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5" r:id="rId3"/>
    <p:sldId id="280" r:id="rId4"/>
    <p:sldId id="297" r:id="rId5"/>
    <p:sldId id="289" r:id="rId6"/>
    <p:sldId id="293" r:id="rId7"/>
    <p:sldId id="292" r:id="rId8"/>
    <p:sldId id="294" r:id="rId9"/>
    <p:sldId id="290" r:id="rId10"/>
    <p:sldId id="298" r:id="rId11"/>
    <p:sldId id="295" r:id="rId12"/>
    <p:sldId id="296"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660"/>
  </p:normalViewPr>
  <p:slideViewPr>
    <p:cSldViewPr>
      <p:cViewPr varScale="1">
        <p:scale>
          <a:sx n="109" d="100"/>
          <a:sy n="109" d="100"/>
        </p:scale>
        <p:origin x="1674" y="96"/>
      </p:cViewPr>
      <p:guideLst>
        <p:guide orient="horz" pos="2160"/>
        <p:guide pos="2880"/>
      </p:guideLst>
    </p:cSldViewPr>
  </p:slideViewPr>
  <p:notesTextViewPr>
    <p:cViewPr>
      <p:scale>
        <a:sx n="3" d="2"/>
        <a:sy n="3" d="2"/>
      </p:scale>
      <p:origin x="0" y="0"/>
    </p:cViewPr>
  </p:notesTextViewPr>
  <p:sorterViewPr>
    <p:cViewPr>
      <p:scale>
        <a:sx n="152" d="100"/>
        <a:sy n="152" d="100"/>
      </p:scale>
      <p:origin x="0" y="-11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828" tIns="46414" rIns="92828" bIns="46414"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2828" tIns="46414" rIns="92828" bIns="46414" rtlCol="0"/>
          <a:lstStyle>
            <a:lvl1pPr algn="r">
              <a:defRPr sz="1200"/>
            </a:lvl1pPr>
          </a:lstStyle>
          <a:p>
            <a:fld id="{C449B9E2-F6E0-43F1-9141-B8839419D296}" type="datetimeFigureOut">
              <a:rPr lang="en-US" smtClean="0"/>
              <a:pPr/>
              <a:t>12/13/2017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828" tIns="46414" rIns="92828" bIns="46414"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2828" tIns="46414" rIns="92828" bIns="464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6"/>
            <a:ext cx="3037840" cy="464820"/>
          </a:xfrm>
          <a:prstGeom prst="rect">
            <a:avLst/>
          </a:prstGeom>
        </p:spPr>
        <p:txBody>
          <a:bodyPr vert="horz" lIns="92828" tIns="46414" rIns="92828" bIns="4641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2828" tIns="46414" rIns="92828" bIns="46414" rtlCol="0" anchor="b"/>
          <a:lstStyle>
            <a:lvl1pPr algn="r">
              <a:defRPr sz="1200"/>
            </a:lvl1pPr>
          </a:lstStyle>
          <a:p>
            <a:fld id="{6DB5983E-2F93-400C-81C5-F9A9C955669C}" type="slidenum">
              <a:rPr lang="en-US" smtClean="0"/>
              <a:pPr/>
              <a:t>‹#›</a:t>
            </a:fld>
            <a:endParaRPr lang="en-US"/>
          </a:p>
        </p:txBody>
      </p:sp>
    </p:spTree>
    <p:extLst>
      <p:ext uri="{BB962C8B-B14F-4D97-AF65-F5344CB8AC3E}">
        <p14:creationId xmlns:p14="http://schemas.microsoft.com/office/powerpoint/2010/main" val="2373057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962340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86366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241530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77916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85149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753532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629621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684778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209424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025289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469349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450E51-4C5E-4BB5-8E54-A147694BC1CA}"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50E51-4C5E-4BB5-8E54-A147694BC1CA}"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450E51-4C5E-4BB5-8E54-A147694BC1CA}"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450E51-4C5E-4BB5-8E54-A147694BC1CA}" type="datetimeFigureOut">
              <a:rPr lang="en-US" smtClean="0"/>
              <a:pPr/>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450E51-4C5E-4BB5-8E54-A147694BC1CA}" type="datetimeFigureOut">
              <a:rPr lang="en-US" smtClean="0"/>
              <a:pPr/>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50E51-4C5E-4BB5-8E54-A147694BC1CA}" type="datetimeFigureOut">
              <a:rPr lang="en-US" smtClean="0"/>
              <a:pPr/>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50E51-4C5E-4BB5-8E54-A147694BC1CA}"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50E51-4C5E-4BB5-8E54-A147694BC1CA}"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50E51-4C5E-4BB5-8E54-A147694BC1CA}" type="datetimeFigureOut">
              <a:rPr lang="en-US" smtClean="0"/>
              <a:pPr/>
              <a:t>12/13/2017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E620B-3FE3-495E-8627-46EA7D6793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raig.bauer@hbgusa.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oleObject" Target="../embeddings/oleObject1.bin"/><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oleObject" Target="../embeddings/oleObject1.bin"/><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oleObject" Target="../embeddings/oleObject1.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oleObject" Target="../embeddings/oleObject1.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oleObject" Target="../embeddings/oleObject1.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D60B61-5095-44F7-8E35-9E7A9B679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791"/>
            <a:ext cx="9144000" cy="6102417"/>
          </a:xfrm>
          <a:prstGeom prst="rect">
            <a:avLst/>
          </a:prstGeom>
        </p:spPr>
      </p:pic>
      <p:sp>
        <p:nvSpPr>
          <p:cNvPr id="4" name="Rectangle 2"/>
          <p:cNvSpPr txBox="1">
            <a:spLocks noChangeArrowheads="1"/>
          </p:cNvSpPr>
          <p:nvPr/>
        </p:nvSpPr>
        <p:spPr>
          <a:xfrm>
            <a:off x="2819400" y="1828800"/>
            <a:ext cx="5715000" cy="1981200"/>
          </a:xfrm>
          <a:prstGeom prst="rect">
            <a:avLst/>
          </a:prstGeom>
        </p:spPr>
        <p:txBody>
          <a:bodyPr/>
          <a:lstStyle/>
          <a:p>
            <a:pPr lvl="0" eaLnBrk="0" hangingPunct="0">
              <a:defRPr/>
            </a:pPr>
            <a:r>
              <a:rPr lang="en-US" sz="3200" b="1" kern="0" dirty="0"/>
              <a:t>International Schools in the U.S.</a:t>
            </a:r>
          </a:p>
          <a:p>
            <a:pPr lvl="0" eaLnBrk="0" hangingPunct="0">
              <a:defRPr/>
            </a:pPr>
            <a:r>
              <a:rPr lang="en-US" sz="1600" b="1" i="1" kern="0" dirty="0"/>
              <a:t>How emerging wealth, policy, schools and university performance supported rapid expansion of International Schools abroad and it’s extension into key U.S. markets</a:t>
            </a:r>
            <a:endParaRPr lang="en-US" sz="1100" b="1" i="1" kern="0" dirty="0"/>
          </a:p>
          <a:p>
            <a:pPr lvl="0" eaLnBrk="0" hangingPunct="0">
              <a:defRPr/>
            </a:pPr>
            <a:endParaRPr lang="en-US" sz="2000" b="1" kern="0" dirty="0"/>
          </a:p>
          <a:p>
            <a:pPr lvl="0" eaLnBrk="0" hangingPunct="0">
              <a:defRPr/>
            </a:pPr>
            <a:r>
              <a:rPr lang="en-US" sz="2000" b="1" kern="0" dirty="0"/>
              <a:t>15-Dec-2017</a:t>
            </a:r>
            <a:endParaRPr lang="en-US" sz="1400" b="0" kern="0" noProof="0" dirty="0">
              <a:solidFill>
                <a:schemeClr val="tx2">
                  <a:lumMod val="75000"/>
                </a:schemeClr>
              </a:solidFill>
              <a:latin typeface="+mj-lt"/>
              <a:ea typeface="+mj-ea"/>
              <a:cs typeface="+mj-cs"/>
              <a:hlinkClick r:id="rId3"/>
            </a:endParaRPr>
          </a:p>
          <a:p>
            <a:pPr lvl="0" eaLnBrk="0" hangingPunct="0">
              <a:defRPr/>
            </a:pPr>
            <a:endParaRPr lang="en-US" sz="1100" b="0" kern="0" dirty="0">
              <a:solidFill>
                <a:schemeClr val="tx2">
                  <a:lumMod val="75000"/>
                </a:schemeClr>
              </a:solidFill>
              <a:latin typeface="+mj-lt"/>
              <a:ea typeface="+mj-ea"/>
              <a:cs typeface="+mj-cs"/>
              <a:hlinkClick r:id="rId3"/>
            </a:endParaRPr>
          </a:p>
          <a:p>
            <a:pPr lvl="0" eaLnBrk="0" hangingPunct="0">
              <a:defRPr/>
            </a:pPr>
            <a:endParaRPr lang="en-US" sz="2000" kern="0" dirty="0">
              <a:solidFill>
                <a:schemeClr val="tx2">
                  <a:lumMod val="75000"/>
                </a:schemeClr>
              </a:solidFill>
              <a:latin typeface="+mj-lt"/>
              <a:ea typeface="+mj-ea"/>
              <a:cs typeface="+mj-cs"/>
            </a:endParaRPr>
          </a:p>
        </p:txBody>
      </p:sp>
      <p:sp>
        <p:nvSpPr>
          <p:cNvPr id="6" name="TextBox 5">
            <a:extLst>
              <a:ext uri="{FF2B5EF4-FFF2-40B4-BE49-F238E27FC236}">
                <a16:creationId xmlns:a16="http://schemas.microsoft.com/office/drawing/2014/main" id="{A45A9091-D955-4A46-8818-75690C644BE6}"/>
              </a:ext>
            </a:extLst>
          </p:cNvPr>
          <p:cNvSpPr txBox="1"/>
          <p:nvPr/>
        </p:nvSpPr>
        <p:spPr>
          <a:xfrm>
            <a:off x="2819400" y="3810000"/>
            <a:ext cx="4953000" cy="276999"/>
          </a:xfrm>
          <a:prstGeom prst="rect">
            <a:avLst/>
          </a:prstGeom>
          <a:noFill/>
        </p:spPr>
        <p:txBody>
          <a:bodyPr wrap="square" rtlCol="0">
            <a:spAutoFit/>
          </a:bodyPr>
          <a:lstStyle/>
          <a:p>
            <a:r>
              <a:rPr lang="en-US" sz="1200" b="1" dirty="0">
                <a:solidFill>
                  <a:srgbClr val="000000"/>
                </a:solidFill>
              </a:rPr>
              <a:t>Kristine </a:t>
            </a:r>
            <a:r>
              <a:rPr lang="en-US" sz="1200" b="1" dirty="0" err="1">
                <a:solidFill>
                  <a:srgbClr val="000000"/>
                </a:solidFill>
              </a:rPr>
              <a:t>Adzema</a:t>
            </a:r>
            <a:r>
              <a:rPr lang="en-US" sz="1200" b="1" dirty="0">
                <a:solidFill>
                  <a:srgbClr val="000000"/>
                </a:solidFill>
              </a:rPr>
              <a:t>, Naga </a:t>
            </a:r>
            <a:r>
              <a:rPr lang="en-US" sz="1200" b="1" dirty="0" err="1">
                <a:solidFill>
                  <a:srgbClr val="000000"/>
                </a:solidFill>
              </a:rPr>
              <a:t>Pulivarthi</a:t>
            </a:r>
            <a:r>
              <a:rPr lang="en-US" sz="1200" b="1" dirty="0">
                <a:solidFill>
                  <a:srgbClr val="000000"/>
                </a:solidFill>
              </a:rPr>
              <a:t>, Sumana, Craig Bauer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1506"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U.S. School Policy changes from 2000-2016</a:t>
            </a:r>
          </a:p>
        </p:txBody>
      </p:sp>
    </p:spTree>
    <p:extLst>
      <p:ext uri="{BB962C8B-B14F-4D97-AF65-F5344CB8AC3E}">
        <p14:creationId xmlns:p14="http://schemas.microsoft.com/office/powerpoint/2010/main" val="4167282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8458"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Expansion of International Schools in the U.S. by county/city</a:t>
            </a:r>
          </a:p>
        </p:txBody>
      </p:sp>
    </p:spTree>
    <p:extLst>
      <p:ext uri="{BB962C8B-B14F-4D97-AF65-F5344CB8AC3E}">
        <p14:creationId xmlns:p14="http://schemas.microsoft.com/office/powerpoint/2010/main" val="426687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9481"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Data Sources; Process; Technology</a:t>
            </a:r>
          </a:p>
        </p:txBody>
      </p:sp>
    </p:spTree>
    <p:extLst>
      <p:ext uri="{BB962C8B-B14F-4D97-AF65-F5344CB8AC3E}">
        <p14:creationId xmlns:p14="http://schemas.microsoft.com/office/powerpoint/2010/main" val="297775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06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a:extLst>
              <a:ext uri="{FF2B5EF4-FFF2-40B4-BE49-F238E27FC236}">
                <a16:creationId xmlns:a16="http://schemas.microsoft.com/office/drawing/2014/main" id="{9708B29F-7C56-4850-BC9C-71EFDB0B38F4}"/>
              </a:ext>
            </a:extLst>
          </p:cNvPr>
          <p:cNvSpPr txBox="1"/>
          <p:nvPr/>
        </p:nvSpPr>
        <p:spPr>
          <a:xfrm>
            <a:off x="590550" y="685800"/>
            <a:ext cx="7696200" cy="923330"/>
          </a:xfrm>
          <a:prstGeom prst="rect">
            <a:avLst/>
          </a:prstGeom>
          <a:noFill/>
        </p:spPr>
        <p:txBody>
          <a:bodyPr wrap="square" rtlCol="0">
            <a:spAutoFit/>
          </a:bodyPr>
          <a:lstStyle/>
          <a:p>
            <a:r>
              <a:rPr lang="en-US" b="1" dirty="0"/>
              <a:t>Executive Summary</a:t>
            </a:r>
          </a:p>
          <a:p>
            <a:endParaRPr lang="en-US" b="1" dirty="0"/>
          </a:p>
          <a:p>
            <a:endParaRPr lang="en-US" b="1" dirty="0"/>
          </a:p>
        </p:txBody>
      </p:sp>
      <p:sp>
        <p:nvSpPr>
          <p:cNvPr id="13" name="TextBox 12">
            <a:extLst>
              <a:ext uri="{FF2B5EF4-FFF2-40B4-BE49-F238E27FC236}">
                <a16:creationId xmlns:a16="http://schemas.microsoft.com/office/drawing/2014/main" id="{CB19D3C1-4D18-45D5-A13A-39C7D009CA7C}"/>
              </a:ext>
            </a:extLst>
          </p:cNvPr>
          <p:cNvSpPr txBox="1"/>
          <p:nvPr/>
        </p:nvSpPr>
        <p:spPr>
          <a:xfrm>
            <a:off x="590550" y="1219200"/>
            <a:ext cx="7867650" cy="4524315"/>
          </a:xfrm>
          <a:prstGeom prst="rect">
            <a:avLst/>
          </a:prstGeom>
          <a:noFill/>
        </p:spPr>
        <p:txBody>
          <a:bodyPr wrap="square" rtlCol="0">
            <a:spAutoFit/>
          </a:bodyPr>
          <a:lstStyle/>
          <a:p>
            <a:r>
              <a:rPr lang="en-US" sz="1600" dirty="0">
                <a:solidFill>
                  <a:srgbClr val="000000"/>
                </a:solidFill>
              </a:rPr>
              <a:t>International schools, which were established more than 3 decades ago, have expanded in numbers and students enrollment 5.5x the rate of global population growth</a:t>
            </a:r>
          </a:p>
          <a:p>
            <a:endParaRPr lang="en-US" sz="1600" dirty="0">
              <a:solidFill>
                <a:srgbClr val="000000"/>
              </a:solidFill>
            </a:endParaRPr>
          </a:p>
          <a:p>
            <a:r>
              <a:rPr lang="en-US" sz="1600" dirty="0">
                <a:solidFill>
                  <a:srgbClr val="000000"/>
                </a:solidFill>
              </a:rPr>
              <a:t>Originally formed to serve EU, UK and U.S. ex-patriots abroad, these English medium schools provided curricula aligned for top-tier western university admission</a:t>
            </a:r>
          </a:p>
          <a:p>
            <a:endParaRPr lang="en-US" sz="1600" dirty="0">
              <a:solidFill>
                <a:srgbClr val="000000"/>
              </a:solidFill>
            </a:endParaRPr>
          </a:p>
          <a:p>
            <a:r>
              <a:rPr lang="en-US" sz="1600" dirty="0">
                <a:solidFill>
                  <a:srgbClr val="000000"/>
                </a:solidFill>
              </a:rPr>
              <a:t>The growth has stemmed from globalization, policy changes but more commonly local and native families you can now afford these schools for their children in emerging markets</a:t>
            </a:r>
          </a:p>
          <a:p>
            <a:endParaRPr lang="en-US" sz="1600" dirty="0">
              <a:solidFill>
                <a:srgbClr val="000000"/>
              </a:solidFill>
            </a:endParaRPr>
          </a:p>
          <a:p>
            <a:r>
              <a:rPr lang="en-US" sz="1600" dirty="0">
                <a:solidFill>
                  <a:srgbClr val="000000"/>
                </a:solidFill>
              </a:rPr>
              <a:t>While the U.S. continues to dominate Top global universities destinations, it’s global K12 performance has slid below many of these emerging markets</a:t>
            </a:r>
          </a:p>
          <a:p>
            <a:endParaRPr lang="en-US" sz="1600" dirty="0">
              <a:solidFill>
                <a:srgbClr val="000000"/>
              </a:solidFill>
            </a:endParaRPr>
          </a:p>
          <a:p>
            <a:r>
              <a:rPr lang="en-US" sz="1600" dirty="0">
                <a:solidFill>
                  <a:srgbClr val="000000"/>
                </a:solidFill>
              </a:rPr>
              <a:t>An examination over a period from CY2000-2016, illustrates a growth and a ‘path’ in international students in U.S. universities extending to immigration and changes in race and minority household income growth in the same and neighboring communities  </a:t>
            </a:r>
          </a:p>
          <a:p>
            <a:endParaRPr lang="en-US" sz="1600" dirty="0">
              <a:solidFill>
                <a:srgbClr val="000000"/>
              </a:solidFill>
            </a:endParaRPr>
          </a:p>
          <a:p>
            <a:r>
              <a:rPr lang="en-US" sz="1600" dirty="0">
                <a:solidFill>
                  <a:srgbClr val="000000"/>
                </a:solidFill>
              </a:rPr>
              <a:t>The analysis further illustrates an expansion of International Schools in the same U.S. markets</a:t>
            </a:r>
          </a:p>
        </p:txBody>
      </p:sp>
      <p:sp>
        <p:nvSpPr>
          <p:cNvPr id="14" name="TextBox 13">
            <a:extLst>
              <a:ext uri="{FF2B5EF4-FFF2-40B4-BE49-F238E27FC236}">
                <a16:creationId xmlns:a16="http://schemas.microsoft.com/office/drawing/2014/main" id="{BE1C0E1D-EA59-4A22-AE3B-AC312A6C2610}"/>
              </a:ext>
            </a:extLst>
          </p:cNvPr>
          <p:cNvSpPr txBox="1"/>
          <p:nvPr/>
        </p:nvSpPr>
        <p:spPr>
          <a:xfrm>
            <a:off x="590550" y="6315015"/>
            <a:ext cx="7867650" cy="215444"/>
          </a:xfrm>
          <a:prstGeom prst="rect">
            <a:avLst/>
          </a:prstGeom>
          <a:noFill/>
        </p:spPr>
        <p:txBody>
          <a:bodyPr wrap="square" rtlCol="0">
            <a:spAutoFit/>
          </a:bodyPr>
          <a:lstStyle/>
          <a:p>
            <a:r>
              <a:rPr lang="en-US" sz="800" dirty="0">
                <a:solidFill>
                  <a:srgbClr val="000000"/>
                </a:solidFill>
              </a:rPr>
              <a:t>Source: ISC Research and World Population by Year, </a:t>
            </a:r>
            <a:r>
              <a:rPr lang="en-US" sz="800" dirty="0" err="1">
                <a:solidFill>
                  <a:srgbClr val="000000"/>
                </a:solidFill>
              </a:rPr>
              <a:t>WorldBank</a:t>
            </a:r>
            <a:r>
              <a:rPr lang="en-US" sz="800" dirty="0">
                <a:solidFill>
                  <a:srgbClr val="000000"/>
                </a:solidFill>
              </a:rPr>
              <a:t> </a:t>
            </a:r>
          </a:p>
        </p:txBody>
      </p:sp>
    </p:spTree>
    <p:extLst>
      <p:ext uri="{BB962C8B-B14F-4D97-AF65-F5344CB8AC3E}">
        <p14:creationId xmlns:p14="http://schemas.microsoft.com/office/powerpoint/2010/main" val="24854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08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2000" b="1" dirty="0"/>
              <a:t>Expansion of International Schools</a:t>
            </a:r>
          </a:p>
        </p:txBody>
      </p:sp>
      <p:sp>
        <p:nvSpPr>
          <p:cNvPr id="9" name="TextBox 8">
            <a:extLst>
              <a:ext uri="{FF2B5EF4-FFF2-40B4-BE49-F238E27FC236}">
                <a16:creationId xmlns:a16="http://schemas.microsoft.com/office/drawing/2014/main" id="{63231AC0-A554-47CB-8464-A0B87102B8F7}"/>
              </a:ext>
            </a:extLst>
          </p:cNvPr>
          <p:cNvSpPr txBox="1"/>
          <p:nvPr/>
        </p:nvSpPr>
        <p:spPr>
          <a:xfrm>
            <a:off x="590550" y="1066800"/>
            <a:ext cx="7867650" cy="830997"/>
          </a:xfrm>
          <a:prstGeom prst="rect">
            <a:avLst/>
          </a:prstGeom>
          <a:noFill/>
        </p:spPr>
        <p:txBody>
          <a:bodyPr wrap="square" rtlCol="0">
            <a:spAutoFit/>
          </a:bodyPr>
          <a:lstStyle/>
          <a:p>
            <a:r>
              <a:rPr lang="en-US" sz="1600" dirty="0">
                <a:solidFill>
                  <a:srgbClr val="000000"/>
                </a:solidFill>
              </a:rPr>
              <a:t>Thirty years ago, there were less than 1,000 international schools. By the year 2000, there were 2,500 schools and by 2016, there are more than 8,200 schools with 4.3 million students enrolled.</a:t>
            </a:r>
            <a:endParaRPr lang="en-US" sz="1200" dirty="0"/>
          </a:p>
        </p:txBody>
      </p:sp>
      <p:pic>
        <p:nvPicPr>
          <p:cNvPr id="4" name="Picture 3">
            <a:extLst>
              <a:ext uri="{FF2B5EF4-FFF2-40B4-BE49-F238E27FC236}">
                <a16:creationId xmlns:a16="http://schemas.microsoft.com/office/drawing/2014/main" id="{420A7F9F-8AC0-4BD6-8105-F7ABCB6C8AD4}"/>
              </a:ext>
            </a:extLst>
          </p:cNvPr>
          <p:cNvPicPr>
            <a:picLocks noChangeAspect="1"/>
          </p:cNvPicPr>
          <p:nvPr/>
        </p:nvPicPr>
        <p:blipFill>
          <a:blip r:embed="rId6"/>
          <a:stretch>
            <a:fillRect/>
          </a:stretch>
        </p:blipFill>
        <p:spPr>
          <a:xfrm>
            <a:off x="590550" y="2057400"/>
            <a:ext cx="8229600" cy="4043642"/>
          </a:xfrm>
          <a:prstGeom prst="rect">
            <a:avLst/>
          </a:prstGeom>
        </p:spPr>
      </p:pic>
      <p:sp>
        <p:nvSpPr>
          <p:cNvPr id="10" name="TextBox 9">
            <a:extLst>
              <a:ext uri="{FF2B5EF4-FFF2-40B4-BE49-F238E27FC236}">
                <a16:creationId xmlns:a16="http://schemas.microsoft.com/office/drawing/2014/main" id="{29203866-40A8-4140-B11F-EA99D624BA74}"/>
              </a:ext>
            </a:extLst>
          </p:cNvPr>
          <p:cNvSpPr txBox="1"/>
          <p:nvPr/>
        </p:nvSpPr>
        <p:spPr>
          <a:xfrm>
            <a:off x="590550" y="6315015"/>
            <a:ext cx="7867650" cy="215444"/>
          </a:xfrm>
          <a:prstGeom prst="rect">
            <a:avLst/>
          </a:prstGeom>
          <a:noFill/>
        </p:spPr>
        <p:txBody>
          <a:bodyPr wrap="square" rtlCol="0">
            <a:spAutoFit/>
          </a:bodyPr>
          <a:lstStyle/>
          <a:p>
            <a:r>
              <a:rPr lang="en-US" sz="800" dirty="0">
                <a:solidFill>
                  <a:srgbClr val="000000"/>
                </a:solidFill>
              </a:rPr>
              <a:t>Source: ISC Research</a:t>
            </a:r>
          </a:p>
        </p:txBody>
      </p:sp>
    </p:spTree>
    <p:extLst>
      <p:ext uri="{BB962C8B-B14F-4D97-AF65-F5344CB8AC3E}">
        <p14:creationId xmlns:p14="http://schemas.microsoft.com/office/powerpoint/2010/main" val="297180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0498"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Trends in Volume and Origin of International Students attending U.S. Universities</a:t>
            </a:r>
          </a:p>
        </p:txBody>
      </p:sp>
      <p:pic>
        <p:nvPicPr>
          <p:cNvPr id="3" name="Picture 2">
            <a:extLst>
              <a:ext uri="{FF2B5EF4-FFF2-40B4-BE49-F238E27FC236}">
                <a16:creationId xmlns:a16="http://schemas.microsoft.com/office/drawing/2014/main" id="{6D3B294A-2924-403E-9D33-6F94BFD7F3BD}"/>
              </a:ext>
            </a:extLst>
          </p:cNvPr>
          <p:cNvPicPr>
            <a:picLocks noChangeAspect="1"/>
          </p:cNvPicPr>
          <p:nvPr/>
        </p:nvPicPr>
        <p:blipFill>
          <a:blip r:embed="rId6"/>
          <a:stretch>
            <a:fillRect/>
          </a:stretch>
        </p:blipFill>
        <p:spPr>
          <a:xfrm>
            <a:off x="609600" y="1600200"/>
            <a:ext cx="8115168" cy="4724398"/>
          </a:xfrm>
          <a:prstGeom prst="rect">
            <a:avLst/>
          </a:prstGeom>
        </p:spPr>
      </p:pic>
      <p:sp>
        <p:nvSpPr>
          <p:cNvPr id="4" name="Star: 5 Points 3">
            <a:extLst>
              <a:ext uri="{FF2B5EF4-FFF2-40B4-BE49-F238E27FC236}">
                <a16:creationId xmlns:a16="http://schemas.microsoft.com/office/drawing/2014/main" id="{5DBB10AA-4E5D-418B-9116-095EF7F2742E}"/>
              </a:ext>
            </a:extLst>
          </p:cNvPr>
          <p:cNvSpPr/>
          <p:nvPr/>
        </p:nvSpPr>
        <p:spPr>
          <a:xfrm>
            <a:off x="433820" y="2057400"/>
            <a:ext cx="76200" cy="7620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1C9BEF6D-F56C-417B-A3AD-FD45D296E492}"/>
              </a:ext>
            </a:extLst>
          </p:cNvPr>
          <p:cNvSpPr/>
          <p:nvPr/>
        </p:nvSpPr>
        <p:spPr>
          <a:xfrm>
            <a:off x="433820" y="2362200"/>
            <a:ext cx="76200" cy="7620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BA503142-E2D8-4207-A645-B8A44B598A79}"/>
              </a:ext>
            </a:extLst>
          </p:cNvPr>
          <p:cNvSpPr/>
          <p:nvPr/>
        </p:nvSpPr>
        <p:spPr>
          <a:xfrm>
            <a:off x="433820" y="3810000"/>
            <a:ext cx="76200" cy="7620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BC1203B-331D-4C84-9749-662B199D4B77}"/>
              </a:ext>
            </a:extLst>
          </p:cNvPr>
          <p:cNvSpPr txBox="1"/>
          <p:nvPr/>
        </p:nvSpPr>
        <p:spPr>
          <a:xfrm>
            <a:off x="533400" y="1066800"/>
            <a:ext cx="7867650" cy="338554"/>
          </a:xfrm>
          <a:prstGeom prst="rect">
            <a:avLst/>
          </a:prstGeom>
          <a:noFill/>
        </p:spPr>
        <p:txBody>
          <a:bodyPr wrap="square" rtlCol="0">
            <a:spAutoFit/>
          </a:bodyPr>
          <a:lstStyle/>
          <a:p>
            <a:r>
              <a:rPr lang="en-US" sz="1600" dirty="0">
                <a:solidFill>
                  <a:srgbClr val="000000"/>
                </a:solidFill>
              </a:rPr>
              <a:t>Top country origins align with leading growth markets for International Schools</a:t>
            </a:r>
            <a:endParaRPr lang="en-US" sz="1200" dirty="0"/>
          </a:p>
        </p:txBody>
      </p:sp>
      <p:sp>
        <p:nvSpPr>
          <p:cNvPr id="10" name="TextBox 9">
            <a:extLst>
              <a:ext uri="{FF2B5EF4-FFF2-40B4-BE49-F238E27FC236}">
                <a16:creationId xmlns:a16="http://schemas.microsoft.com/office/drawing/2014/main" id="{86ACBD08-9BAE-4C28-BD76-3A8379268134}"/>
              </a:ext>
            </a:extLst>
          </p:cNvPr>
          <p:cNvSpPr txBox="1"/>
          <p:nvPr/>
        </p:nvSpPr>
        <p:spPr>
          <a:xfrm>
            <a:off x="590550" y="6315015"/>
            <a:ext cx="7867650" cy="215444"/>
          </a:xfrm>
          <a:prstGeom prst="rect">
            <a:avLst/>
          </a:prstGeom>
          <a:noFill/>
        </p:spPr>
        <p:txBody>
          <a:bodyPr wrap="square" rtlCol="0">
            <a:spAutoFit/>
          </a:bodyPr>
          <a:lstStyle/>
          <a:p>
            <a:r>
              <a:rPr lang="en-US" sz="800" dirty="0">
                <a:solidFill>
                  <a:srgbClr val="000000"/>
                </a:solidFill>
              </a:rPr>
              <a:t>Source: IIE</a:t>
            </a:r>
          </a:p>
        </p:txBody>
      </p:sp>
    </p:spTree>
    <p:extLst>
      <p:ext uri="{BB962C8B-B14F-4D97-AF65-F5344CB8AC3E}">
        <p14:creationId xmlns:p14="http://schemas.microsoft.com/office/powerpoint/2010/main" val="231142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2316"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Rankings of Top Global Higher Education Universities</a:t>
            </a:r>
          </a:p>
        </p:txBody>
      </p:sp>
      <p:pic>
        <p:nvPicPr>
          <p:cNvPr id="4" name="Picture 3">
            <a:extLst>
              <a:ext uri="{FF2B5EF4-FFF2-40B4-BE49-F238E27FC236}">
                <a16:creationId xmlns:a16="http://schemas.microsoft.com/office/drawing/2014/main" id="{5E6AE00D-860A-4C59-9518-7E595AAF2F8C}"/>
              </a:ext>
            </a:extLst>
          </p:cNvPr>
          <p:cNvPicPr>
            <a:picLocks noChangeAspect="1"/>
          </p:cNvPicPr>
          <p:nvPr/>
        </p:nvPicPr>
        <p:blipFill>
          <a:blip r:embed="rId6"/>
          <a:stretch>
            <a:fillRect/>
          </a:stretch>
        </p:blipFill>
        <p:spPr>
          <a:xfrm>
            <a:off x="1158468" y="1511808"/>
            <a:ext cx="7561333" cy="4935030"/>
          </a:xfrm>
          <a:prstGeom prst="rect">
            <a:avLst/>
          </a:prstGeom>
        </p:spPr>
      </p:pic>
      <p:sp>
        <p:nvSpPr>
          <p:cNvPr id="8" name="TextBox 7">
            <a:extLst>
              <a:ext uri="{FF2B5EF4-FFF2-40B4-BE49-F238E27FC236}">
                <a16:creationId xmlns:a16="http://schemas.microsoft.com/office/drawing/2014/main" id="{47E41CCE-D198-45AA-B43F-2D8DF6492A56}"/>
              </a:ext>
            </a:extLst>
          </p:cNvPr>
          <p:cNvSpPr txBox="1"/>
          <p:nvPr/>
        </p:nvSpPr>
        <p:spPr>
          <a:xfrm>
            <a:off x="533400" y="1066800"/>
            <a:ext cx="7867650" cy="338554"/>
          </a:xfrm>
          <a:prstGeom prst="rect">
            <a:avLst/>
          </a:prstGeom>
          <a:noFill/>
        </p:spPr>
        <p:txBody>
          <a:bodyPr wrap="square" rtlCol="0">
            <a:spAutoFit/>
          </a:bodyPr>
          <a:lstStyle/>
          <a:p>
            <a:r>
              <a:rPr lang="en-US" sz="1600" dirty="0">
                <a:solidFill>
                  <a:srgbClr val="000000"/>
                </a:solidFill>
              </a:rPr>
              <a:t>U.S. Universities continue to lead top global rankings</a:t>
            </a:r>
            <a:endParaRPr lang="en-US" sz="1200" dirty="0"/>
          </a:p>
        </p:txBody>
      </p:sp>
      <p:sp>
        <p:nvSpPr>
          <p:cNvPr id="9" name="TextBox 8">
            <a:extLst>
              <a:ext uri="{FF2B5EF4-FFF2-40B4-BE49-F238E27FC236}">
                <a16:creationId xmlns:a16="http://schemas.microsoft.com/office/drawing/2014/main" id="{FEE8F938-12E7-4107-883D-A6944381F53B}"/>
              </a:ext>
            </a:extLst>
          </p:cNvPr>
          <p:cNvSpPr txBox="1"/>
          <p:nvPr/>
        </p:nvSpPr>
        <p:spPr>
          <a:xfrm>
            <a:off x="590550" y="6315015"/>
            <a:ext cx="7867650" cy="215444"/>
          </a:xfrm>
          <a:prstGeom prst="rect">
            <a:avLst/>
          </a:prstGeom>
          <a:noFill/>
        </p:spPr>
        <p:txBody>
          <a:bodyPr wrap="square" rtlCol="0">
            <a:spAutoFit/>
          </a:bodyPr>
          <a:lstStyle/>
          <a:p>
            <a:r>
              <a:rPr lang="en-US" sz="800" dirty="0">
                <a:solidFill>
                  <a:srgbClr val="000000"/>
                </a:solidFill>
              </a:rPr>
              <a:t>Source: IIE</a:t>
            </a:r>
          </a:p>
        </p:txBody>
      </p:sp>
    </p:spTree>
    <p:extLst>
      <p:ext uri="{BB962C8B-B14F-4D97-AF65-F5344CB8AC3E}">
        <p14:creationId xmlns:p14="http://schemas.microsoft.com/office/powerpoint/2010/main" val="202685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6410"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Growth of International Students University Destinations</a:t>
            </a:r>
          </a:p>
        </p:txBody>
      </p:sp>
      <p:pic>
        <p:nvPicPr>
          <p:cNvPr id="3" name="Picture 2">
            <a:extLst>
              <a:ext uri="{FF2B5EF4-FFF2-40B4-BE49-F238E27FC236}">
                <a16:creationId xmlns:a16="http://schemas.microsoft.com/office/drawing/2014/main" id="{7AA9764F-C78B-4461-B879-FEE2082F42E3}"/>
              </a:ext>
            </a:extLst>
          </p:cNvPr>
          <p:cNvPicPr>
            <a:picLocks noChangeAspect="1"/>
          </p:cNvPicPr>
          <p:nvPr/>
        </p:nvPicPr>
        <p:blipFill>
          <a:blip r:embed="rId6"/>
          <a:stretch>
            <a:fillRect/>
          </a:stretch>
        </p:blipFill>
        <p:spPr>
          <a:xfrm>
            <a:off x="533400" y="1524000"/>
            <a:ext cx="8359713" cy="4540806"/>
          </a:xfrm>
          <a:prstGeom prst="rect">
            <a:avLst/>
          </a:prstGeom>
        </p:spPr>
      </p:pic>
      <p:sp>
        <p:nvSpPr>
          <p:cNvPr id="6" name="TextBox 5">
            <a:extLst>
              <a:ext uri="{FF2B5EF4-FFF2-40B4-BE49-F238E27FC236}">
                <a16:creationId xmlns:a16="http://schemas.microsoft.com/office/drawing/2014/main" id="{83191124-4FA7-4632-BCE7-455E6ECDDBBC}"/>
              </a:ext>
            </a:extLst>
          </p:cNvPr>
          <p:cNvSpPr txBox="1"/>
          <p:nvPr/>
        </p:nvSpPr>
        <p:spPr>
          <a:xfrm>
            <a:off x="533400" y="1066800"/>
            <a:ext cx="7867650" cy="338554"/>
          </a:xfrm>
          <a:prstGeom prst="rect">
            <a:avLst/>
          </a:prstGeom>
          <a:noFill/>
        </p:spPr>
        <p:txBody>
          <a:bodyPr wrap="square" rtlCol="0">
            <a:spAutoFit/>
          </a:bodyPr>
          <a:lstStyle/>
          <a:p>
            <a:r>
              <a:rPr lang="en-US" sz="1600" dirty="0">
                <a:solidFill>
                  <a:srgbClr val="000000"/>
                </a:solidFill>
              </a:rPr>
              <a:t>The leading city and county destinations of international university students</a:t>
            </a:r>
            <a:endParaRPr lang="en-US" sz="1200" dirty="0"/>
          </a:p>
        </p:txBody>
      </p:sp>
      <p:sp>
        <p:nvSpPr>
          <p:cNvPr id="7" name="TextBox 6">
            <a:extLst>
              <a:ext uri="{FF2B5EF4-FFF2-40B4-BE49-F238E27FC236}">
                <a16:creationId xmlns:a16="http://schemas.microsoft.com/office/drawing/2014/main" id="{FF90D483-10FC-4E1A-BD65-7BD192EE77BC}"/>
              </a:ext>
            </a:extLst>
          </p:cNvPr>
          <p:cNvSpPr txBox="1"/>
          <p:nvPr/>
        </p:nvSpPr>
        <p:spPr>
          <a:xfrm>
            <a:off x="590550" y="6315015"/>
            <a:ext cx="7867650" cy="215444"/>
          </a:xfrm>
          <a:prstGeom prst="rect">
            <a:avLst/>
          </a:prstGeom>
          <a:noFill/>
        </p:spPr>
        <p:txBody>
          <a:bodyPr wrap="square" rtlCol="0">
            <a:spAutoFit/>
          </a:bodyPr>
          <a:lstStyle/>
          <a:p>
            <a:r>
              <a:rPr lang="en-US" sz="800" dirty="0">
                <a:solidFill>
                  <a:srgbClr val="000000"/>
                </a:solidFill>
              </a:rPr>
              <a:t>Source: IIE</a:t>
            </a:r>
          </a:p>
        </p:txBody>
      </p:sp>
    </p:spTree>
    <p:extLst>
      <p:ext uri="{BB962C8B-B14F-4D97-AF65-F5344CB8AC3E}">
        <p14:creationId xmlns:p14="http://schemas.microsoft.com/office/powerpoint/2010/main" val="53450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5387"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Trends in minority household composition by county/city</a:t>
            </a:r>
          </a:p>
        </p:txBody>
      </p:sp>
      <p:sp>
        <p:nvSpPr>
          <p:cNvPr id="4" name="TextBox 3">
            <a:extLst>
              <a:ext uri="{FF2B5EF4-FFF2-40B4-BE49-F238E27FC236}">
                <a16:creationId xmlns:a16="http://schemas.microsoft.com/office/drawing/2014/main" id="{5C6E2C4A-BB98-4D92-89E1-6FBF5EDC9F78}"/>
              </a:ext>
            </a:extLst>
          </p:cNvPr>
          <p:cNvSpPr txBox="1"/>
          <p:nvPr/>
        </p:nvSpPr>
        <p:spPr>
          <a:xfrm>
            <a:off x="590550" y="6315015"/>
            <a:ext cx="7867650" cy="215444"/>
          </a:xfrm>
          <a:prstGeom prst="rect">
            <a:avLst/>
          </a:prstGeom>
          <a:noFill/>
        </p:spPr>
        <p:txBody>
          <a:bodyPr wrap="square" rtlCol="0">
            <a:spAutoFit/>
          </a:bodyPr>
          <a:lstStyle/>
          <a:p>
            <a:r>
              <a:rPr lang="en-US" sz="800" dirty="0">
                <a:solidFill>
                  <a:srgbClr val="000000"/>
                </a:solidFill>
              </a:rPr>
              <a:t>Source: 2000-2016 Census</a:t>
            </a:r>
          </a:p>
        </p:txBody>
      </p:sp>
    </p:spTree>
    <p:extLst>
      <p:ext uri="{BB962C8B-B14F-4D97-AF65-F5344CB8AC3E}">
        <p14:creationId xmlns:p14="http://schemas.microsoft.com/office/powerpoint/2010/main" val="375798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7434"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Trends in minority household income composition by county/city</a:t>
            </a:r>
          </a:p>
        </p:txBody>
      </p:sp>
      <p:sp>
        <p:nvSpPr>
          <p:cNvPr id="4" name="TextBox 3">
            <a:extLst>
              <a:ext uri="{FF2B5EF4-FFF2-40B4-BE49-F238E27FC236}">
                <a16:creationId xmlns:a16="http://schemas.microsoft.com/office/drawing/2014/main" id="{B904D8BB-38A8-4C02-8677-84021042CDBD}"/>
              </a:ext>
            </a:extLst>
          </p:cNvPr>
          <p:cNvSpPr txBox="1"/>
          <p:nvPr/>
        </p:nvSpPr>
        <p:spPr>
          <a:xfrm>
            <a:off x="590550" y="6315015"/>
            <a:ext cx="7867650" cy="215444"/>
          </a:xfrm>
          <a:prstGeom prst="rect">
            <a:avLst/>
          </a:prstGeom>
          <a:noFill/>
        </p:spPr>
        <p:txBody>
          <a:bodyPr wrap="square" rtlCol="0">
            <a:spAutoFit/>
          </a:bodyPr>
          <a:lstStyle/>
          <a:p>
            <a:r>
              <a:rPr lang="en-US" sz="800" dirty="0">
                <a:solidFill>
                  <a:srgbClr val="000000"/>
                </a:solidFill>
              </a:rPr>
              <a:t>Source: 2000-2016 Census</a:t>
            </a:r>
          </a:p>
        </p:txBody>
      </p:sp>
    </p:spTree>
    <p:extLst>
      <p:ext uri="{BB962C8B-B14F-4D97-AF65-F5344CB8AC3E}">
        <p14:creationId xmlns:p14="http://schemas.microsoft.com/office/powerpoint/2010/main" val="155987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3340"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Rankings of Top Global K12 School Scores</a:t>
            </a:r>
          </a:p>
        </p:txBody>
      </p:sp>
      <p:pic>
        <p:nvPicPr>
          <p:cNvPr id="4" name="Picture 3">
            <a:extLst>
              <a:ext uri="{FF2B5EF4-FFF2-40B4-BE49-F238E27FC236}">
                <a16:creationId xmlns:a16="http://schemas.microsoft.com/office/drawing/2014/main" id="{4D6D0796-F649-4D6F-AC24-F8693C414D7F}"/>
              </a:ext>
            </a:extLst>
          </p:cNvPr>
          <p:cNvPicPr>
            <a:picLocks noChangeAspect="1"/>
          </p:cNvPicPr>
          <p:nvPr/>
        </p:nvPicPr>
        <p:blipFill>
          <a:blip r:embed="rId6"/>
          <a:stretch>
            <a:fillRect/>
          </a:stretch>
        </p:blipFill>
        <p:spPr>
          <a:xfrm>
            <a:off x="568569" y="1524000"/>
            <a:ext cx="8229600" cy="4325661"/>
          </a:xfrm>
          <a:prstGeom prst="rect">
            <a:avLst/>
          </a:prstGeom>
        </p:spPr>
      </p:pic>
      <p:sp>
        <p:nvSpPr>
          <p:cNvPr id="8" name="TextBox 7">
            <a:extLst>
              <a:ext uri="{FF2B5EF4-FFF2-40B4-BE49-F238E27FC236}">
                <a16:creationId xmlns:a16="http://schemas.microsoft.com/office/drawing/2014/main" id="{5DB20A6D-AF83-42F3-8840-367B3C19112F}"/>
              </a:ext>
            </a:extLst>
          </p:cNvPr>
          <p:cNvSpPr txBox="1"/>
          <p:nvPr/>
        </p:nvSpPr>
        <p:spPr>
          <a:xfrm>
            <a:off x="590550" y="6315015"/>
            <a:ext cx="7867650" cy="338554"/>
          </a:xfrm>
          <a:prstGeom prst="rect">
            <a:avLst/>
          </a:prstGeom>
          <a:noFill/>
        </p:spPr>
        <p:txBody>
          <a:bodyPr wrap="square" rtlCol="0">
            <a:spAutoFit/>
          </a:bodyPr>
          <a:lstStyle/>
          <a:p>
            <a:r>
              <a:rPr lang="en-US" sz="800" dirty="0">
                <a:solidFill>
                  <a:srgbClr val="000000"/>
                </a:solidFill>
              </a:rPr>
              <a:t>Source: Organization for Economic Co-operation and Development (OECD) global rankings on student performance in mathematics, reading, and science, on the Program for International Student Assessment, or PISA.</a:t>
            </a:r>
          </a:p>
        </p:txBody>
      </p:sp>
      <p:sp>
        <p:nvSpPr>
          <p:cNvPr id="9" name="TextBox 8">
            <a:extLst>
              <a:ext uri="{FF2B5EF4-FFF2-40B4-BE49-F238E27FC236}">
                <a16:creationId xmlns:a16="http://schemas.microsoft.com/office/drawing/2014/main" id="{ACAE1B30-3014-489E-B324-0B02BBCDD32D}"/>
              </a:ext>
            </a:extLst>
          </p:cNvPr>
          <p:cNvSpPr txBox="1"/>
          <p:nvPr/>
        </p:nvSpPr>
        <p:spPr>
          <a:xfrm>
            <a:off x="533400" y="1066800"/>
            <a:ext cx="7867650" cy="338554"/>
          </a:xfrm>
          <a:prstGeom prst="rect">
            <a:avLst/>
          </a:prstGeom>
          <a:noFill/>
        </p:spPr>
        <p:txBody>
          <a:bodyPr wrap="square" rtlCol="0">
            <a:spAutoFit/>
          </a:bodyPr>
          <a:lstStyle/>
          <a:p>
            <a:r>
              <a:rPr lang="en-US" sz="1600" dirty="0">
                <a:solidFill>
                  <a:srgbClr val="000000"/>
                </a:solidFill>
              </a:rPr>
              <a:t>2015, the US ranking fell to 35th from 28th in math and to 24th in science and Reading</a:t>
            </a:r>
            <a:endParaRPr lang="en-US" sz="1200" dirty="0"/>
          </a:p>
        </p:txBody>
      </p:sp>
      <p:sp>
        <p:nvSpPr>
          <p:cNvPr id="5" name="Rectangle 4">
            <a:extLst>
              <a:ext uri="{FF2B5EF4-FFF2-40B4-BE49-F238E27FC236}">
                <a16:creationId xmlns:a16="http://schemas.microsoft.com/office/drawing/2014/main" id="{3B5A0AAC-58CC-4842-9577-9B7B3B850457}"/>
              </a:ext>
            </a:extLst>
          </p:cNvPr>
          <p:cNvSpPr/>
          <p:nvPr/>
        </p:nvSpPr>
        <p:spPr>
          <a:xfrm>
            <a:off x="568569" y="4800600"/>
            <a:ext cx="8346831" cy="152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84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15382</TotalTime>
  <Words>456</Words>
  <Application>Microsoft Office PowerPoint</Application>
  <PresentationFormat>On-screen Show (4:3)</PresentationFormat>
  <Paragraphs>40</Paragraphs>
  <Slides>12</Slides>
  <Notes>11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6" baseType="lpstr">
      <vt:lpstr>Arial</vt:lpstr>
      <vt:lpstr>Calibri</vt:lpstr>
      <vt:lpstr>Office Theme</vt:lpstr>
      <vt:lpstr>TCLayout.ActiveDocument.1</vt:lpstr>
      <vt:lpstr>PowerPoint Presentation</vt:lpstr>
      <vt:lpstr>PowerPoint Presentation</vt:lpstr>
      <vt:lpstr>Expansion of International Schools</vt:lpstr>
      <vt:lpstr>Trends in Volume and Origin of International Students attending U.S. Universities</vt:lpstr>
      <vt:lpstr>Rankings of Top Global Higher Education Universities</vt:lpstr>
      <vt:lpstr>Growth of International Students University Destinations</vt:lpstr>
      <vt:lpstr>Trends in minority household composition by county/city</vt:lpstr>
      <vt:lpstr>Trends in minority household income composition by county/city</vt:lpstr>
      <vt:lpstr>Rankings of Top Global K12 School Scores</vt:lpstr>
      <vt:lpstr>U.S. School Policy changes from 2000-2016</vt:lpstr>
      <vt:lpstr>Expansion of International Schools in the U.S. by county/city</vt:lpstr>
      <vt:lpstr>Data Sources; Process; Technology</vt:lpstr>
    </vt:vector>
  </TitlesOfParts>
  <Company>HBGUSA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Craig Bauer</dc:creator>
  <cp:lastModifiedBy>Craig Bauer</cp:lastModifiedBy>
  <cp:revision>254</cp:revision>
  <cp:lastPrinted>2017-07-17T18:12:28Z</cp:lastPrinted>
  <dcterms:created xsi:type="dcterms:W3CDTF">2012-02-23T18:08:23Z</dcterms:created>
  <dcterms:modified xsi:type="dcterms:W3CDTF">2017-12-14T20:43:15Z</dcterms:modified>
</cp:coreProperties>
</file>