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5" r:id="rId3"/>
    <p:sldId id="280" r:id="rId4"/>
    <p:sldId id="297" r:id="rId5"/>
    <p:sldId id="289" r:id="rId6"/>
    <p:sldId id="293" r:id="rId7"/>
    <p:sldId id="292" r:id="rId8"/>
    <p:sldId id="294" r:id="rId9"/>
    <p:sldId id="290" r:id="rId10"/>
    <p:sldId id="298" r:id="rId11"/>
    <p:sldId id="295" r:id="rId12"/>
    <p:sldId id="296"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p:cViewPr>
        <p:scale>
          <a:sx n="95" d="100"/>
          <a:sy n="95" d="100"/>
        </p:scale>
        <p:origin x="666" y="66"/>
      </p:cViewPr>
      <p:guideLst>
        <p:guide orient="horz" pos="2160"/>
        <p:guide pos="2880"/>
      </p:guideLst>
    </p:cSldViewPr>
  </p:slideViewPr>
  <p:notesTextViewPr>
    <p:cViewPr>
      <p:scale>
        <a:sx n="3" d="2"/>
        <a:sy n="3" d="2"/>
      </p:scale>
      <p:origin x="0" y="0"/>
    </p:cViewPr>
  </p:notesTextViewPr>
  <p:sorterViewPr>
    <p:cViewPr>
      <p:scale>
        <a:sx n="144" d="100"/>
        <a:sy n="14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12/14/2017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96234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8636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4153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7916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851490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75353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62962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8477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20942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25289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6934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12/14/2017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ig.bauer@hbgusa.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oleObject" Target="../embeddings/oleObject1.bin"/><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oleObject" Target="../embeddings/oleObject1.bin"/><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vmlDrawing" Target="../drawings/vmlDrawing11.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oleObject" Target="../embeddings/oleObject1.bin"/><Relationship Id="rId10" Type="http://schemas.openxmlformats.org/officeDocument/2006/relationships/image" Target="../media/image12.png"/><Relationship Id="rId4" Type="http://schemas.openxmlformats.org/officeDocument/2006/relationships/notesSlide" Target="../notesSlides/notesSlide11.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oleObject" Target="../embeddings/oleObject1.bin"/><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vmlDrawing" Target="../drawings/vmlDrawing8.vml"/><Relationship Id="rId6" Type="http://schemas.openxmlformats.org/officeDocument/2006/relationships/image" Target="../media/image6.png"/><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D60B61-5095-44F7-8E35-9E7A9B679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791"/>
            <a:ext cx="9144000" cy="6102417"/>
          </a:xfrm>
          <a:prstGeom prst="rect">
            <a:avLst/>
          </a:prstGeom>
        </p:spPr>
      </p:pic>
      <p:sp>
        <p:nvSpPr>
          <p:cNvPr id="4" name="Rectangle 2"/>
          <p:cNvSpPr txBox="1">
            <a:spLocks noChangeArrowheads="1"/>
          </p:cNvSpPr>
          <p:nvPr/>
        </p:nvSpPr>
        <p:spPr>
          <a:xfrm>
            <a:off x="2819400" y="1828800"/>
            <a:ext cx="5715000" cy="1981200"/>
          </a:xfrm>
          <a:prstGeom prst="rect">
            <a:avLst/>
          </a:prstGeom>
        </p:spPr>
        <p:txBody>
          <a:bodyPr/>
          <a:lstStyle/>
          <a:p>
            <a:pPr lvl="0" eaLnBrk="0" hangingPunct="0">
              <a:defRPr/>
            </a:pPr>
            <a:r>
              <a:rPr lang="en-US" sz="3200" b="1" kern="0" dirty="0"/>
              <a:t>International Schools in the U.S.</a:t>
            </a:r>
          </a:p>
          <a:p>
            <a:pPr lvl="0" eaLnBrk="0" hangingPunct="0">
              <a:defRPr/>
            </a:pPr>
            <a:r>
              <a:rPr lang="en-US" sz="1600" b="1" i="1" kern="0" dirty="0"/>
              <a:t>How emerging wealth, policy, schools and university performance supported rapid expansion of International Schools abroad and it’s extension into key U.S. markets</a:t>
            </a:r>
            <a:endParaRPr lang="en-US" sz="1100" b="1" i="1" kern="0" dirty="0"/>
          </a:p>
          <a:p>
            <a:pPr lvl="0" eaLnBrk="0" hangingPunct="0">
              <a:defRPr/>
            </a:pPr>
            <a:endParaRPr lang="en-US" sz="2000" b="1" kern="0" dirty="0"/>
          </a:p>
          <a:p>
            <a:pPr lvl="0" eaLnBrk="0" hangingPunct="0">
              <a:defRPr/>
            </a:pPr>
            <a:r>
              <a:rPr lang="en-US" sz="2000" b="1" kern="0" dirty="0"/>
              <a:t>15-Dec-2017</a:t>
            </a:r>
            <a:endParaRPr lang="en-US" sz="1400" b="0" kern="0" noProof="0" dirty="0">
              <a:solidFill>
                <a:schemeClr val="tx2">
                  <a:lumMod val="75000"/>
                </a:schemeClr>
              </a:solidFill>
              <a:latin typeface="+mj-lt"/>
              <a:ea typeface="+mj-ea"/>
              <a:cs typeface="+mj-cs"/>
              <a:hlinkClick r:id="rId3"/>
            </a:endParaRPr>
          </a:p>
          <a:p>
            <a:pPr lvl="0" eaLnBrk="0" hangingPunct="0">
              <a:defRPr/>
            </a:pPr>
            <a:endParaRPr lang="en-US" sz="1100" b="0" kern="0" dirty="0">
              <a:solidFill>
                <a:schemeClr val="tx2">
                  <a:lumMod val="75000"/>
                </a:schemeClr>
              </a:solidFill>
              <a:latin typeface="+mj-lt"/>
              <a:ea typeface="+mj-ea"/>
              <a:cs typeface="+mj-cs"/>
              <a:hlinkClick r:id="rId3"/>
            </a:endParaRPr>
          </a:p>
          <a:p>
            <a:pPr lvl="0" eaLnBrk="0" hangingPunct="0">
              <a:defRPr/>
            </a:pPr>
            <a:endParaRPr lang="en-US" sz="2000" kern="0" dirty="0">
              <a:solidFill>
                <a:schemeClr val="tx2">
                  <a:lumMod val="75000"/>
                </a:schemeClr>
              </a:solidFill>
              <a:latin typeface="+mj-lt"/>
              <a:ea typeface="+mj-ea"/>
              <a:cs typeface="+mj-cs"/>
            </a:endParaRPr>
          </a:p>
        </p:txBody>
      </p:sp>
      <p:sp>
        <p:nvSpPr>
          <p:cNvPr id="6" name="TextBox 5">
            <a:extLst>
              <a:ext uri="{FF2B5EF4-FFF2-40B4-BE49-F238E27FC236}">
                <a16:creationId xmlns:a16="http://schemas.microsoft.com/office/drawing/2014/main" id="{A45A9091-D955-4A46-8818-75690C644BE6}"/>
              </a:ext>
            </a:extLst>
          </p:cNvPr>
          <p:cNvSpPr txBox="1"/>
          <p:nvPr/>
        </p:nvSpPr>
        <p:spPr>
          <a:xfrm>
            <a:off x="2819400" y="3810000"/>
            <a:ext cx="4953000" cy="276999"/>
          </a:xfrm>
          <a:prstGeom prst="rect">
            <a:avLst/>
          </a:prstGeom>
          <a:noFill/>
        </p:spPr>
        <p:txBody>
          <a:bodyPr wrap="square" rtlCol="0">
            <a:spAutoFit/>
          </a:bodyPr>
          <a:lstStyle/>
          <a:p>
            <a:r>
              <a:rPr lang="en-US" sz="1200" b="1" dirty="0">
                <a:solidFill>
                  <a:srgbClr val="000000"/>
                </a:solidFill>
              </a:rPr>
              <a:t>Kristine </a:t>
            </a:r>
            <a:r>
              <a:rPr lang="en-US" sz="1200" b="1" dirty="0" err="1">
                <a:solidFill>
                  <a:srgbClr val="000000"/>
                </a:solidFill>
              </a:rPr>
              <a:t>Adzema</a:t>
            </a:r>
            <a:r>
              <a:rPr lang="en-US" sz="1200" b="1" dirty="0">
                <a:solidFill>
                  <a:srgbClr val="000000"/>
                </a:solidFill>
              </a:rPr>
              <a:t>, Naga </a:t>
            </a:r>
            <a:r>
              <a:rPr lang="en-US" sz="1200" b="1" dirty="0" err="1">
                <a:solidFill>
                  <a:srgbClr val="000000"/>
                </a:solidFill>
              </a:rPr>
              <a:t>Pulivarthi</a:t>
            </a:r>
            <a:r>
              <a:rPr lang="en-US" sz="1200" b="1" dirty="0">
                <a:solidFill>
                  <a:srgbClr val="000000"/>
                </a:solidFill>
              </a:rPr>
              <a:t>, Sumana, Craig Bauer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3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U.S. School Policy changes from 2000-2016</a:t>
            </a:r>
          </a:p>
        </p:txBody>
      </p:sp>
    </p:spTree>
    <p:extLst>
      <p:ext uri="{BB962C8B-B14F-4D97-AF65-F5344CB8AC3E}">
        <p14:creationId xmlns:p14="http://schemas.microsoft.com/office/powerpoint/2010/main" val="416728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78E2B-F93B-4D32-BCD1-6A498C75A94D}"/>
              </a:ext>
            </a:extLst>
          </p:cNvPr>
          <p:cNvPicPr>
            <a:picLocks noChangeAspect="1"/>
          </p:cNvPicPr>
          <p:nvPr/>
        </p:nvPicPr>
        <p:blipFill>
          <a:blip r:embed="rId5"/>
          <a:stretch>
            <a:fillRect/>
          </a:stretch>
        </p:blipFill>
        <p:spPr>
          <a:xfrm>
            <a:off x="609600" y="1715626"/>
            <a:ext cx="7467600" cy="4938548"/>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8487"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Expansion of International Schools in the U.S. by county/city</a:t>
            </a:r>
          </a:p>
        </p:txBody>
      </p:sp>
      <p:sp>
        <p:nvSpPr>
          <p:cNvPr id="6" name="TextBox 5">
            <a:extLst>
              <a:ext uri="{FF2B5EF4-FFF2-40B4-BE49-F238E27FC236}">
                <a16:creationId xmlns:a16="http://schemas.microsoft.com/office/drawing/2014/main" id="{128ECDA7-B2D5-469E-8F4A-4345BA3DAC6E}"/>
              </a:ext>
            </a:extLst>
          </p:cNvPr>
          <p:cNvSpPr txBox="1"/>
          <p:nvPr/>
        </p:nvSpPr>
        <p:spPr>
          <a:xfrm>
            <a:off x="1981200" y="6315015"/>
            <a:ext cx="6477000" cy="215444"/>
          </a:xfrm>
          <a:prstGeom prst="rect">
            <a:avLst/>
          </a:prstGeom>
          <a:noFill/>
        </p:spPr>
        <p:txBody>
          <a:bodyPr wrap="square" rtlCol="0">
            <a:spAutoFit/>
          </a:bodyPr>
          <a:lstStyle/>
          <a:p>
            <a:r>
              <a:rPr lang="en-US" sz="800" dirty="0">
                <a:solidFill>
                  <a:srgbClr val="000000"/>
                </a:solidFill>
              </a:rPr>
              <a:t>Source: Wikipedia</a:t>
            </a:r>
          </a:p>
        </p:txBody>
      </p:sp>
      <p:sp>
        <p:nvSpPr>
          <p:cNvPr id="7" name="TextBox 6">
            <a:extLst>
              <a:ext uri="{FF2B5EF4-FFF2-40B4-BE49-F238E27FC236}">
                <a16:creationId xmlns:a16="http://schemas.microsoft.com/office/drawing/2014/main" id="{74188C6C-06A1-49C9-8504-04A288DE5AD7}"/>
              </a:ext>
            </a:extLst>
          </p:cNvPr>
          <p:cNvSpPr txBox="1"/>
          <p:nvPr/>
        </p:nvSpPr>
        <p:spPr>
          <a:xfrm>
            <a:off x="533400" y="1066800"/>
            <a:ext cx="7867650" cy="584775"/>
          </a:xfrm>
          <a:prstGeom prst="rect">
            <a:avLst/>
          </a:prstGeom>
          <a:noFill/>
        </p:spPr>
        <p:txBody>
          <a:bodyPr wrap="square" rtlCol="0">
            <a:spAutoFit/>
          </a:bodyPr>
          <a:lstStyle/>
          <a:p>
            <a:r>
              <a:rPr lang="en-US" sz="1600" dirty="0">
                <a:solidFill>
                  <a:srgbClr val="000000"/>
                </a:solidFill>
              </a:rPr>
              <a:t>Since CY 2000, 28 International Schools were added in these U.S. markets extending the total to 73 schools</a:t>
            </a:r>
            <a:endParaRPr lang="en-US" sz="1200" dirty="0"/>
          </a:p>
        </p:txBody>
      </p:sp>
    </p:spTree>
    <p:extLst>
      <p:ext uri="{BB962C8B-B14F-4D97-AF65-F5344CB8AC3E}">
        <p14:creationId xmlns:p14="http://schemas.microsoft.com/office/powerpoint/2010/main" val="426687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51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Technology</a:t>
            </a:r>
          </a:p>
        </p:txBody>
      </p:sp>
      <p:pic>
        <p:nvPicPr>
          <p:cNvPr id="50" name="Picture 49">
            <a:extLst>
              <a:ext uri="{FF2B5EF4-FFF2-40B4-BE49-F238E27FC236}">
                <a16:creationId xmlns:a16="http://schemas.microsoft.com/office/drawing/2014/main" id="{325D2A0D-2007-447D-B20A-D0A29DF04B27}"/>
              </a:ext>
            </a:extLst>
          </p:cNvPr>
          <p:cNvPicPr>
            <a:picLocks noChangeAspect="1"/>
          </p:cNvPicPr>
          <p:nvPr/>
        </p:nvPicPr>
        <p:blipFill>
          <a:blip r:embed="rId6"/>
          <a:stretch>
            <a:fillRect/>
          </a:stretch>
        </p:blipFill>
        <p:spPr>
          <a:xfrm>
            <a:off x="1447800" y="1905000"/>
            <a:ext cx="2532707" cy="746911"/>
          </a:xfrm>
          <a:prstGeom prst="rect">
            <a:avLst/>
          </a:prstGeom>
        </p:spPr>
      </p:pic>
      <p:pic>
        <p:nvPicPr>
          <p:cNvPr id="52" name="Picture 51">
            <a:extLst>
              <a:ext uri="{FF2B5EF4-FFF2-40B4-BE49-F238E27FC236}">
                <a16:creationId xmlns:a16="http://schemas.microsoft.com/office/drawing/2014/main" id="{F9DD86F4-5ABC-4A9A-A86F-5E884C068AFF}"/>
              </a:ext>
            </a:extLst>
          </p:cNvPr>
          <p:cNvPicPr>
            <a:picLocks noChangeAspect="1"/>
          </p:cNvPicPr>
          <p:nvPr/>
        </p:nvPicPr>
        <p:blipFill>
          <a:blip r:embed="rId7"/>
          <a:stretch>
            <a:fillRect/>
          </a:stretch>
        </p:blipFill>
        <p:spPr>
          <a:xfrm>
            <a:off x="1219200" y="3086100"/>
            <a:ext cx="1310489" cy="841972"/>
          </a:xfrm>
          <a:prstGeom prst="rect">
            <a:avLst/>
          </a:prstGeom>
        </p:spPr>
      </p:pic>
      <p:pic>
        <p:nvPicPr>
          <p:cNvPr id="53" name="Picture 52">
            <a:extLst>
              <a:ext uri="{FF2B5EF4-FFF2-40B4-BE49-F238E27FC236}">
                <a16:creationId xmlns:a16="http://schemas.microsoft.com/office/drawing/2014/main" id="{29D0163B-6973-4872-B3B2-1D5CC2CDDC4E}"/>
              </a:ext>
            </a:extLst>
          </p:cNvPr>
          <p:cNvPicPr>
            <a:picLocks noChangeAspect="1"/>
          </p:cNvPicPr>
          <p:nvPr/>
        </p:nvPicPr>
        <p:blipFill>
          <a:blip r:embed="rId8"/>
          <a:stretch>
            <a:fillRect/>
          </a:stretch>
        </p:blipFill>
        <p:spPr>
          <a:xfrm>
            <a:off x="4633913" y="3984833"/>
            <a:ext cx="2271713" cy="1275893"/>
          </a:xfrm>
          <a:prstGeom prst="rect">
            <a:avLst/>
          </a:prstGeom>
        </p:spPr>
      </p:pic>
      <p:sp>
        <p:nvSpPr>
          <p:cNvPr id="55" name="AutoShape 55" descr="Image result for javascript logo">
            <a:extLst>
              <a:ext uri="{FF2B5EF4-FFF2-40B4-BE49-F238E27FC236}">
                <a16:creationId xmlns:a16="http://schemas.microsoft.com/office/drawing/2014/main" id="{B2CACD29-669C-4A57-B1F1-A293F7B62CA9}"/>
              </a:ext>
            </a:extLst>
          </p:cNvPr>
          <p:cNvSpPr>
            <a:spLocks noChangeAspect="1" noChangeArrowheads="1"/>
          </p:cNvSpPr>
          <p:nvPr/>
        </p:nvSpPr>
        <p:spPr bwMode="auto">
          <a:xfrm>
            <a:off x="4419600" y="3276600"/>
            <a:ext cx="217283" cy="2172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6" name="Picture 55">
            <a:extLst>
              <a:ext uri="{FF2B5EF4-FFF2-40B4-BE49-F238E27FC236}">
                <a16:creationId xmlns:a16="http://schemas.microsoft.com/office/drawing/2014/main" id="{9C90AE22-5967-4E68-BE02-57546615036A}"/>
              </a:ext>
            </a:extLst>
          </p:cNvPr>
          <p:cNvPicPr>
            <a:picLocks noChangeAspect="1"/>
          </p:cNvPicPr>
          <p:nvPr/>
        </p:nvPicPr>
        <p:blipFill>
          <a:blip r:embed="rId9"/>
          <a:stretch>
            <a:fillRect/>
          </a:stretch>
        </p:blipFill>
        <p:spPr>
          <a:xfrm>
            <a:off x="1143001" y="4436557"/>
            <a:ext cx="2057400" cy="753701"/>
          </a:xfrm>
          <a:prstGeom prst="rect">
            <a:avLst/>
          </a:prstGeom>
        </p:spPr>
      </p:pic>
      <p:pic>
        <p:nvPicPr>
          <p:cNvPr id="57" name="Picture 56">
            <a:extLst>
              <a:ext uri="{FF2B5EF4-FFF2-40B4-BE49-F238E27FC236}">
                <a16:creationId xmlns:a16="http://schemas.microsoft.com/office/drawing/2014/main" id="{02C1F427-22BA-419F-B29C-4D6A524F8749}"/>
              </a:ext>
            </a:extLst>
          </p:cNvPr>
          <p:cNvPicPr>
            <a:picLocks noChangeAspect="1"/>
          </p:cNvPicPr>
          <p:nvPr/>
        </p:nvPicPr>
        <p:blipFill>
          <a:blip r:embed="rId10"/>
          <a:stretch>
            <a:fillRect/>
          </a:stretch>
        </p:blipFill>
        <p:spPr>
          <a:xfrm>
            <a:off x="4973912" y="1803149"/>
            <a:ext cx="848762" cy="848762"/>
          </a:xfrm>
          <a:prstGeom prst="rect">
            <a:avLst/>
          </a:prstGeom>
        </p:spPr>
      </p:pic>
      <p:pic>
        <p:nvPicPr>
          <p:cNvPr id="59" name="Picture 58">
            <a:extLst>
              <a:ext uri="{FF2B5EF4-FFF2-40B4-BE49-F238E27FC236}">
                <a16:creationId xmlns:a16="http://schemas.microsoft.com/office/drawing/2014/main" id="{B90DA985-81AE-410B-B11D-22D8BBD62345}"/>
              </a:ext>
            </a:extLst>
          </p:cNvPr>
          <p:cNvPicPr>
            <a:picLocks noChangeAspect="1"/>
          </p:cNvPicPr>
          <p:nvPr/>
        </p:nvPicPr>
        <p:blipFill>
          <a:blip r:embed="rId11"/>
          <a:stretch>
            <a:fillRect/>
          </a:stretch>
        </p:blipFill>
        <p:spPr>
          <a:xfrm>
            <a:off x="3571875" y="3038475"/>
            <a:ext cx="1912821" cy="746911"/>
          </a:xfrm>
          <a:prstGeom prst="rect">
            <a:avLst/>
          </a:prstGeom>
        </p:spPr>
      </p:pic>
      <p:pic>
        <p:nvPicPr>
          <p:cNvPr id="60" name="Picture 59">
            <a:extLst>
              <a:ext uri="{FF2B5EF4-FFF2-40B4-BE49-F238E27FC236}">
                <a16:creationId xmlns:a16="http://schemas.microsoft.com/office/drawing/2014/main" id="{2DE85CEC-953C-4C42-9FF7-A50EE3FC2E5E}"/>
              </a:ext>
            </a:extLst>
          </p:cNvPr>
          <p:cNvPicPr>
            <a:picLocks noChangeAspect="1"/>
          </p:cNvPicPr>
          <p:nvPr/>
        </p:nvPicPr>
        <p:blipFill>
          <a:blip r:embed="rId12"/>
          <a:stretch>
            <a:fillRect/>
          </a:stretch>
        </p:blipFill>
        <p:spPr>
          <a:xfrm>
            <a:off x="6019800" y="2651911"/>
            <a:ext cx="1676400" cy="1133475"/>
          </a:xfrm>
          <a:prstGeom prst="rect">
            <a:avLst/>
          </a:prstGeom>
        </p:spPr>
      </p:pic>
      <p:pic>
        <p:nvPicPr>
          <p:cNvPr id="61" name="Picture 60">
            <a:extLst>
              <a:ext uri="{FF2B5EF4-FFF2-40B4-BE49-F238E27FC236}">
                <a16:creationId xmlns:a16="http://schemas.microsoft.com/office/drawing/2014/main" id="{907AC864-B5FD-45D5-AEEB-24DD1F5BFA69}"/>
              </a:ext>
            </a:extLst>
          </p:cNvPr>
          <p:cNvPicPr>
            <a:picLocks noChangeAspect="1"/>
          </p:cNvPicPr>
          <p:nvPr/>
        </p:nvPicPr>
        <p:blipFill>
          <a:blip r:embed="rId13"/>
          <a:stretch>
            <a:fillRect/>
          </a:stretch>
        </p:blipFill>
        <p:spPr>
          <a:xfrm>
            <a:off x="2971800" y="4960164"/>
            <a:ext cx="2271713" cy="811813"/>
          </a:xfrm>
          <a:prstGeom prst="rect">
            <a:avLst/>
          </a:prstGeom>
        </p:spPr>
      </p:pic>
    </p:spTree>
    <p:extLst>
      <p:ext uri="{BB962C8B-B14F-4D97-AF65-F5344CB8AC3E}">
        <p14:creationId xmlns:p14="http://schemas.microsoft.com/office/powerpoint/2010/main" val="297775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9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9708B29F-7C56-4850-BC9C-71EFDB0B38F4}"/>
              </a:ext>
            </a:extLst>
          </p:cNvPr>
          <p:cNvSpPr txBox="1"/>
          <p:nvPr/>
        </p:nvSpPr>
        <p:spPr>
          <a:xfrm>
            <a:off x="590550" y="685800"/>
            <a:ext cx="7696200" cy="923330"/>
          </a:xfrm>
          <a:prstGeom prst="rect">
            <a:avLst/>
          </a:prstGeom>
          <a:noFill/>
        </p:spPr>
        <p:txBody>
          <a:bodyPr wrap="square" rtlCol="0">
            <a:spAutoFit/>
          </a:bodyPr>
          <a:lstStyle/>
          <a:p>
            <a:r>
              <a:rPr lang="en-US" b="1" dirty="0"/>
              <a:t>Executive Summary</a:t>
            </a:r>
          </a:p>
          <a:p>
            <a:endParaRPr lang="en-US" b="1" dirty="0"/>
          </a:p>
          <a:p>
            <a:endParaRPr lang="en-US" b="1" dirty="0"/>
          </a:p>
        </p:txBody>
      </p:sp>
      <p:sp>
        <p:nvSpPr>
          <p:cNvPr id="13" name="TextBox 12">
            <a:extLst>
              <a:ext uri="{FF2B5EF4-FFF2-40B4-BE49-F238E27FC236}">
                <a16:creationId xmlns:a16="http://schemas.microsoft.com/office/drawing/2014/main" id="{CB19D3C1-4D18-45D5-A13A-39C7D009CA7C}"/>
              </a:ext>
            </a:extLst>
          </p:cNvPr>
          <p:cNvSpPr txBox="1"/>
          <p:nvPr/>
        </p:nvSpPr>
        <p:spPr>
          <a:xfrm>
            <a:off x="590550" y="1219200"/>
            <a:ext cx="7867650" cy="4524315"/>
          </a:xfrm>
          <a:prstGeom prst="rect">
            <a:avLst/>
          </a:prstGeom>
          <a:noFill/>
        </p:spPr>
        <p:txBody>
          <a:bodyPr wrap="square" rtlCol="0">
            <a:spAutoFit/>
          </a:bodyPr>
          <a:lstStyle/>
          <a:p>
            <a:r>
              <a:rPr lang="en-US" sz="1600" dirty="0">
                <a:solidFill>
                  <a:srgbClr val="000000"/>
                </a:solidFill>
              </a:rPr>
              <a:t>International schools, which were established more than 3 decades ago, have expanded in numbers and students enrollment 5.5x the rate of global population growth</a:t>
            </a:r>
          </a:p>
          <a:p>
            <a:endParaRPr lang="en-US" sz="1600" dirty="0">
              <a:solidFill>
                <a:srgbClr val="000000"/>
              </a:solidFill>
            </a:endParaRPr>
          </a:p>
          <a:p>
            <a:r>
              <a:rPr lang="en-US" sz="1600" dirty="0">
                <a:solidFill>
                  <a:srgbClr val="000000"/>
                </a:solidFill>
              </a:rPr>
              <a:t>Originally formed to serve EU, UK and U.S. ex-patriots abroad, these English medium schools provided curricula aligned for top-tier western university admission</a:t>
            </a:r>
          </a:p>
          <a:p>
            <a:endParaRPr lang="en-US" sz="1600" dirty="0">
              <a:solidFill>
                <a:srgbClr val="000000"/>
              </a:solidFill>
            </a:endParaRPr>
          </a:p>
          <a:p>
            <a:r>
              <a:rPr lang="en-US" sz="1600" dirty="0">
                <a:solidFill>
                  <a:srgbClr val="000000"/>
                </a:solidFill>
              </a:rPr>
              <a:t>The growth has stemmed from globalization, policy changes but more commonly local and native families you can now afford these schools for their children in emerging markets</a:t>
            </a:r>
          </a:p>
          <a:p>
            <a:endParaRPr lang="en-US" sz="1600" dirty="0">
              <a:solidFill>
                <a:srgbClr val="000000"/>
              </a:solidFill>
            </a:endParaRPr>
          </a:p>
          <a:p>
            <a:r>
              <a:rPr lang="en-US" sz="1600" dirty="0">
                <a:solidFill>
                  <a:srgbClr val="000000"/>
                </a:solidFill>
              </a:rPr>
              <a:t>While the U.S. continues to dominate Top global universities destinations, it’s global K12 performance has slid below many of these emerging markets</a:t>
            </a:r>
          </a:p>
          <a:p>
            <a:endParaRPr lang="en-US" sz="1600" dirty="0">
              <a:solidFill>
                <a:srgbClr val="000000"/>
              </a:solidFill>
            </a:endParaRPr>
          </a:p>
          <a:p>
            <a:r>
              <a:rPr lang="en-US" sz="1600" dirty="0">
                <a:solidFill>
                  <a:srgbClr val="000000"/>
                </a:solidFill>
              </a:rPr>
              <a:t>An examination over a period from CY2000-2016, illustrates a growth and a ‘path’ in international students in U.S. universities extending to immigration and changes in race and minority household income growth in the same and neighboring communities  </a:t>
            </a:r>
          </a:p>
          <a:p>
            <a:endParaRPr lang="en-US" sz="1600" dirty="0">
              <a:solidFill>
                <a:srgbClr val="000000"/>
              </a:solidFill>
            </a:endParaRPr>
          </a:p>
          <a:p>
            <a:r>
              <a:rPr lang="en-US" sz="1600" dirty="0">
                <a:solidFill>
                  <a:srgbClr val="000000"/>
                </a:solidFill>
              </a:rPr>
              <a:t>The analysis further illustrates an expansion of International Schools in the same U.S. markets</a:t>
            </a:r>
          </a:p>
        </p:txBody>
      </p:sp>
      <p:sp>
        <p:nvSpPr>
          <p:cNvPr id="14" name="TextBox 13">
            <a:extLst>
              <a:ext uri="{FF2B5EF4-FFF2-40B4-BE49-F238E27FC236}">
                <a16:creationId xmlns:a16="http://schemas.microsoft.com/office/drawing/2014/main" id="{BE1C0E1D-EA59-4A22-AE3B-AC312A6C2610}"/>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ISC Research and World Population by Year, </a:t>
            </a:r>
            <a:r>
              <a:rPr lang="en-US" sz="800" dirty="0" err="1">
                <a:solidFill>
                  <a:srgbClr val="000000"/>
                </a:solidFill>
              </a:rPr>
              <a:t>WorldBank</a:t>
            </a:r>
            <a:r>
              <a:rPr lang="en-US" sz="800" dirty="0">
                <a:solidFill>
                  <a:srgbClr val="000000"/>
                </a:solidFill>
              </a:rPr>
              <a:t> </a:t>
            </a:r>
          </a:p>
        </p:txBody>
      </p:sp>
    </p:spTree>
    <p:extLst>
      <p:ext uri="{BB962C8B-B14F-4D97-AF65-F5344CB8AC3E}">
        <p14:creationId xmlns:p14="http://schemas.microsoft.com/office/powerpoint/2010/main" val="248542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12"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2000" b="1" dirty="0"/>
              <a:t>Expansion of K12 International Schools</a:t>
            </a:r>
          </a:p>
        </p:txBody>
      </p:sp>
      <p:sp>
        <p:nvSpPr>
          <p:cNvPr id="9" name="TextBox 8">
            <a:extLst>
              <a:ext uri="{FF2B5EF4-FFF2-40B4-BE49-F238E27FC236}">
                <a16:creationId xmlns:a16="http://schemas.microsoft.com/office/drawing/2014/main" id="{63231AC0-A554-47CB-8464-A0B87102B8F7}"/>
              </a:ext>
            </a:extLst>
          </p:cNvPr>
          <p:cNvSpPr txBox="1"/>
          <p:nvPr/>
        </p:nvSpPr>
        <p:spPr>
          <a:xfrm>
            <a:off x="590550" y="1066800"/>
            <a:ext cx="7867650" cy="830997"/>
          </a:xfrm>
          <a:prstGeom prst="rect">
            <a:avLst/>
          </a:prstGeom>
          <a:noFill/>
        </p:spPr>
        <p:txBody>
          <a:bodyPr wrap="square" rtlCol="0">
            <a:spAutoFit/>
          </a:bodyPr>
          <a:lstStyle/>
          <a:p>
            <a:r>
              <a:rPr lang="en-US" sz="1600" dirty="0">
                <a:solidFill>
                  <a:srgbClr val="000000"/>
                </a:solidFill>
              </a:rPr>
              <a:t>Thirty years ago, there were less than 1,000 international schools. By the year 2000, there were 2,500 schools and by 2016, there are more than 8,200 schools with 4.3 million students enrolled.</a:t>
            </a:r>
            <a:endParaRPr lang="en-US" sz="1200" dirty="0"/>
          </a:p>
        </p:txBody>
      </p:sp>
      <p:pic>
        <p:nvPicPr>
          <p:cNvPr id="2" name="Picture 1">
            <a:extLst>
              <a:ext uri="{FF2B5EF4-FFF2-40B4-BE49-F238E27FC236}">
                <a16:creationId xmlns:a16="http://schemas.microsoft.com/office/drawing/2014/main" id="{1C196222-C96E-4420-8CB4-E13B810BCC44}"/>
              </a:ext>
            </a:extLst>
          </p:cNvPr>
          <p:cNvPicPr>
            <a:picLocks noChangeAspect="1"/>
          </p:cNvPicPr>
          <p:nvPr/>
        </p:nvPicPr>
        <p:blipFill>
          <a:blip r:embed="rId6"/>
          <a:stretch>
            <a:fillRect/>
          </a:stretch>
        </p:blipFill>
        <p:spPr>
          <a:xfrm>
            <a:off x="691019" y="1897796"/>
            <a:ext cx="7937673" cy="4731603"/>
          </a:xfrm>
          <a:prstGeom prst="rect">
            <a:avLst/>
          </a:prstGeom>
        </p:spPr>
      </p:pic>
      <p:sp>
        <p:nvSpPr>
          <p:cNvPr id="10" name="TextBox 9">
            <a:extLst>
              <a:ext uri="{FF2B5EF4-FFF2-40B4-BE49-F238E27FC236}">
                <a16:creationId xmlns:a16="http://schemas.microsoft.com/office/drawing/2014/main" id="{29203866-40A8-4140-B11F-EA99D624BA74}"/>
              </a:ext>
            </a:extLst>
          </p:cNvPr>
          <p:cNvSpPr txBox="1"/>
          <p:nvPr/>
        </p:nvSpPr>
        <p:spPr>
          <a:xfrm>
            <a:off x="2057400" y="6324600"/>
            <a:ext cx="2533650" cy="215444"/>
          </a:xfrm>
          <a:prstGeom prst="rect">
            <a:avLst/>
          </a:prstGeom>
          <a:noFill/>
        </p:spPr>
        <p:txBody>
          <a:bodyPr wrap="square" rtlCol="0">
            <a:spAutoFit/>
          </a:bodyPr>
          <a:lstStyle/>
          <a:p>
            <a:r>
              <a:rPr lang="en-US" sz="800" dirty="0">
                <a:solidFill>
                  <a:srgbClr val="000000"/>
                </a:solidFill>
              </a:rPr>
              <a:t>Source: ISC Research</a:t>
            </a:r>
          </a:p>
        </p:txBody>
      </p:sp>
    </p:spTree>
    <p:extLst>
      <p:ext uri="{BB962C8B-B14F-4D97-AF65-F5344CB8AC3E}">
        <p14:creationId xmlns:p14="http://schemas.microsoft.com/office/powerpoint/2010/main" val="297180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52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Volume and Origin of International Students attending U.S. Universities</a:t>
            </a:r>
          </a:p>
        </p:txBody>
      </p:sp>
      <p:sp>
        <p:nvSpPr>
          <p:cNvPr id="4" name="Star: 5 Points 3">
            <a:extLst>
              <a:ext uri="{FF2B5EF4-FFF2-40B4-BE49-F238E27FC236}">
                <a16:creationId xmlns:a16="http://schemas.microsoft.com/office/drawing/2014/main" id="{5DBB10AA-4E5D-418B-9116-095EF7F2742E}"/>
              </a:ext>
            </a:extLst>
          </p:cNvPr>
          <p:cNvSpPr/>
          <p:nvPr/>
        </p:nvSpPr>
        <p:spPr>
          <a:xfrm>
            <a:off x="433820" y="20574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a:extLst>
              <a:ext uri="{FF2B5EF4-FFF2-40B4-BE49-F238E27FC236}">
                <a16:creationId xmlns:a16="http://schemas.microsoft.com/office/drawing/2014/main" id="{1C9BEF6D-F56C-417B-A3AD-FD45D296E492}"/>
              </a:ext>
            </a:extLst>
          </p:cNvPr>
          <p:cNvSpPr/>
          <p:nvPr/>
        </p:nvSpPr>
        <p:spPr>
          <a:xfrm>
            <a:off x="433820" y="23622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BA503142-E2D8-4207-A645-B8A44B598A79}"/>
              </a:ext>
            </a:extLst>
          </p:cNvPr>
          <p:cNvSpPr/>
          <p:nvPr/>
        </p:nvSpPr>
        <p:spPr>
          <a:xfrm>
            <a:off x="433820" y="3810000"/>
            <a:ext cx="76200" cy="76200"/>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C1203B-331D-4C84-9749-662B199D4B77}"/>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Top country origins align with leading growth markets for International Schools</a:t>
            </a:r>
            <a:endParaRPr lang="en-US" sz="1200" dirty="0"/>
          </a:p>
        </p:txBody>
      </p:sp>
      <p:sp>
        <p:nvSpPr>
          <p:cNvPr id="10" name="TextBox 9">
            <a:extLst>
              <a:ext uri="{FF2B5EF4-FFF2-40B4-BE49-F238E27FC236}">
                <a16:creationId xmlns:a16="http://schemas.microsoft.com/office/drawing/2014/main" id="{86ACBD08-9BAE-4C28-BD76-3A8379268134}"/>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IIE</a:t>
            </a:r>
          </a:p>
        </p:txBody>
      </p:sp>
      <p:pic>
        <p:nvPicPr>
          <p:cNvPr id="2" name="Picture 1">
            <a:extLst>
              <a:ext uri="{FF2B5EF4-FFF2-40B4-BE49-F238E27FC236}">
                <a16:creationId xmlns:a16="http://schemas.microsoft.com/office/drawing/2014/main" id="{C7FB9E8D-4FFE-420D-B45E-4E8054E5C8B3}"/>
              </a:ext>
            </a:extLst>
          </p:cNvPr>
          <p:cNvPicPr>
            <a:picLocks noChangeAspect="1"/>
          </p:cNvPicPr>
          <p:nvPr/>
        </p:nvPicPr>
        <p:blipFill>
          <a:blip r:embed="rId6"/>
          <a:stretch>
            <a:fillRect/>
          </a:stretch>
        </p:blipFill>
        <p:spPr>
          <a:xfrm>
            <a:off x="547688" y="1600200"/>
            <a:ext cx="8162492" cy="4165424"/>
          </a:xfrm>
          <a:prstGeom prst="rect">
            <a:avLst/>
          </a:prstGeom>
        </p:spPr>
      </p:pic>
    </p:spTree>
    <p:extLst>
      <p:ext uri="{BB962C8B-B14F-4D97-AF65-F5344CB8AC3E}">
        <p14:creationId xmlns:p14="http://schemas.microsoft.com/office/powerpoint/2010/main" val="2311429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234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Higher Education Universities</a:t>
            </a:r>
          </a:p>
        </p:txBody>
      </p:sp>
      <p:sp>
        <p:nvSpPr>
          <p:cNvPr id="8" name="TextBox 7">
            <a:extLst>
              <a:ext uri="{FF2B5EF4-FFF2-40B4-BE49-F238E27FC236}">
                <a16:creationId xmlns:a16="http://schemas.microsoft.com/office/drawing/2014/main" id="{47E41CCE-D198-45AA-B43F-2D8DF6492A56}"/>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U.S. continues to lead top-20 global university rankings</a:t>
            </a:r>
            <a:endParaRPr lang="en-US" sz="1200" dirty="0"/>
          </a:p>
        </p:txBody>
      </p:sp>
      <p:pic>
        <p:nvPicPr>
          <p:cNvPr id="5" name="Picture 4">
            <a:extLst>
              <a:ext uri="{FF2B5EF4-FFF2-40B4-BE49-F238E27FC236}">
                <a16:creationId xmlns:a16="http://schemas.microsoft.com/office/drawing/2014/main" id="{55DD2E57-CAB7-4872-91AF-F43AB4869E2F}"/>
              </a:ext>
            </a:extLst>
          </p:cNvPr>
          <p:cNvPicPr>
            <a:picLocks noChangeAspect="1"/>
          </p:cNvPicPr>
          <p:nvPr/>
        </p:nvPicPr>
        <p:blipFill>
          <a:blip r:embed="rId6"/>
          <a:stretch>
            <a:fillRect/>
          </a:stretch>
        </p:blipFill>
        <p:spPr>
          <a:xfrm>
            <a:off x="838200" y="1432568"/>
            <a:ext cx="6648450" cy="5236908"/>
          </a:xfrm>
          <a:prstGeom prst="rect">
            <a:avLst/>
          </a:prstGeom>
        </p:spPr>
      </p:pic>
      <p:sp>
        <p:nvSpPr>
          <p:cNvPr id="9" name="TextBox 8">
            <a:extLst>
              <a:ext uri="{FF2B5EF4-FFF2-40B4-BE49-F238E27FC236}">
                <a16:creationId xmlns:a16="http://schemas.microsoft.com/office/drawing/2014/main" id="{FEE8F938-12E7-4107-883D-A6944381F53B}"/>
              </a:ext>
            </a:extLst>
          </p:cNvPr>
          <p:cNvSpPr txBox="1"/>
          <p:nvPr/>
        </p:nvSpPr>
        <p:spPr>
          <a:xfrm>
            <a:off x="2057400" y="6337756"/>
            <a:ext cx="52006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202685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10E4CE-E7B5-4D4B-B758-ABCC642E4D34}"/>
              </a:ext>
            </a:extLst>
          </p:cNvPr>
          <p:cNvPicPr>
            <a:picLocks noChangeAspect="1"/>
          </p:cNvPicPr>
          <p:nvPr/>
        </p:nvPicPr>
        <p:blipFill>
          <a:blip r:embed="rId5"/>
          <a:stretch>
            <a:fillRect/>
          </a:stretch>
        </p:blipFill>
        <p:spPr>
          <a:xfrm>
            <a:off x="609600" y="1524000"/>
            <a:ext cx="7715250" cy="5102326"/>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6439"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Growth of International Students University Destinations</a:t>
            </a:r>
          </a:p>
        </p:txBody>
      </p:sp>
      <p:sp>
        <p:nvSpPr>
          <p:cNvPr id="6" name="TextBox 5">
            <a:extLst>
              <a:ext uri="{FF2B5EF4-FFF2-40B4-BE49-F238E27FC236}">
                <a16:creationId xmlns:a16="http://schemas.microsoft.com/office/drawing/2014/main" id="{83191124-4FA7-4632-BCE7-455E6ECDDBBC}"/>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The leading city and county destinations of international university students</a:t>
            </a:r>
            <a:endParaRPr lang="en-US" sz="1200" dirty="0"/>
          </a:p>
        </p:txBody>
      </p:sp>
      <p:sp>
        <p:nvSpPr>
          <p:cNvPr id="7" name="TextBox 6">
            <a:extLst>
              <a:ext uri="{FF2B5EF4-FFF2-40B4-BE49-F238E27FC236}">
                <a16:creationId xmlns:a16="http://schemas.microsoft.com/office/drawing/2014/main" id="{FF90D483-10FC-4E1A-BD65-7BD192EE77BC}"/>
              </a:ext>
            </a:extLst>
          </p:cNvPr>
          <p:cNvSpPr txBox="1"/>
          <p:nvPr/>
        </p:nvSpPr>
        <p:spPr>
          <a:xfrm>
            <a:off x="2114550" y="6248400"/>
            <a:ext cx="933450" cy="215444"/>
          </a:xfrm>
          <a:prstGeom prst="rect">
            <a:avLst/>
          </a:prstGeom>
          <a:noFill/>
        </p:spPr>
        <p:txBody>
          <a:bodyPr wrap="square" rtlCol="0">
            <a:spAutoFit/>
          </a:bodyPr>
          <a:lstStyle/>
          <a:p>
            <a:r>
              <a:rPr lang="en-US" sz="800" dirty="0">
                <a:solidFill>
                  <a:srgbClr val="000000"/>
                </a:solidFill>
              </a:rPr>
              <a:t>Source: IIE</a:t>
            </a:r>
          </a:p>
        </p:txBody>
      </p:sp>
    </p:spTree>
    <p:extLst>
      <p:ext uri="{BB962C8B-B14F-4D97-AF65-F5344CB8AC3E}">
        <p14:creationId xmlns:p14="http://schemas.microsoft.com/office/powerpoint/2010/main" val="534505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541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composition by county/city</a:t>
            </a:r>
          </a:p>
        </p:txBody>
      </p:sp>
      <p:sp>
        <p:nvSpPr>
          <p:cNvPr id="4" name="TextBox 3">
            <a:extLst>
              <a:ext uri="{FF2B5EF4-FFF2-40B4-BE49-F238E27FC236}">
                <a16:creationId xmlns:a16="http://schemas.microsoft.com/office/drawing/2014/main" id="{5C6E2C4A-BB98-4D92-89E1-6FBF5EDC9F78}"/>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3757983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746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Trends in minority household income composition by county/city</a:t>
            </a:r>
          </a:p>
        </p:txBody>
      </p:sp>
      <p:sp>
        <p:nvSpPr>
          <p:cNvPr id="4" name="TextBox 3">
            <a:extLst>
              <a:ext uri="{FF2B5EF4-FFF2-40B4-BE49-F238E27FC236}">
                <a16:creationId xmlns:a16="http://schemas.microsoft.com/office/drawing/2014/main" id="{B904D8BB-38A8-4C02-8677-84021042CDBD}"/>
              </a:ext>
            </a:extLst>
          </p:cNvPr>
          <p:cNvSpPr txBox="1"/>
          <p:nvPr/>
        </p:nvSpPr>
        <p:spPr>
          <a:xfrm>
            <a:off x="590550" y="6315015"/>
            <a:ext cx="7867650" cy="215444"/>
          </a:xfrm>
          <a:prstGeom prst="rect">
            <a:avLst/>
          </a:prstGeom>
          <a:noFill/>
        </p:spPr>
        <p:txBody>
          <a:bodyPr wrap="square" rtlCol="0">
            <a:spAutoFit/>
          </a:bodyPr>
          <a:lstStyle/>
          <a:p>
            <a:r>
              <a:rPr lang="en-US" sz="800" dirty="0">
                <a:solidFill>
                  <a:srgbClr val="000000"/>
                </a:solidFill>
              </a:rPr>
              <a:t>Source: 2000-2016 Census</a:t>
            </a:r>
          </a:p>
        </p:txBody>
      </p:sp>
    </p:spTree>
    <p:extLst>
      <p:ext uri="{BB962C8B-B14F-4D97-AF65-F5344CB8AC3E}">
        <p14:creationId xmlns:p14="http://schemas.microsoft.com/office/powerpoint/2010/main" val="155987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336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411162"/>
            <a:ext cx="8001000" cy="808038"/>
          </a:xfrm>
        </p:spPr>
        <p:txBody>
          <a:bodyPr>
            <a:normAutofit/>
          </a:bodyPr>
          <a:lstStyle/>
          <a:p>
            <a:pPr algn="l"/>
            <a:r>
              <a:rPr lang="en-US" sz="1800" b="1" dirty="0"/>
              <a:t>Rankings of Top Global K12 School Scores</a:t>
            </a:r>
          </a:p>
        </p:txBody>
      </p:sp>
      <p:pic>
        <p:nvPicPr>
          <p:cNvPr id="4" name="Picture 3">
            <a:extLst>
              <a:ext uri="{FF2B5EF4-FFF2-40B4-BE49-F238E27FC236}">
                <a16:creationId xmlns:a16="http://schemas.microsoft.com/office/drawing/2014/main" id="{4D6D0796-F649-4D6F-AC24-F8693C414D7F}"/>
              </a:ext>
            </a:extLst>
          </p:cNvPr>
          <p:cNvPicPr>
            <a:picLocks noChangeAspect="1"/>
          </p:cNvPicPr>
          <p:nvPr/>
        </p:nvPicPr>
        <p:blipFill>
          <a:blip r:embed="rId6"/>
          <a:stretch>
            <a:fillRect/>
          </a:stretch>
        </p:blipFill>
        <p:spPr>
          <a:xfrm>
            <a:off x="568569" y="1524000"/>
            <a:ext cx="8229600" cy="4325661"/>
          </a:xfrm>
          <a:prstGeom prst="rect">
            <a:avLst/>
          </a:prstGeom>
        </p:spPr>
      </p:pic>
      <p:sp>
        <p:nvSpPr>
          <p:cNvPr id="8" name="TextBox 7">
            <a:extLst>
              <a:ext uri="{FF2B5EF4-FFF2-40B4-BE49-F238E27FC236}">
                <a16:creationId xmlns:a16="http://schemas.microsoft.com/office/drawing/2014/main" id="{5DB20A6D-AF83-42F3-8840-367B3C19112F}"/>
              </a:ext>
            </a:extLst>
          </p:cNvPr>
          <p:cNvSpPr txBox="1"/>
          <p:nvPr/>
        </p:nvSpPr>
        <p:spPr>
          <a:xfrm>
            <a:off x="590550" y="6315015"/>
            <a:ext cx="7867650" cy="338554"/>
          </a:xfrm>
          <a:prstGeom prst="rect">
            <a:avLst/>
          </a:prstGeom>
          <a:noFill/>
        </p:spPr>
        <p:txBody>
          <a:bodyPr wrap="square" rtlCol="0">
            <a:spAutoFit/>
          </a:bodyPr>
          <a:lstStyle/>
          <a:p>
            <a:r>
              <a:rPr lang="en-US" sz="800" dirty="0">
                <a:solidFill>
                  <a:srgbClr val="000000"/>
                </a:solidFill>
              </a:rPr>
              <a:t>Source: Organization for Economic Co-operation and Development (OECD) global rankings on student performance in mathematics, reading, and science, on the Program for International Student Assessment, or PISA.</a:t>
            </a:r>
          </a:p>
        </p:txBody>
      </p:sp>
      <p:sp>
        <p:nvSpPr>
          <p:cNvPr id="9" name="TextBox 8">
            <a:extLst>
              <a:ext uri="{FF2B5EF4-FFF2-40B4-BE49-F238E27FC236}">
                <a16:creationId xmlns:a16="http://schemas.microsoft.com/office/drawing/2014/main" id="{ACAE1B30-3014-489E-B324-0B02BBCDD32D}"/>
              </a:ext>
            </a:extLst>
          </p:cNvPr>
          <p:cNvSpPr txBox="1"/>
          <p:nvPr/>
        </p:nvSpPr>
        <p:spPr>
          <a:xfrm>
            <a:off x="533400" y="1066800"/>
            <a:ext cx="7867650" cy="338554"/>
          </a:xfrm>
          <a:prstGeom prst="rect">
            <a:avLst/>
          </a:prstGeom>
          <a:noFill/>
        </p:spPr>
        <p:txBody>
          <a:bodyPr wrap="square" rtlCol="0">
            <a:spAutoFit/>
          </a:bodyPr>
          <a:lstStyle/>
          <a:p>
            <a:r>
              <a:rPr lang="en-US" sz="1600" dirty="0">
                <a:solidFill>
                  <a:srgbClr val="000000"/>
                </a:solidFill>
              </a:rPr>
              <a:t>2015, the US ranking fell to 35th from 28th in math and to 24th in science and Reading</a:t>
            </a:r>
            <a:endParaRPr lang="en-US" sz="1200" dirty="0"/>
          </a:p>
        </p:txBody>
      </p:sp>
      <p:sp>
        <p:nvSpPr>
          <p:cNvPr id="5" name="Rectangle 4">
            <a:extLst>
              <a:ext uri="{FF2B5EF4-FFF2-40B4-BE49-F238E27FC236}">
                <a16:creationId xmlns:a16="http://schemas.microsoft.com/office/drawing/2014/main" id="{3B5A0AAC-58CC-4842-9577-9B7B3B850457}"/>
              </a:ext>
            </a:extLst>
          </p:cNvPr>
          <p:cNvSpPr/>
          <p:nvPr/>
        </p:nvSpPr>
        <p:spPr>
          <a:xfrm>
            <a:off x="568569" y="4800600"/>
            <a:ext cx="8346831" cy="152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40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15666</TotalTime>
  <Words>477</Words>
  <Application>Microsoft Office PowerPoint</Application>
  <PresentationFormat>On-screen Show (4:3)</PresentationFormat>
  <Paragraphs>42</Paragraphs>
  <Slides>12</Slides>
  <Notes>11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6" baseType="lpstr">
      <vt:lpstr>Arial</vt:lpstr>
      <vt:lpstr>Calibri</vt:lpstr>
      <vt:lpstr>Office Theme</vt:lpstr>
      <vt:lpstr>TCLayout.ActiveDocument.1</vt:lpstr>
      <vt:lpstr>PowerPoint Presentation</vt:lpstr>
      <vt:lpstr>PowerPoint Presentation</vt:lpstr>
      <vt:lpstr>Expansion of K12 International Schools</vt:lpstr>
      <vt:lpstr>Trends in Volume and Origin of International Students attending U.S. Universities</vt:lpstr>
      <vt:lpstr>Rankings of Top Global Higher Education Universities</vt:lpstr>
      <vt:lpstr>Growth of International Students University Destinations</vt:lpstr>
      <vt:lpstr>Trends in minority household composition by county/city</vt:lpstr>
      <vt:lpstr>Trends in minority household income composition by county/city</vt:lpstr>
      <vt:lpstr>Rankings of Top Global K12 School Scores</vt:lpstr>
      <vt:lpstr>U.S. School Policy changes from 2000-2016</vt:lpstr>
      <vt:lpstr>Expansion of International Schools in the U.S. by county/city</vt:lpstr>
      <vt:lpstr>Technology</vt:lpstr>
    </vt:vector>
  </TitlesOfParts>
  <Company>HBGUSA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Craig Bauer</cp:lastModifiedBy>
  <cp:revision>280</cp:revision>
  <cp:lastPrinted>2017-07-17T18:12:28Z</cp:lastPrinted>
  <dcterms:created xsi:type="dcterms:W3CDTF">2012-02-23T18:08:23Z</dcterms:created>
  <dcterms:modified xsi:type="dcterms:W3CDTF">2017-12-15T01:56:56Z</dcterms:modified>
</cp:coreProperties>
</file>