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76" r:id="rId6"/>
    <p:sldId id="261" r:id="rId7"/>
    <p:sldId id="271" r:id="rId8"/>
    <p:sldId id="274" r:id="rId9"/>
    <p:sldId id="260" r:id="rId10"/>
    <p:sldId id="264" r:id="rId11"/>
    <p:sldId id="265" r:id="rId12"/>
    <p:sldId id="272" r:id="rId13"/>
    <p:sldId id="277" r:id="rId14"/>
    <p:sldId id="270" r:id="rId15"/>
    <p:sldId id="275" r:id="rId16"/>
    <p:sldId id="262" r:id="rId17"/>
    <p:sldId id="268" r:id="rId18"/>
    <p:sldId id="27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6271A-2C8A-4D76-BD97-92E63109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427D06-DBD6-49DB-9D35-F0D4B68C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DBCC5-E7D5-49E1-8517-C0C2CBE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2BA68-5147-4413-8183-CADEEA7A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1871E1-3CE4-466F-8671-26A3188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D0271-2B8C-4094-BD30-9DC4CB0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A00857-62B6-4FF6-9FEF-FED22C1C2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3EA35-76BD-4EFE-A688-9D30C40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C3F2E9-9F62-4FF7-BAEF-6C8D5847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46C530-C1BE-41BB-AC90-A8054B07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73EC9F-0896-477B-A2AA-D30D84C2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E7BC1F-8F64-47CE-990D-CAF125FD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372A11-AE32-4110-B7F4-6615878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9EF58F-9453-463D-BF84-ABBC18C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FA143-3F69-4A75-99D4-34A306F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B2DC2-C24D-484C-B3C3-F4E4D94E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5EC42-575C-4617-9084-7884AD52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E543FC-BF97-40BC-8A64-0198B85B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6BE3E0-3372-49E7-8D37-701C9844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DF27-80DE-43B8-B080-03F3BE2C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DC85D-1C3E-492E-A4F6-E626815A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0990F-C4D0-41D2-9E78-7B98722A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F0D50-ED34-40E1-9A85-3C61AFE2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5E8C9D-7D8F-4FC8-A6B6-C52DA1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5129D-49B8-437D-B552-1A0F1CB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3D3E1-7DC1-4061-84D5-B0995134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14268D-70CD-44B8-97F3-36D8DC94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4A86CF-1C97-4F51-9512-2E3833A5D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60F894-FE32-4D80-9991-8C400CF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F1280E-34F2-4EB7-A03E-CEF21371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07D865-FF86-4570-B9F3-F5A43DE8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354B9-2BA8-40BD-BB41-636B652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18E453-7359-4786-948D-8DAD3A31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9D9AA7-1567-4707-AB7A-6BAFE11C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5661C9-B45A-46EC-A68E-9A2D1C47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3A09C9-9DA4-4BC6-8863-87B25338F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1F0185-6938-48BD-A3CE-55EA166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16ACE3-8B7F-477D-90A6-96BA23F5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85EDE5-856D-47C3-B47D-BBBA799A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B87EF-B398-489F-83EF-8D79C70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40EA99-B8F7-42F4-9AB2-056EC9D4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35A952-EACF-49FA-B542-DB1783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905DEB-ABCB-41DC-9379-39954D85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F8A080-7705-4154-882E-06E34C82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565EB3-E6F5-475C-97FC-EDD82513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065CB3-8BDA-481F-BD46-8A197965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11775-3569-4235-B9AC-E8F84566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1FE43C-D0EF-4A04-9314-06BFAFFD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8CDABC-9A37-4200-A5E2-173A1D2D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1039BC-4D56-4135-85A9-30B496C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C27AA4-CFDF-4405-B7AE-D2AC352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750B55-08E8-48F8-B772-5BBDDD7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74ED4-AA12-4872-BDB5-C01551D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9F0F6A8-5DD2-4CAA-837E-193CE5A9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9E3560-E335-4FD8-AE81-94291672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BBB94-8758-4C8F-8072-EB1CC056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A50375-7B3E-41BF-9493-1C4A5E37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568A6D-457A-426F-971E-8EA55647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26F1A5-0985-46E2-ABE3-2EB0E57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C38550-323D-4A9C-B8F3-4A5C81B0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E39F5-F178-4E91-B9B9-23F1FAB54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7C3-304A-45D0-BE14-C540426C9B0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DB9B1E-4716-473A-A3C6-40AB39F0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32D3AF-9B11-4901-8BFE-148EA0912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er-rcmmndr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B9DDD-D1D9-4407-9E26-C0E7EE99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BEER</a:t>
            </a:r>
            <a:r>
              <a:rPr lang="en-US" dirty="0">
                <a:latin typeface="Open Sans Condensed"/>
              </a:rPr>
              <a:t> RCMMNDR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65C81D-488E-46ED-B70E-C19BE2D5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0" y="1825625"/>
            <a:ext cx="6528639" cy="4351338"/>
          </a:xfrm>
        </p:spPr>
      </p:pic>
    </p:spTree>
    <p:extLst>
      <p:ext uri="{BB962C8B-B14F-4D97-AF65-F5344CB8AC3E}">
        <p14:creationId xmlns:p14="http://schemas.microsoft.com/office/powerpoint/2010/main" val="79710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CC724-45B6-4564-B46B-419B5534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SCRAPE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F1A4B6-2980-406A-9341-203FA437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BEERS OF EACH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874439-AD1E-4639-BB60-0716318B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0" y="2464572"/>
            <a:ext cx="11821677" cy="30756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B24F97A-D73E-4309-AE8A-A00F4C25B223}"/>
              </a:ext>
            </a:extLst>
          </p:cNvPr>
          <p:cNvSpPr/>
          <p:nvPr/>
        </p:nvSpPr>
        <p:spPr>
          <a:xfrm>
            <a:off x="1751106" y="2420471"/>
            <a:ext cx="1810870" cy="525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468FC4-8127-4873-AAAD-711313BFA706}"/>
              </a:ext>
            </a:extLst>
          </p:cNvPr>
          <p:cNvSpPr txBox="1"/>
          <p:nvPr/>
        </p:nvSpPr>
        <p:spPr>
          <a:xfrm>
            <a:off x="7903778" y="1320186"/>
            <a:ext cx="359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Ratings &gt; = 10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9E412DDC-1544-45A3-92F1-9882979EDAD5}"/>
              </a:ext>
            </a:extLst>
          </p:cNvPr>
          <p:cNvSpPr/>
          <p:nvPr/>
        </p:nvSpPr>
        <p:spPr>
          <a:xfrm>
            <a:off x="9806152" y="1964389"/>
            <a:ext cx="336331" cy="525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CF01F-59E7-4163-9E8B-81008F80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518"/>
          </a:xfrm>
        </p:spPr>
        <p:txBody>
          <a:bodyPr/>
          <a:lstStyle/>
          <a:p>
            <a:pPr algn="ctr"/>
            <a:r>
              <a:rPr lang="en-US" dirty="0">
                <a:latin typeface="Open Sans Condensed"/>
              </a:rPr>
              <a:t>AND </a:t>
            </a:r>
            <a:r>
              <a:rPr lang="en-US" b="1" dirty="0">
                <a:latin typeface="Open Sans Condensed"/>
              </a:rPr>
              <a:t>SCRAPE</a:t>
            </a:r>
            <a:r>
              <a:rPr lang="en-US" dirty="0">
                <a:latin typeface="Open Sans Condensed"/>
              </a:rPr>
              <a:t> SOME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EDE32-175B-48DD-BE76-3703281A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0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A13AC4-D776-41D8-96A2-45689B37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028"/>
            <a:ext cx="12192000" cy="59220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B379F25-4A23-4B0B-83CF-75AB5A02872A}"/>
              </a:ext>
            </a:extLst>
          </p:cNvPr>
          <p:cNvSpPr/>
          <p:nvPr/>
        </p:nvSpPr>
        <p:spPr>
          <a:xfrm>
            <a:off x="83670" y="4386729"/>
            <a:ext cx="2635623" cy="15643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63F754B4-EDDC-4050-BB21-C1DFAF55A2C7}"/>
              </a:ext>
            </a:extLst>
          </p:cNvPr>
          <p:cNvSpPr/>
          <p:nvPr/>
        </p:nvSpPr>
        <p:spPr>
          <a:xfrm>
            <a:off x="3557493" y="3050987"/>
            <a:ext cx="3418542" cy="2292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54C4CEE-3B5F-426E-866E-9B8CBED2BA43}"/>
              </a:ext>
            </a:extLst>
          </p:cNvPr>
          <p:cNvSpPr/>
          <p:nvPr/>
        </p:nvSpPr>
        <p:spPr>
          <a:xfrm>
            <a:off x="298823" y="2881429"/>
            <a:ext cx="842683" cy="4392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708CACB-5627-45C5-8C31-156F787E8666}"/>
              </a:ext>
            </a:extLst>
          </p:cNvPr>
          <p:cNvSpPr/>
          <p:nvPr/>
        </p:nvSpPr>
        <p:spPr>
          <a:xfrm>
            <a:off x="10213788" y="2725270"/>
            <a:ext cx="1392518" cy="43200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0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56AE7-3D8F-49EC-A85B-F3A1BB6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POSTGRES BEER </a:t>
            </a:r>
            <a:r>
              <a:rPr lang="en-US" b="1" dirty="0">
                <a:latin typeface="Open Sans Condensed"/>
              </a:rPr>
              <a:t>FEATURE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F6F585-F7C8-4275-8951-53A3C317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711" y="1889151"/>
            <a:ext cx="6004034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Free</a:t>
            </a:r>
            <a:r>
              <a:rPr lang="en-US" dirty="0"/>
              <a:t> and o</a:t>
            </a:r>
            <a:r>
              <a:rPr lang="en-US" b="1" dirty="0"/>
              <a:t>pen-source </a:t>
            </a:r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Object-relational database management system (</a:t>
            </a:r>
            <a:r>
              <a:rPr lang="en-US" b="1" dirty="0"/>
              <a:t>ORDBMS</a:t>
            </a:r>
            <a:r>
              <a:rPr lang="en-US" dirty="0"/>
              <a:t>) with an emphasis on extensibility and standards compliance</a:t>
            </a:r>
          </a:p>
          <a:p>
            <a:endParaRPr lang="en-US" dirty="0"/>
          </a:p>
          <a:p>
            <a:r>
              <a:rPr lang="en-US" dirty="0"/>
              <a:t>Can handle workloads ranging from </a:t>
            </a:r>
            <a:r>
              <a:rPr lang="en-US" b="1" dirty="0"/>
              <a:t>small</a:t>
            </a:r>
            <a:r>
              <a:rPr lang="en-US" dirty="0"/>
              <a:t> single-machine applications to </a:t>
            </a:r>
            <a:r>
              <a:rPr lang="en-US" b="1" dirty="0"/>
              <a:t>large</a:t>
            </a:r>
            <a:r>
              <a:rPr lang="en-US" dirty="0"/>
              <a:t> Internet-facing </a:t>
            </a:r>
            <a:r>
              <a:rPr lang="en-US" b="1" dirty="0"/>
              <a:t>applications</a:t>
            </a:r>
            <a:r>
              <a:rPr lang="en-US" dirty="0"/>
              <a:t> (or for data warehousing) with many concurrent users</a:t>
            </a:r>
          </a:p>
          <a:p>
            <a:endParaRPr lang="en-US" dirty="0"/>
          </a:p>
          <a:p>
            <a:r>
              <a:rPr lang="en-US" dirty="0"/>
              <a:t>Has </a:t>
            </a:r>
            <a:r>
              <a:rPr lang="en-US" b="1" dirty="0"/>
              <a:t>updatable views</a:t>
            </a:r>
            <a:r>
              <a:rPr lang="en-US" dirty="0"/>
              <a:t> and </a:t>
            </a:r>
            <a:r>
              <a:rPr lang="en-US" b="1" dirty="0"/>
              <a:t>materialize views, triggers</a:t>
            </a:r>
            <a:r>
              <a:rPr lang="en-US" dirty="0"/>
              <a:t>, </a:t>
            </a:r>
            <a:r>
              <a:rPr lang="en-US" b="1" dirty="0"/>
              <a:t>foreign keys</a:t>
            </a:r>
          </a:p>
          <a:p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functions </a:t>
            </a:r>
            <a:r>
              <a:rPr lang="en-US" dirty="0"/>
              <a:t>and </a:t>
            </a:r>
            <a:r>
              <a:rPr lang="en-US" b="1" dirty="0"/>
              <a:t>stored procedures</a:t>
            </a:r>
            <a:r>
              <a:rPr lang="en-US" dirty="0"/>
              <a:t>, and other expandability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DD1299-A12C-4690-BFF0-A8E235D8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0" y="1942936"/>
            <a:ext cx="4457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9EE117-94E3-4398-97EE-1BFA3976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437345"/>
            <a:ext cx="11005112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9CCC0C-0FE9-4A4C-A0C4-7C763F43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3184834"/>
            <a:ext cx="11103586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9FDCB3-4CE9-4C28-8A98-2842CFBF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6" y="4894223"/>
            <a:ext cx="11005113" cy="1590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CD56AE7-3D8F-49EC-A85B-F3A1BB6F8202}"/>
              </a:ext>
            </a:extLst>
          </p:cNvPr>
          <p:cNvSpPr txBox="1">
            <a:spLocks/>
          </p:cNvSpPr>
          <p:nvPr/>
        </p:nvSpPr>
        <p:spPr>
          <a:xfrm>
            <a:off x="936929" y="-16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Open Sans Condensed"/>
              </a:rPr>
              <a:t>POSTGRES BEER </a:t>
            </a:r>
            <a:r>
              <a:rPr lang="en-US" sz="4400" b="1" dirty="0" smtClean="0">
                <a:latin typeface="Open Sans Condensed"/>
              </a:rPr>
              <a:t>FEATURE TABLE</a:t>
            </a:r>
            <a:endParaRPr lang="en-US" sz="4400" b="1" dirty="0"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9147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8BA13-7175-4C44-B231-85CFC2D7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ONE MORE </a:t>
            </a:r>
            <a:r>
              <a:rPr lang="en-US" strike="sngStrike" dirty="0">
                <a:latin typeface="Open Sans Condensed"/>
              </a:rPr>
              <a:t>BEER!</a:t>
            </a:r>
            <a:r>
              <a:rPr lang="en-US" dirty="0">
                <a:latin typeface="Open Sans Condensed"/>
              </a:rPr>
              <a:t> </a:t>
            </a:r>
            <a:r>
              <a:rPr lang="en-US" b="1" dirty="0">
                <a:latin typeface="Open Sans Condensed"/>
              </a:rPr>
              <a:t>SCRAPE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37F05-844C-4D7D-891C-0E38E435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26"/>
            <a:ext cx="10515600" cy="48064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RATINGS </a:t>
            </a:r>
          </a:p>
          <a:p>
            <a:pPr marL="0" indent="0">
              <a:buNone/>
            </a:pPr>
            <a:r>
              <a:rPr lang="en-US" sz="1800" dirty="0"/>
              <a:t>https://www.beeradvocate.com/user/beers/?start=</a:t>
            </a:r>
            <a:r>
              <a:rPr lang="en-US" sz="1800" dirty="0">
                <a:solidFill>
                  <a:srgbClr val="FF0000"/>
                </a:solidFill>
              </a:rPr>
              <a:t>{ratings_count}</a:t>
            </a:r>
            <a:r>
              <a:rPr lang="en-US" sz="1800" dirty="0"/>
              <a:t>&amp;ba=</a:t>
            </a:r>
            <a:r>
              <a:rPr lang="en-US" sz="1800" dirty="0">
                <a:solidFill>
                  <a:srgbClr val="FF0000"/>
                </a:solidFill>
              </a:rPr>
              <a:t>{username}</a:t>
            </a:r>
            <a:r>
              <a:rPr lang="en-US" sz="1800" dirty="0"/>
              <a:t>&amp;order=dateD&amp;view=R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6368E1-368B-4BC9-BF8D-B223FA03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2142"/>
            <a:ext cx="10237076" cy="3890331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ACDC3A3-DAE9-4580-9EF9-E2812A4629BB}"/>
              </a:ext>
            </a:extLst>
          </p:cNvPr>
          <p:cNvSpPr/>
          <p:nvPr/>
        </p:nvSpPr>
        <p:spPr>
          <a:xfrm>
            <a:off x="2963917" y="3704897"/>
            <a:ext cx="867104" cy="24173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02C625F-D92C-47FB-9507-8EC8BA6E1724}"/>
              </a:ext>
            </a:extLst>
          </p:cNvPr>
          <p:cNvSpPr/>
          <p:nvPr/>
        </p:nvSpPr>
        <p:spPr>
          <a:xfrm>
            <a:off x="4614042" y="3704896"/>
            <a:ext cx="525517" cy="2417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936BEA-8299-4995-904C-996B8630BED9}"/>
              </a:ext>
            </a:extLst>
          </p:cNvPr>
          <p:cNvSpPr/>
          <p:nvPr/>
        </p:nvSpPr>
        <p:spPr>
          <a:xfrm>
            <a:off x="8723586" y="3704897"/>
            <a:ext cx="867104" cy="2417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6498049E-ED5C-4F08-B4A0-E8B662302037}"/>
              </a:ext>
            </a:extLst>
          </p:cNvPr>
          <p:cNvSpPr/>
          <p:nvPr/>
        </p:nvSpPr>
        <p:spPr>
          <a:xfrm>
            <a:off x="2485694" y="4067503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5439E11C-2488-4745-B140-16932E48FAD8}"/>
              </a:ext>
            </a:extLst>
          </p:cNvPr>
          <p:cNvSpPr/>
          <p:nvPr/>
        </p:nvSpPr>
        <p:spPr>
          <a:xfrm>
            <a:off x="2498835" y="4430110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EAB9FBC9-3E76-4774-B402-BE5EAAA35264}"/>
              </a:ext>
            </a:extLst>
          </p:cNvPr>
          <p:cNvSpPr/>
          <p:nvPr/>
        </p:nvSpPr>
        <p:spPr>
          <a:xfrm>
            <a:off x="2485694" y="4703379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FF60F4D5-C2A1-4EC5-862E-40931B043EAB}"/>
              </a:ext>
            </a:extLst>
          </p:cNvPr>
          <p:cNvSpPr/>
          <p:nvPr/>
        </p:nvSpPr>
        <p:spPr>
          <a:xfrm>
            <a:off x="2485694" y="5049726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6703ABE6-AFD4-4126-9BCF-244B381112EF}"/>
              </a:ext>
            </a:extLst>
          </p:cNvPr>
          <p:cNvSpPr/>
          <p:nvPr/>
        </p:nvSpPr>
        <p:spPr>
          <a:xfrm>
            <a:off x="2485695" y="5333507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E936D0F6-812B-44C5-ABCC-C5A3B147E737}"/>
              </a:ext>
            </a:extLst>
          </p:cNvPr>
          <p:cNvSpPr/>
          <p:nvPr/>
        </p:nvSpPr>
        <p:spPr>
          <a:xfrm>
            <a:off x="2490951" y="5696114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EBE7A31A-D2BB-4153-BF7C-6579E97C1E62}"/>
              </a:ext>
            </a:extLst>
          </p:cNvPr>
          <p:cNvSpPr/>
          <p:nvPr/>
        </p:nvSpPr>
        <p:spPr>
          <a:xfrm>
            <a:off x="2485696" y="5995659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A0D17981-E174-47FE-9F15-1C9E8A1770B0}"/>
              </a:ext>
            </a:extLst>
          </p:cNvPr>
          <p:cNvSpPr/>
          <p:nvPr/>
        </p:nvSpPr>
        <p:spPr>
          <a:xfrm>
            <a:off x="2485697" y="6360894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6ECCB825-1C5A-4801-BEA6-166D51AED91B}"/>
              </a:ext>
            </a:extLst>
          </p:cNvPr>
          <p:cNvSpPr/>
          <p:nvPr/>
        </p:nvSpPr>
        <p:spPr>
          <a:xfrm>
            <a:off x="8455569" y="4067503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A69291E0-AA74-4595-AF7D-3C8DB5A102DD}"/>
              </a:ext>
            </a:extLst>
          </p:cNvPr>
          <p:cNvSpPr/>
          <p:nvPr/>
        </p:nvSpPr>
        <p:spPr>
          <a:xfrm>
            <a:off x="8455569" y="4703379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xmlns="" id="{56197D27-CEB1-4F4B-9AE7-24E03CD2EC8D}"/>
              </a:ext>
            </a:extLst>
          </p:cNvPr>
          <p:cNvSpPr/>
          <p:nvPr/>
        </p:nvSpPr>
        <p:spPr>
          <a:xfrm>
            <a:off x="8455569" y="5333507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CC1EDB1B-B075-4EBD-A7BA-DBFEE01CA8B0}"/>
              </a:ext>
            </a:extLst>
          </p:cNvPr>
          <p:cNvSpPr/>
          <p:nvPr/>
        </p:nvSpPr>
        <p:spPr>
          <a:xfrm>
            <a:off x="8455569" y="5969383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A24D2-4DA4-44AC-A93C-C664BC8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Open Sans Condensed"/>
              </a:rPr>
              <a:t>INITIAL MODEL </a:t>
            </a:r>
            <a:r>
              <a:rPr lang="en-US" b="1" dirty="0" smtClean="0">
                <a:latin typeface="Open Sans Condensed"/>
              </a:rPr>
              <a:t>TESTING</a:t>
            </a:r>
            <a:endParaRPr lang="en-US" b="1" dirty="0">
              <a:latin typeface="Open San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C9FBD-D3D8-4102-906F-8C5690CD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Merged with DB to apply features.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C58DB8C-2117-423A-8567-20DEE6D6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2911475"/>
            <a:ext cx="3971925" cy="340042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6827520" y="3093720"/>
            <a:ext cx="426720" cy="1173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2040" y="368046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276600"/>
            <a:ext cx="2438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40280" y="3401874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Scores over 4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32760" y="4415284"/>
            <a:ext cx="9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28751" y="5155613"/>
            <a:ext cx="3278578" cy="75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728" y="5314343"/>
            <a:ext cx="322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 5% of User’s Ratings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49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E0D42-1CD0-4E7B-9001-DB1AB532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MACHINE LEARNING </a:t>
            </a:r>
            <a:r>
              <a:rPr lang="en-US" dirty="0">
                <a:latin typeface="Open Sans Condensed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18598-0A6C-4E1A-9FCD-1D79B888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DECISION TREES</a:t>
            </a:r>
          </a:p>
          <a:p>
            <a:pPr marL="0" indent="0">
              <a:buNone/>
            </a:pPr>
            <a:r>
              <a:rPr lang="en-US" dirty="0"/>
              <a:t>RANDOM FOREST</a:t>
            </a:r>
          </a:p>
        </p:txBody>
      </p:sp>
      <p:sp>
        <p:nvSpPr>
          <p:cNvPr id="4" name="AutoShape 2" descr="data:image/png;base64,iVBORw0KGgoAAAANSUhEUgAAAYwAAAEKCAYAAAAB0GKPAAAABHNCSVQICAgIfAhkiAAAAAlwSFlz%0AAAALEgAACxIB0t1+/AAAIABJREFUeJzt3Xl8VeW1//HPNxOEMQwBIQGJqCiiQgyoOLZqHRHFtg61%0AXtHWH71qtYN16P3dtre3vfZq76+2Wi3XOvTqrXVARWtF61hnAgSQSRFQCFMAmYeQZP3+2DtyCBl2%0AwjnZJ8l6v17nxdnzyjGelf08z16PzAznnHOuKRlxB+Ccc65t8IThnHMuEk8YzjnnIvGE4ZxzLhJP%0AGM455yLxhOGccy4STxjOOeci8YThnHMuEk8YzjnnIsmKO4Bk6tu3rw0ZMiTuMJxzrs2YMWPGOjPL%0Aj7JvyhKGpAeA84C1Zjainu0C7gLOAbYDV5rZzHDbWeG2TOB+M7s9yjWHDBlCaWlpkn4C55xr/yR9%0AGnXfVDZJPQSc1cj2s4FDwtc1wL0AkjKBe8Ltw4FLJQ1PYZzOOeciSFnCMLM3gQ2N7DIe+JMF3gPy%0AJA0AxgCLzWyJmVUCj4X7Oueci1Gcnd4FwPKE5RXhuobW10vSNZJKJZVWVFSkJFDnnHPtYJSUmU02%0AsxIzK8nPj9Rv45xzrgXiHCVVDgxKWC4M12U3sN4551yM4kwYU4HrJD0GHAtsMrNVkiqAQyQVESSK%0AS4DLUhXEM7PKuWPaIlZu3MHAvFxuOnMYF4xqsAXMOec6rFQOq/0zcCrQV9IK4CcEdw+Y2X3ACwRD%0AahcTDKudGG6rknQdMI1gWO0DZjYvFTE+M6ucW6fMZcfuagDKN+7g1ilzATxpOOdcHSlLGGZ2aRPb%0ADbi2gW0vECSUlLpj2qIvkkWtHburuWPaIk8YzjlXR5vv9N4fKzfuaNZ655zryDp0whiYl9us9c45%0A15F16IRx05nDyM3O3GtdbnYmN505LKaInHMufbWr4oPNVdtPcce0RZRv3EF2pviPCUd6/4VzztWj%0AQ99hQJA03r7ly/zLuYezu9oYUdAj7pCccy4tdfiEUWv8yAIyM8SUmf6MoHPO1ccTRii/eydOOTSf%0Ap2eVU11jcYfjnHNpxxNGggnFBazatJP3lqyPOxTnnEs7njASnH54f7p3zuKpmSviDsU559KOJ4wE%0AnbMzOe+oAbz44Wq27aqKOxznnEsrnjDqmFBcyPbKaqbNWx13KM45l1Y8YdRRcmAvBvfu4qOlnHOu%0ADk8YdUhiQnEBb3+yzmtKOedcAk8Y9ZgwqhAzeKbM7zKcc66WJ4x6DO7ThdFDejFlZjlBFXbnnHMp%0ATRiSzpK0SNJiSbfUs72XpKclzZH0gaQRCdu+J2mepA8l/VlS51TGWteE4kIWr93K3PJNrXlZ55xL%0AWylLGJIygXuAs4HhwKWShtfZ7TagzMyOAq4A7gqPLQC+C5SY2QiCmfcuSVWs9Tn3qAHkZGV457dz%0AzoVSeYcxBlhsZkvMrBJ4DBhfZ5/hwKsAZrYQGCKpf7gtC8iVlAV0AVamMNZ99OiczVeG9+fZsnIq%0Aq2pa89LOOZeWUpkwCoDlCcsrwnWJZgMTACSNAQ4ECs2sHLgT+AxYBWwys5dSGGu9Liou5PPtu3l9%0A0drWvrRzzqWduDu9bwfyJJUB1wOzgGpJvQjuRoqAgUBXSZfXdwJJ10gqlVRaUVGR1OBOOqQvfbvl%0AeLOUc86R2oRRDgxKWC4M133BzDab2UQzG0nQh5EPLAFOB5aaWYWZ7QamAGPru4iZTTazEjMryc/P%0AT+oPkJWZwfiRBbyycA0bt1cm9dzOOdfWpDJhTAcOkVQkKYeg03pq4g6S8sJtAN8C3jSzzQRNUcdJ%0A6iJJwGnAghTG2qAJxQXsrjaem7Mqjss751zaSFnCMLMq4DpgGsGX/eNmNk/SJEmTwt0OBz6UtIhg%0ANNUN4bHvA08CM4G5YZyTUxVrY44Y2JPDDujOFK9g65zr4FI6p7eZvQC8UGfdfQnv3wUObeDYnwA/%0ASWV8UV1UXMgvXljAJxVbGZrfLe5wnHMuFnF3ercJ40cOJEPwtHd+O+c6ME8YEfTr0ZmTDgmmb63x%0A6Vudcx2UJ4yIJhQXUL5xB+8v3RB3KM45FwtPGBGdecQBdO+U5Z3fzrkOyxNGRJ2zMznnyAG8MHcV%0A2yt9+lbnXMfjCaMZJhQXsK2ympfmrYk7FOeca3WeMJph9JDeFPbK5SlvlnLOdUCeMJohI0NMGFXA%0A24vXsXrTzrjDcc65VuUJo5kuLC6kxuBZn77VOdfBeMJopqK+XTnmwF48NXOFT9/qnOtQPGG0wITi%0AAj5as5V5KzfHHYpzzrUaTxgtcN6RA8nJzPDOb+dch+IJowV6dsnm9OH9mFq2kt3VPn2rc65j8ITR%0AQhNGFbJ+WyVvfpTcWf6ccy5decJooVOG5dOnq0/f6pzrODxhtFB2ZgbnjxzIy/PXsGn77rjDcc65%0AlEtpwpB0lqRFkhZLuqWe7b0kPS1pjqQPJI1I2JYn6UlJCyUtkHR8KmNtiYuKC6msruH5uSvjDsU5%0A51IuZQlDUiZwD8HUq8OBSyUNr7PbbUCZmR0FXAHclbDtLuBFMzsMOJqY5vRuzBEDe3Bo/27eLOWc%0A6xBSeYcxBlhsZkvMrBJ4DBhfZ5/hwKsAZrYQGCKpv6SewMnAH8NtlWa2MYWxtogkJhQXMuPTz1m2%0Ablvc4TjnXEo1mTAk5Uq6VdJ94fLBks6OcO4CYHnC8opwXaLZwITwvGOAA4FCoAioAB6UNEvS/ZK6%0ARrhmq7twVAEZgimz/C7DOde+RbnDeAAQcGK4vBL4ZZKufzuQJ6kMuB6YBVQDWUAxcK+ZjQK2Afv0%0AgQBIukZSqaTSiorWH+Lav0dnTji4L1NmrvDpW51z7VqUhHGImf0S2A1gZtsJEkhTyoFBCcuF4bov%0AmNlmM5toZiMJ+jDygSUEdyMrzOz9cNcnCRLIPsxsspmVmFlJfn5+hLCS76LiQlZ8voPpy3z6Vudc%0A+xUlYVRK6gwYgKQioDLCcdOBQyQVScoBLgGmJu4QjoTKCRe/BbwZJpHVwHJJw8JtpwHzI1wzFl85%0Aoj9dczK989s5165FSRj/BrwIFEp6GHgNuLWpg8ysCrgOmEYwwulxM5snaZKkSeFuhwMfSlpEMJrq%0AhoRTXA88KmkOMJLkNYMlXZecLM4+cgB/nbuKnbur4w7HOedSQo2V6JYk4ACgChhL0BT1jpmtbZ3w%0AmqekpMRKS0tjufY7n6zjsv9+n99eOorzjx4YSwzOOddckmaYWUmUfRu9w7Agm7xsZhVm9qyZPZOu%0AySJuxxX1oSAvl6dmeAVb51z7FKVJqkzSqJRH0sZlZIgLRxXwj48rWLvZp291zrU/URLGKGB6WOJj%0AZvhcxMxUB9YWXVhcEE7f6qVCnHPtT1aEfc5PeRTtxND8bowclMdTM1fw7ZMPijsc55xLqibvMMzs%0AE6AzcEb46hyuc/W4qLiAhau3MN+nb3XOtTNRSoNcBzwBDA5fj0v651QH1laNO3og2Zliik/f6pxr%0AZ6L0YVwDjDGz28zsNuBYYFITx3RYeV1yOO2w/jxTtpIqn77VOdeOREkYYu8nu3cTrTRIhzWhuIB1%0AW3fxj4/XxR2Kc84lTZRO7/8B3pf0VLh8IfBw6kJq+04d1o9eXbJ5auYKvnRYv7jDcc65pIjS6f2f%0AwP8BtoevSWZ2Z6oDa8tysjI4/+iBvDR/DZt2+PStzrn2IUqn92hgvpn9l5n9F7BQUqTHyDuyCcWF%0AVFbV8Le5q+IOxTnnkiJKH8ZkgjuLWtuAP6QmnPbjqMKeHNyvG0/5aCnnXDsRJWFkmNkXw33C99mp%0AC6l9CKZvLWD6ss/5dL1P3+qca/uiJIylkr4jKVNShqRrgWUpjqtduGBkARI87dO3OufagSgJ4/8Q%0ATGC0BlgLnAJ8O5VBtRcD83IZO7QPU2aW01gZeeecawuijJJaY2ZfNbO+4evrZramNYJrDyaMKuSz%0ADduZ8enncYfinHP7pcGEIekqSQeH7yVpsqT1YcXakVFOLumssMrtYkm31LO9l6SnJc2R9IGkEXW2%0AZ4bVcZ9v7g+WLs4acQBdcjK989s51+Y1dofxfeDT8P3FwGhgOHAb8NumTiwpE7iHYOrV4cClkobX%0A2e02oMzMjgKuAO6qs/0Gguld26yunbI4a8QBPD/Hp291zrVtjSWMKjOrfepsHPBw2Dz1ItAtwrnH%0AAIvNbImZVQKPAePr7DMceBXAzBYCQyT1B5BUCJwL3B/5p0lTFxUXsmVnFX9f4C15zrm2q7GEYZL6%0AS+pE0On994RtuRHOXQAsT1heEa5LNBuYACBpDHAgUBhu+w3wI6DNV/A77qA+DOjZmSkzfbSUc67t%0Aaixh/BSYCSwB/mZmHwJIOglYmqTr3w7kSSoDrgdmAdWSzgPWmtmMpk4g6RpJpZJKKyoqkhRWcmVm%0AiAtGFfDGRxVUbNkVdzjOOdciDSYMM3sWKAJGmtnEhE1lwCURzl0ODEpYLgzXJV5js5lNNLORBH0Y%0A+QQJ6gTgfEnLCJqyvizpkQbinGxmJWZWkp+fHyGseFxUXEB1jTF1tk/f6pxrmxodVmtmlWZWUWfd%0AFjOLMp3cdOAQSUWScgiSzNTEHSTlhdsAvgW8GSaRW82s0MyGhMe9amaXR/yZ0tLB/bpzdGFPnprh%0Ao6Wcc21TlAf3WsTMqoDrgGkEI50eN7N5kiZJqp2A6XDgQ0mLCEZT3ZCqeNLBhOJC5q/azIJVPn2r%0Ac67tiTIfRouZ2QvAC3XW3Zfw/l3g0CbO8TrwegrCa3Xjjh7Iz5+fz9Ozyjl8QI+4w3HOuWaJUt78%0AL5LOlOSz7O2n3l1z+NJh/Xh6VrlP3+qca3OiNEk9CFwFfCTp32uf/nYtc1FxARVbdvH2J+vjDsU5%0A55olSi2pF83sYoIH8VYDr0l6U9I3JaW0Sas9+tJh/cjrku2d3865NidSp7ekXsBlwDeBOQQTKI0F%0AXkxdaO1Tp6xMxh01kGnzVrNlp0/f6pxrO6L0YTwBvAv0Bi4ys3PN7FEz+w7QJ9UBtkcTigvYVVXD%0A3+aujjsU55yLLOoUrYeb2c/NbK92FDMblZqw2reRg/I4qG9Xr2DrnGtToiSMoUDP2oWwJPk1qQup%0A/audvvX9pRtYvmF70wc451waiJIwJpnZxtoFM/sc+E7qQuoYLhgV1GH06Vudc21FlISRmbggKQPI%0ATk04HUdhry4cf1Afpsxc4dO3OufahCgJ42VJf5Z0iqRTgEfZu9S5a6EJxQUsW7+dmZ9tbHpn55yL%0AWZSEcRPwDvC98PUW8MNUBtVRnH3kADpnZzDFO7+dc21AlAf3qs3sd2Z2Qfi6Jyws6PZTt05ZnHXE%0AATw3eyW7qnz6VudceovyHMZQSY9JmiPpo9pXawTXEUwoLmTzzipeXbA27lCcc65RUZqkHiKoJyWC%0AEuSPA39JYUwdygkH96V/j07+TIZzLu1FSRhdzGwagJl9Ymb/QpA4XBLUTt/6+qIK1m316Vudc+kr%0ASvHAXeFQ2k/CiY/Kge6pDatjmTCqkD+8sYTTfv06m3dUMTAvl5vOHPbFsxrOOZcOotxhfA/oCnyX%0AYK7tbxGUO2+SpLMkLZK0WNIt9WzvJenpsH/kA0kjwvWDJL0mab6keZLa9Ux8C1ZtRoJNO6owoHzj%0ADm6dMpdn/KE+51waaTRhSMoELgzn8f7MzL5pZuPN7O2mThweew9B89Vw4FJJw+vsdhtQZmZHAVcA%0Ad4Xrq4AfmNlw4Djg2nqObTfumLaIus/u7dhdzR3TFsUTkHPO1aPRhGFm1cCXWnjuMcBiM1tiZpXA%0AY8D4OvsMB14Nr7UQGCKpv5mtMrOZ4fotBHOCt9v2mZUbdzRrvXPOxSFKk9QMSVMkXSrp/NpXhOMK%0AgOUJyyvY90t/NjABQNIY4ECgMHEHSUOAUcD79V1E0jWSSiWVVlRURAgr/QzMy613vQR3TFvI6k07%0AWzki55zbV5SE0R3YBpwDfC18fTVJ178dyJNUBlwPzAK+eIJNUjfgKeBGM9tc3wnMbLKZlZhZSX5+%0AfpLCal03nTmM3Oy9SnaRk5XBiIE9uPf1TzjxV69yw2OzmL3cS4g45+LT5CgpM/tmC89dDgxKWC4M%0A1yWeezMwEUCSgKXAknA5myBZPGpmU1oYQ5tQOxrqjmmLWLlxx16jpJZv2M5D7yzjL9OX82zZSo45%0AsBdXn1jEV4b3Jysz0oSJzjmXFGqqUqqkyfWtN7NG58QI5/v+CDiNIFFMBy4zs3kJ++QB282sUtK3%0AgZPM7IoweTwMbDCzG6P+MCUlJVZaWhp19zZly87dPDljBQ++vYzPNmynIC+Xfxp7IBePHkzPXC8e%0A7JxrGUkzzKwk0r4REsbFCYudgQuB5WZ2fYRAzgF+Q1Ai/QEz+0X4LAdmdp+k4wkSgwHzgKvN7HNJ%0AJwL/AOYCNeHpbjOzFxq7XntOGLWqa4xXFqzhgbeX8t6SDXTJyeRrxxRy5QlFFPXtGnd4zrk2JqkJ%0Ao56TZwBvmdnYlgSXSh0hYSSat3ITD7y1jOdmr2R3TQ1fHtaPq04sYuzQPgQ3ac4517hUJ4yhwEtm%0ANrQlwaVSR0sYtdZu2cmj733GI+99yvptlRx2QHeuOqGI80cOpHOdznTnnEuU7CapzwmajCAYVbUB%0AuMXMHt+vKFOgoyaMWjt3V/Pc7JX88a2lLFy9hT5dc/jGsYO5/LgD6dejc9zhOefSULITRuKfqDWW%0AxvOJdvSEUcvMeHfJeh54axmvLFxDVoYYd9RArjqxiBEFPeMOzzmXRpqTMKIUHzwXeMPMNoUnzwNO%0ANLPn9yNGl0KSGDu0L2OH9mXZum089M4yHi9dzpRZ5Ywp6s1VJxRxxvD+ZGZ4P4dzLroodxhlZjay%0AzrpZZjYqpZG1gN9hNGzTjt08UbqcB99eRvnGHRT2yuXKsUP4+uhB9Ojsw3Kd66iS3SQ128yOrrNu%0ArpkduR8xpoQnjKZVVdfw9wVr+ONbS5m+7HO6dcriayWFXDl2CLM+21jvw4POufYr2QnjIWAtQeVZ%0AgOuA/mZ2xf4EmQqeMJpnzoqNPPh2MCy3qsbIENQk/DrkZmfyHxOO9KThXDuW7ITRDfgpcDrBaKmX%0AgX8zs637GWfSecJomTWbd3L6r99gy66qfbZ175TFD88cRt9unejTLYe+3TrRt1sOPXOz/VkP59qB%0ApHZ6h4nhh/sdlUtb/Xt0Zms9yQJgy64qfjJ13j7rszL0RQLp060Tfbvm0Ld7J/p0zamTXDrRu2sO%0AOVnR6149M6vcm8acS0NNJgxJLwKXmNnGcLkX8IiZnZvq4FzrGZiXS3k9828MzOvMs9eeyPptu1i/%0AtZJ1W3exLvx3ffh+/dZdfLJ2KxVbd1FZVVPP2aFnbvZedyh9u3WiT9dO+6x7b8k6fvbcfHbsDs5T%0AO/sg4EnDuZhFGVbbvzZZAIS1ngamMCYXg5vOHMatU+ayY/cX1eXJzc7kR2ceRn73TuR379TkOcyM%0AbZXVrNuyi/XbdlGxpZL123axrvbfMMEsWr2Ft7euZ9OO3ZFiq5190BOGc/GKkjBqJBWa2QoASYNT%0AHJOLQWMl1qOSRLdOWXTrlMWQCIUQK6tq2LCt9q4luIP5wROz6923fOMOnp61gjOGH0C3TlF+bZ1z%0AyRal0/tc4PcEU6kKOBX4jpn9LeXRNZN3erd9J9z+ar1NY5kS1WZ0zs7gtMP7M/7ogZwyLJ9OWV4r%0Ay7n9kexO77+G06ceH676kZmt3Z8AnWtIQ01jv7xgBIP6dOHZspX8de4q/jpnFT06Z3HOkQM4f+RA%0Aji3q40+uO5dikarVSuoJDCWYDwMAM3snhXG1iN9htA9NjZLaXV3D24vXMbVsJdPmrWZbZTX9undi%0A3NEDGT9yIEcW9PQhv85FlOznMK4CfgAUEExoNBp4z8xO3c84k84TRsezo7KaVxauYWrZSl5fVEFl%0AdQ1Ffbt+kTyG5neLO0Tn0lqyE8ZcYAzwrpmNlHQEwYN7F0UI5CzgLoIZ9+43s9vrbO8FPEBw97IT%0AuMrMPoxybH08YXRsm7bv5sV5q3i2bCXvLlmPGYwo6MH4ows47+gBDOiZG3eIzqWdZCeM6WY2WlIZ%0AMCacf/tDMxvRxHGZBHN6nwGsIJjT+1Izm5+wzx3AVjP7maTDgHvM7LQox9bHE4artWbzTp6fs4qp%0AZeXMXrEJCcYM6c34kQWcc+QB5HXJiTvEyNLlQcZ0icMlV7LLm68KS5o/B0yTtIHgS7wpY4DFZrYk%0ADOoxYDyQ+KU/HLgdwMwWShoiqT9wUIRjnWtQ/x6dufrEIq4+sYil67YxtWwlz84u57an5/KTqR9y%0AyqH5jDt6IGcM70+XnPQdpvvMrPK9BgHE9SBjusTh4tWsKVolnQb0BP5qZrua2PerwFlm9q1w+ZvA%0AsWZ2XcI+vwRyzex74Uisd4BjgaKmjk04xzXANQCDBw8+5tNPP43887iOxcyYt3IzU2evZGrZSlZv%0A3kludiZfOaI/40cO5KRD8snOjF7CJBmqqmvYsL3yi6fo6z5N/9zsleyq5+n5DEHvrq13l7RhW+Ve%0AhSlrdc3J5NsnH7T3E/zh+26dsnzwQRuQ7DuML5jZKy0LqUG3A3eFzV1zgVlAdeOH7BPTZGAyBE1S%0ASY7PtSOSGFHQkxEFPbnlrMOYvmwDz85eyQtzg36PvC7ZnHPkAMYfPZDRQ3ozdfbKFjXBbK+sYv3W%0ASirCBLB+6646JVXCf7dV8vn2Sur7my07U/Tt1qneZAFBVeEzjzhgfz+SyB59/7N612+rrOY3f/+4%0A3m05WRn11BhLTCx7/u3dJYesiMk6HZrG0iGGOOJI5b14OTAoYbkwXPcFM9sMTARQ8KfIUmAJkNvU%0Asc7tj4wMcexBfTj2oD78dNwR/OPjCqbOXsnTM8v53/c/o2duFtt2VVMV/lldvnEHNz81h4/WbuHw%0AA3p88cW/VwmUcN32yvr/5uneKeuLL8+h+d0YU7SnjlafsFBj7Zdoj87BX+cNPchYkJfLLy5svSlp%0AXl9U0WAcr990asIT+0GCrHunVLF1FwtWbWH9tl3srt43Q0rQq0tO8Fl07ZSQZPZONDM/+5w7pi1i%0AZ4y1xtKleS6OOJrVJNWsE0tZBB3XpxF82U8HLjOzeQn75AHbw470bwMnmdkVUY6tj3d6u/21vbKK%0Al+ev4eYn57Czgb/ua2VmiN5dc+jTNYf88Asu8Ys/PyEB9O6aQ+fs5j+VXvdLAeKZpyRZcZgZm3dU%0AsS6hmOX6rbuoSLgTCxJxJeu27Kq35H59BHRtpZIx23ZVUd+3ZmvG0FgcBXm5vH3LlyOfJ2VNUs1h%0AZlWSrgOmEQyNfcDM5kmaFG6/DzgceFiSAfOAqxs7NlWxOlerS04W40cWcONjZfVuFzDteyfTt1sn%0A8nKzyUjx0+XJqPGVTnFIomeXbHp2yWZoftP779xdzfpte5LJVQ/V/wehARePHlTvtmT741tLY4+h%0AsThW1nMnmCxRypt/Dvsksk1AKXCTmS1r6FgzewF4oc66+xLevwscGvVY51pLw+Xeczm0f/dWjeWC%0AUQVpMRIpjjg6Z2dSkJdLQV7wDE1BA/9dCvJy+b/nDW+VmF78cHXsMTQWx8C81D1vFKWX6R7g/xI8%0AXDcU+BfgCeAZ4MGUReZcjG46cxi5dZqQcrMzuenMYTFF5AD+cNBbnJK9YK91p2Qv4A8HvdWhYogr%0AjigJY5yZ3WNmn4ev3wNfMbNHgd4pi8y5GF0wqoD/mHAkBXm5iOCvR5/fPH4jRp/K5Ny7Gdd9MQLG%0AdV/M5Ny7GTH61A4VQ1xxRHnS+z3gP81sSrg8AbjZzI6VNMvMRqUsumbyTm/n2jEzWL8Ypt8PpQ9C%0A7yLYsAQGHQvd+rVuLFvXwvL3ofdB8cWQGEe/w2HTCvjaQ1B0crNOkexO78uB30m6n6Av4wPgm5K6%0AADc2KzLnnGuOzSthyRuw9I3g3y0rg/XZXaFiIeT2gi2rgldry0mDGGrjWDUbTv5Rs5NFc0WZD2Mx%0AcHYDm99IbjjOuQ5t+wZY9taeBLE+fCgwt3fwZXjQKZDdBabdBsdfC6V/hPP+X8q/KPex9E144srg%0ASzquGOqLo+iklMYRZZRUX+AqYEji/mZ2Tcqics51DJXb4bN39ySIVbMBC+4gDhwLx/wTFJ0C/UdA%0ARsaeL8jappeik/Zebg3pEENMcURpknoWeA94i2aW7XDOub1U74bymXsSxIoPoLoSMrKhcDScekuQ%0AIAqOgax6amWVz9z7C7Ho5GC5fGbrfVmnQwwxxRGl07vMzEam5OpJ5p3ezqWZmhpYO39Pgvj0bajc%0ACggOODJoYio6FQ48PmiLd60u2Z3ef5P0FTN7aT/jcs51BBuW7kkQS9+E7euC9b2HwlFfD+4gik6G%0ALj4qv62JkjAmATdL2g5UElRHMDPz/9ou+d76DRQU731LvfTN4Db7xFYclOdxRI9j5GXB+yWvB4li%0AY1jZttsBcPBpQYI46BToWdh68bqUiPLgXl8gm2AejPxwOUIVGOdaoKA46Lhb+mawXNuxV1DscaRL%0AHDs3w5t3wqNfg9IH4M5D4KmrYcFUOOAoOPsOuPYD+MFCmDAZRn3Dk0U70WAfhqRDzOxjSUfVt93M%0A5qQ0shbwPox2YFM5fDAZ3rsXcvOC5oy8IdCpW+vHsmsrbFwGXfp6HLVxfL4MrAawoKN6yAl77iAG%0AjISM5lfkdfFKVh/GLQTVY++pZ5sBMQw6du3O9g2w7B97Hs5avzhYn5ULW9cE7d59D4knttoagxs+%0A8TjqxnHUxTDut5DdOZ5YXCwaTBhmdnX49stmtjtxm6TslEbl2q/KbcG4+9oEsWoOYJDTDQ48AUqu%0ACt6/8jMYe33wMNLx16bHQ1Eex95xrPggnjhcbKJ0er8P1G0wrW+dc/uq3g3lM/YkiOUfQM3uoDlj%0A0Bj40m3huPtiyMzu0A9FeRwu3TWYMCT1AwYAuZKOJBgdBdAD6BLl5JLOAu4imATpfjO7vc72nsAj%0AwOAwljvN7MFw2/eAbxE0f80FJprZzug/motFTQ2snbcnQXz6zp5x9wOOguO+E7R3D25g3H0HfijK%0A43DprrGIg+9WAAARhElEQVRO74kEJUFGArPYkzC2AA+a2RONnljKJJhm9QxgBcE0q5ea2fyEfW4D%0AeprZzZLygUXAAQSjsN4ChpvZDkmPAy+Y2UONXdM7vWNgBp8v3ZMglr4J29cH2/ocvKdDdMhJPu7e%0AuTSUlE7v8C/9ByV93cweb0EcY4DFZrYkDOoxYDwwP2EfA7pLEtAN2ADUTuKbRXB3s5vgjmZlC2Jw%0AqbBlTZAYlr4OS96ETeG4++4D4OAzwqd3T4GePneEc+1JlD6MfpJ6mNlmSfcR9F3camavNHFcAbA8%0AYXkFcGydfe4GphIkg+7AxWZWA5RLuhP4DNgBvNSunzRPh4ezGouhZCIse3vP07sV4SxfnXsGdw4n%0AfDdIEH0PAaV2jmvnXHyiJIxrzOxuSV8h6NP4NvAAcEwSrn8mUAZ8mWD615cl/YOgz2M8UARsBJ6Q%0AdLmZPVL3BJKuAa4BGDx4cBJCikHtQ1G1bcSJHYxxxFA4Bqb/N7z6C8gbFIxYsppgqOvg4+Doi4ME%0AMeBoH3fvXAcSJWHUdnKcA/zJzGZLivKEeDkwKGG5MFyXaCJwuwUdKYslLQUOAw4ElppZBYCkKcBY%0Agg7yvYMzmwxMhqAPI0Jc6afoZDjrdvjTeFBmMIooqzP8+dLWjaOmCh4eR1j9BciAznlw0g+CBDFo%0ADGR1at2YnHNpI0rCmC3pBeBQ4DZJ3diTRBozHThEUhFBorgEuKzOPp8BpwH/kNQfGAYsIfjGOi6c%0A1W9HuE/77c02g7L/BWVBTSUUjIbBdVvvWsln70P5dDjiIhj3G+jcI544nHNpJ0rCmEjQ/LTYzLaH%0AEypd3cQxmFmVpOuAaQRNTA+Y2TxJk8Lt9wE/Bx6SNJcgSdxsZuuAdZKeBGYSdILPIryLaJfm/AWW%0AvBYMMz3uxuChqNP/NZ5ZxGb/ec+DWavKfMikc+4LTc6HASDpEmComf1C0iCgn5nNSHl0zdQmh9Vu%0AWwd3jYSqHfCNKTD0lH0fkmoNda8ZRwzOuVbXnGG1TfZFSLob+BJwebhqG3Bfy8Nze5l2G+zeBuPu%0ACpIF7P1QVGtp7MEs55wjWpPUWDMrljQLwMw2SKpn7kTXbIv/HjRHnfwjGHX53tuKTm7dv+zrG77b%0A2jE459JalNFOu8NRUQYgqQ9Qk9KoOoLKbfD896DPIcEoJOecS3MNJgxJtXcf9wBPAfmSfkZQsuNX%0ArRBb+/baL4OZyc73EtHOubahsSapD4BiM/uTpBnA6QQjmb5mZh+2SnTt1cpZ8N7v4Zgr4cCxcUfj%0AnHORNJYwvqjxYGbzgHmpD6cDqK6Cqd+Frv3g9J/FHY1zzkXWWMLIl/T9hjaa2X+lIJ727717YPUc%0A+PqfgilInXOujWgsYWQSVJD1anLJsmEpvPYfMOxcOPz8uKNxzrlmaSxhrDKzf2u1SNo7M3j+RsjI%0AgnPv9Kquzrk2J1IfhkuC2Y/BktfhnDuhx8C4o3HOuWZr7DmM01otivZu27rgie5Bx0JJk2W4nHMu%0ALTWYMMxsQ2sG0q69eCvs2gLjfgsZUZ6VdM659OPfXqm2+O8w93E46fvQ77C4o3HOuRbzhJFKteU/%0A+h7q5T+cc21elOKDrqVqy39MfNFnqnPOtXl+h5Eq5TPD8h8T4cDj447GOef2W0oThqSzJC2StFjS%0ALfVs7ynpOUmzJc2TNDFhW56kJyUtlLRAUtv51q3eDc+F5T/O8PIfzrn2IWVNUpIyCSrdngGsAKZL%0Ammpm8xN2uxaYb2bjJOUDiyQ9amaVwF3Ai2b21XD+jS6pijXp3r0HVs+Fr/8PdO4ZdzTOOZcUqbzD%0AGEMwD/iSMAE8Boyvs48B3SWJoAzJBqBKUk/gZOCPAGZWaWYbUxhr8mxYAq/Xlv8YF3c0zjmXNKlM%0AGAXA8oTlFeG6RHcDhwMrgbnADWZWAxQBFcCDkmZJul9S1xTGmhxm8NyNkJHt5T+cc+1O3J3eZwJl%0AwEBgJHC3pB4ETWXFwL1mNopgHvF9+kAAJF0jqVRSaUVFRSuF3YDZf4alb8DpP/HyH865dieVCaMc%0AGJSwXBiuSzQRmGKBxcBS4DCCu5EVZvZ+uN+TBAlkH2Y22cxKzKwkPz8/qT9As2yt8PIfzrl2LZUJ%0AYzpwiKSisNP6EmBqnX0+I6xZJak/MAxYYmargeWShoX7nQbMJ51NuxV2bfXyH865ditlo6TMrErS%0AdcA0grk1HjCzeZImhdvvA34OPCRpLkF13JvNbF14iuuBR8Nks4TgbiQ9ffwyzH0CTrnZy38459ot%0AmVncMSRNSUmJlZaWtu5Fd22F3x8P2Z1h0lv+RLdzrk2RNMPMSqLs66VB9tdrv4RNXv7DOdf+eWP7%0A/iifAe/f6+U/nHMdgieMlqreDVNv8PIfzrkOw5ukWurdu2GNl/9wznUcfofREus/gddvh8POg+Hn%0Axx2Nc861Ck8YzWUWTIqUmQPn3BF3NM4512q8Saq5yv43KP9x7q+9/IdzrkPxO4zm2FoBL/0YBh0H%0Ax1wVdzTOOdeqPGE0x4u3hOU/7vLyH865Dse/9aL6+GX48Ek46Qde/sM51yF5wohi19ago7vvMDjp%0A+3FH45xzsfBO7yhe+wVsWu7lP5xzHZrfYTSlfAa8fx+UXOXlP5xzHZonjMZU74ap34Vu/eH0n8Yd%0AjXPOxcqbpBrzzu9gzYdw8SNe/sM51+H5HUZD1n8Cb/wqKP9x+Li4o3HOudilNGFIOkvSIkmLJd1S%0Az/aekp6TNFvSPEkT62zPlDRL0vOpjHMfZvD8jWH5jztb9dLOOZeuUpYwJGUC9wBnA8OBSyUNr7Pb%0AtcB8MzsaOBX4dTgla60bgAWpirFBZY/C0jeDfoseA1r98s45l45SeYcxBlhsZkvMrBJ4DBhfZx8D%0AuksS0A3YAFQBSCoEzgXuT2GM+9q6Fqb9GAYfH0yM5JxzDkhtwigAlicsrwjXJbobOBxYCcwFbjCz%0AmnDbb4AfATW0phdvgd3bvfyHc87VEfc34plAGTAQGAncLamHpPOAtWY2o6kTSLpGUqmk0oqKiv2L%0A5qOX4MOngvIf+cP271zOOdfOpDJhlAODEpYLw3WJJgJTLLAYWAocBpwAnC9pGUFT1pclPVLfRcxs%0AspmVmFlJfn5+y6PdtRX++v2g/MeJ32v5eZxzrp1KZcKYDhwiqSjsyL4EmFpnn8+A0wAk9QeGAUvM%0A7FYzKzSzIeFxr5rZ5UmP8K3fBJ3bAK/+e1D+Y/RV8N69Sb+Uc861dSlLGGZWBVwHTCMY6fS4mc2T%0ANEnSpHC3nwNjJc0FXgFuNrN1qYppHwXF8MSV8MH9QfmPQ8+GN/4zWO+cc24vMrO4Y0iakpISKy0t%0Abd5Bn7wKj3wVsnOD5y6+/jAUnZyaAJ1zLs1ImmFmJVH2jbvTO36Fo6HfcKjcCqO/5cnCOeca4Alj%0A5SzYshJO/hGU/nFPn4Zzzrm9dOyEsfTNoA/jaw/Bl38c/PvElZ40nHOuHh07YZTPDJJEbTNU0cnB%0AcvnMOKNyzrm01LHLm594477rik72fgznnKtHx77DcM45F5knDOecc5F4wnDOOReJJwznnHOReMJw%0AzjkXSbsqDSKpAvg07jga0RdovVpZLddW4oS2E6vHmXxtJdZ0j/NAM4tU6rtdJYx0J6k0as2WOLWV%0AOKHtxOpxJl9bibWtxBmFN0k555yLxBOGc865SDxhtK7JcQcQUVuJE9pOrB5n8rWVWNtKnE3yPgzn%0AnHOR+B2Gc865SDxhJJmkQZJekzRf0jxJN9Szz6mSNkkqC1//GlOsyyTNDWPYZ6pCBX4rabGkOZJi%0AmbtW0rCEz6pM0mZJN9bZJ5bPVNIDktZK+jBhXW9JL0v6OPy3VwPHniVpUfj53hJDnHdIWhj+t31a%0AUl4Dxzb6e9IKcf5UUnnCf9tzGji21T7PRmL9S0KcyySVNXBsq32mSWVm/kriCxgAFIfvuwMfAcPr%0A7HMq8HwaxLoM6NvI9nOAvwECjgPeT4OYM4HVBGPHY/9MgZOBYuDDhHX/CdwSvr8F+FUDP8cnwEFA%0ADjC77u9JK8T5FSArfP+r+uKM8nvSCnH+FPhhhN+LVvs8G4q1zvZfA/8a92eazJffYSSZma0ys5nh%0A+y3AAqAg3qhabDzwJwu8B+RJGhBzTKcBn5hZWjygaWZvAhvqrB4PPBy+fxi4oJ5DxwCLzWyJmVUC%0Aj4XHtVqcZvaSmVWFi+8Bham6flQNfJ5RtOrnCY3HKknA14E/pzKG1uYJI4UkDQFGAe/Xs3ls2BTw%0AN0lHtGpgexjwd0kzJF1Tz/YCYHnC8griT36X0PD/hOnwmQL0N7NV4fvVQP969km3z/YqgrvJ+jT1%0Ae9Iarg//2z7QQBNfun2eJwFrzOzjBranw2fabJ4wUkRSN+Ap4EYz21xn80xgsJkdBfwOeKa14wud%0AaGYjgbOBayWl9cxRknKA84En6tmcLp/pXixof0jroYiSfgxUAY82sEvcvyf3EjQ1jQRWETT1pLtL%0AafzuIu7PtEU8YaSApGyCZPGomU2pu93MNpvZ1vD9C0C2pL6tHCZmVh7+uxZ4muC2PlE5MChhuTBc%0AF5ezgZlmtqbuhnT5TENrapvuwn/X1rNPWny2kq4EzgO+ESa3fUT4PUkpM1tjZtVmVgP8dwPXT4vP%0AE0BSFjAB+EtD+8T9mbaUJ4wkC9su/wgsMLP/amCfA8L9kDSG4L/D+taLEiR1ldS99j1BB+iHdXab%0AClwRjpY6DtiU0NQShwb/akuHzzTBVOCfwvf/BDxbzz7TgUMkFYV3TpeEx7UaSWcBPwLON7PtDewT%0A5fckper0m13YwPVj/zwTnA4sNLMV9W1Mh8+0xeLudW9vL+BEgiaIOUBZ+DoHmARMCve5DphHMJLj%0APWBsDHEeFF5/dhjLj8P1iXEKuIdg9MlcoCTGz7UrQQLombAu9s+UIIGtAnYTtJtfDfQBXgE+Bv4O%0A9A73HQi8kHDsOQSj6D6p/fxbOc7FBO3+tb+n99WNs6Hfk1aO83/C3785BElgQNyfZ0Oxhusfqv29%0ATNg3ts80mS9/0ts551wk3iTlnHMuEk8YzjnnIvGE4ZxzLhJPGM455yLxhOGccy4STxiuw5E0JLHC%0AaBLP+2+STm9in59K+mFrxeRcMmXFHYBz7YWZxVKmHkBSpplVx3V91zH4HYbr0CQdJGmWpNF11p8q%0A6XVJT4ZzRjya8CT5MZLeCAvHTUsoA/KQpK+G788Jj5uhYE6R5xNOPzw89xJJ301YnxVeZ0F43S7h%0AuU4LY5wbFt/rFK5fJulXkmYCX5P0XQXzsMyR9FgKPzbXQXnCcB2WpGEENb+uNLPp9ewyCrgRGE7w%0AdO4JYZ2w3wFfNbNjgAeAX9Q5b2fgD8DZ4T75dc57GHAmQf2gn4TnBBgG/N7MDgc2A/8cnush4GIz%0AO5KgVeA7Cedab2bFZvYYwdwboywowDip2R+Ic03whOE6qnyCGk/fMLPZDezzgZmtsKDoXRkwhOBL%0AfQTwcjib2r+w7zwShwFLzGxpuFy3/tVfzWyXma0jKExYW/58uZm9Hb5/hKDMzDBgqZl9FK5/mGDi%0AnlqJBe7mAI9Kupyg+qxzSeV9GK6j2gR8RvClPL+BfXYlvK8m+P9FwDwzO34/rl3feWHfMuhR6vZs%0AS3h/LkEyGQf8WNKRtmeCJOf2m99huI6qkqDy6RWSLmvGcYuAfEnHQ1DKvp7JmhYBB4UTaAFcHPHc%0Ag2vPC1wGvBWea4ikg8P13wTeqHugpAxgkJm9BtwM9AS6Rbyuc5H4HYbrsMxsm6TzCJqXtppZk+Ww%0Azawy7Nj+raSeBP8P/Yag6mjtPjsk/TPwoqRtBKW3o1hEMJnOAwR3Pfea2U5JE4EnwnkWpgP31XNs%0AJvBIGJOA35rZxojXdS4Sr1brXApI6mZmW8ORVfcAH5vZ/4s7Luf2hzdJOZca3w47xecRNA/9IeZ4%0AnNtvfofhnHMuEr/DcM45F4knDOecc5F4wnDOOReJJwznnHOReMJwzjkXiScM55xzkfx/Ipfqe1gs%0AJqcAAAAASUVORK5CYII=">
            <a:extLst>
              <a:ext uri="{FF2B5EF4-FFF2-40B4-BE49-F238E27FC236}">
                <a16:creationId xmlns:a16="http://schemas.microsoft.com/office/drawing/2014/main" xmlns="" id="{D5F5E6A5-BDCE-4CC5-9C00-9937FCE11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44DBB5-4AF1-42BA-8BC0-A86E5ECD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68" y="1994367"/>
            <a:ext cx="6392182" cy="40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1AE2E-A459-452C-8D80-232AF9D9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79" y="1503690"/>
            <a:ext cx="3489960" cy="3931920"/>
          </a:xfrm>
        </p:spPr>
        <p:txBody>
          <a:bodyPr/>
          <a:lstStyle/>
          <a:p>
            <a:pPr algn="ctr"/>
            <a:r>
              <a:rPr lang="en-US" dirty="0" smtClean="0">
                <a:latin typeface="Open Sans Condensed"/>
              </a:rPr>
              <a:t>SAMPLE </a:t>
            </a:r>
            <a:br>
              <a:rPr lang="en-US" dirty="0" smtClean="0">
                <a:latin typeface="Open Sans Condensed"/>
              </a:rPr>
            </a:br>
            <a:r>
              <a:rPr lang="en-US" b="1" dirty="0" smtClean="0">
                <a:latin typeface="Open Sans Condensed"/>
              </a:rPr>
              <a:t>SIZE</a:t>
            </a:r>
            <a:endParaRPr lang="en-US" b="1" dirty="0">
              <a:latin typeface="Open Sans Condense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39" y="180350"/>
            <a:ext cx="8293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0"/>
            <a:ext cx="7493000" cy="6807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72B1AE2E-A459-452C-8D80-232AF9D9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614680"/>
            <a:ext cx="5775960" cy="3881120"/>
          </a:xfrm>
        </p:spPr>
        <p:txBody>
          <a:bodyPr/>
          <a:lstStyle/>
          <a:p>
            <a:pPr algn="ctr"/>
            <a:r>
              <a:rPr lang="en-US" smtClean="0">
                <a:latin typeface="Open Sans Condensed"/>
              </a:rPr>
              <a:t>MAKING </a:t>
            </a:r>
            <a:r>
              <a:rPr lang="en-US" b="1" smtClean="0">
                <a:latin typeface="Open Sans Condensed"/>
              </a:rPr>
              <a:t>RECOMMEDATIONS</a:t>
            </a:r>
            <a:r>
              <a:rPr lang="en-US" smtClean="0">
                <a:latin typeface="Open Sans Condensed"/>
              </a:rPr>
              <a:t> </a:t>
            </a:r>
            <a:endParaRPr lang="en-US" dirty="0">
              <a:latin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820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4054A-8468-4400-AD33-9B651D5C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LET’S </a:t>
            </a:r>
            <a:r>
              <a:rPr lang="en-US" b="1" dirty="0">
                <a:latin typeface="Open Sans Condensed"/>
              </a:rPr>
              <a:t>TRY</a:t>
            </a:r>
            <a:r>
              <a:rPr lang="en-US" dirty="0">
                <a:latin typeface="Open Sans Condensed"/>
              </a:rPr>
              <a:t>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39FBB-1963-460D-AA2A-2486A5BB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hlinkClick r:id="rId2"/>
              </a:rPr>
              <a:t>http://beer-rcmmndr.herokuapp.com/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78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B4BF5-7A5C-45E0-AD48-B8316BF0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THE </a:t>
            </a:r>
            <a:r>
              <a:rPr lang="en-US" b="1" dirty="0">
                <a:latin typeface="Open Sans Condensed"/>
              </a:rPr>
              <a:t>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C2CD95-6913-4711-B3CE-F4D8AF76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BeerAdvocate">
            <a:extLst>
              <a:ext uri="{FF2B5EF4-FFF2-40B4-BE49-F238E27FC236}">
                <a16:creationId xmlns:a16="http://schemas.microsoft.com/office/drawing/2014/main" xmlns="" id="{2A614E11-84E2-479F-A273-C478A43C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48000"/>
            <a:ext cx="3905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26819F1-3713-4400-965F-285FB4C8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BEER STYLE </a:t>
            </a:r>
            <a:r>
              <a:rPr lang="en-US" b="1" dirty="0">
                <a:latin typeface="Open Sans Condensed"/>
              </a:rPr>
              <a:t>FEATURES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07CCF82-FE7F-448B-925E-022E638C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20" y="1988536"/>
            <a:ext cx="5002304" cy="4351338"/>
          </a:xfrm>
          <a:prstGeom prst="rect">
            <a:avLst/>
          </a:prstGeom>
        </p:spPr>
      </p:pic>
      <p:pic>
        <p:nvPicPr>
          <p:cNvPr id="5" name="Picture 2" descr="Different Types of Beer  ">
            <a:extLst>
              <a:ext uri="{FF2B5EF4-FFF2-40B4-BE49-F238E27FC236}">
                <a16:creationId xmlns:a16="http://schemas.microsoft.com/office/drawing/2014/main" xmlns="" id="{FB305459-B699-4DFB-BA79-4FBBDC18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59" y="2877234"/>
            <a:ext cx="8644759" cy="33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F4E3BC-3980-4B81-B91E-3707E7B8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31" y="1518105"/>
            <a:ext cx="5701370" cy="7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E9EC1-5BE2-4563-9041-1B116166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CD50C2-A61C-4E36-8575-8919C535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19" y="1760824"/>
            <a:ext cx="2621995" cy="2651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B5FDBC-9C51-4F3A-B35F-3165B615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586" y="1797118"/>
            <a:ext cx="1930379" cy="26515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74B8F7B-8226-4438-A6B6-9A7342ED5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98" y="1988472"/>
            <a:ext cx="2343541" cy="24238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AAA7564-F681-4BD0-9CE5-8954713FA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13" y="1921112"/>
            <a:ext cx="2548908" cy="2527548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xmlns="" id="{67E6039B-0438-408D-9063-444235D4B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723934" y="1797118"/>
            <a:ext cx="2381434" cy="27197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0EF7DD57-B058-4A9E-84B6-A457269D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69344"/>
              </p:ext>
            </p:extLst>
          </p:nvPr>
        </p:nvGraphicFramePr>
        <p:xfrm>
          <a:off x="415159" y="4745128"/>
          <a:ext cx="114510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04">
                  <a:extLst>
                    <a:ext uri="{9D8B030D-6E8A-4147-A177-3AD203B41FA5}">
                      <a16:colId xmlns:a16="http://schemas.microsoft.com/office/drawing/2014/main" xmlns="" val="902013194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xmlns="" val="617625315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xmlns="" val="3027590113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xmlns="" val="3531415816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xmlns="" val="179407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DARK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AMBER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GOLD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84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2BA70-6045-4F8B-B09B-7869C93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AROMA &amp; CUSTOM FLAVOR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999D4-87A6-47EE-BDAB-CC32AF09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Caramel, floral &amp; fruit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Banana, brown sugar, burnt, caramel, chocolate, earthy, herbal, pumpkin, roasted, smoke, toasted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BEER AROMA">
            <a:extLst>
              <a:ext uri="{FF2B5EF4-FFF2-40B4-BE49-F238E27FC236}">
                <a16:creationId xmlns:a16="http://schemas.microsoft.com/office/drawing/2014/main" xmlns="" id="{0EDC8E40-DCFA-4F6E-B4DA-F4F03068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39" y="3557588"/>
            <a:ext cx="1809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575E1-9842-4C1A-9276-434889AB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ONE HOT ENCODING</a:t>
            </a:r>
            <a:r>
              <a:rPr lang="en-US" dirty="0">
                <a:latin typeface="Open Sans Condensed"/>
              </a:rPr>
              <a:t>, THE PANDAS 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2EBFC34-07CA-4766-9861-C733ABE9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64" y="3429000"/>
            <a:ext cx="7660341" cy="26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E4A64A-DB60-4978-98CD-425A66A8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9" y="1385775"/>
            <a:ext cx="2937967" cy="5209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B5E3C2-6E09-41F2-9ECE-6688ECFA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753" y="2093118"/>
            <a:ext cx="2819400" cy="466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DF6A46-E5FC-4E2D-8D87-56F5E9655496}"/>
              </a:ext>
            </a:extLst>
          </p:cNvPr>
          <p:cNvSpPr/>
          <p:nvPr/>
        </p:nvSpPr>
        <p:spPr>
          <a:xfrm>
            <a:off x="1219200" y="4519448"/>
            <a:ext cx="557048" cy="152400"/>
          </a:xfrm>
          <a:prstGeom prst="rect">
            <a:avLst/>
          </a:prstGeom>
          <a:solidFill>
            <a:srgbClr val="FFFF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102DC7A-9346-40C5-BBB4-4717A7575799}"/>
              </a:ext>
            </a:extLst>
          </p:cNvPr>
          <p:cNvSpPr/>
          <p:nvPr/>
        </p:nvSpPr>
        <p:spPr>
          <a:xfrm>
            <a:off x="1219200" y="5870027"/>
            <a:ext cx="557048" cy="152400"/>
          </a:xfrm>
          <a:prstGeom prst="rect">
            <a:avLst/>
          </a:prstGeom>
          <a:solidFill>
            <a:srgbClr val="FF9900">
              <a:alpha val="4745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37157-0743-4E89-BEF1-CE3326052956}"/>
              </a:ext>
            </a:extLst>
          </p:cNvPr>
          <p:cNvSpPr/>
          <p:nvPr/>
        </p:nvSpPr>
        <p:spPr>
          <a:xfrm>
            <a:off x="1219200" y="4346028"/>
            <a:ext cx="557048" cy="136634"/>
          </a:xfrm>
          <a:prstGeom prst="rect">
            <a:avLst/>
          </a:prstGeom>
          <a:solidFill>
            <a:srgbClr val="996633">
              <a:alpha val="4745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B750D9-2FF3-45F0-8A42-AF27F1E33F82}"/>
              </a:ext>
            </a:extLst>
          </p:cNvPr>
          <p:cNvSpPr/>
          <p:nvPr/>
        </p:nvSpPr>
        <p:spPr>
          <a:xfrm>
            <a:off x="4834759" y="4519448"/>
            <a:ext cx="4950372" cy="152400"/>
          </a:xfrm>
          <a:prstGeom prst="rect">
            <a:avLst/>
          </a:prstGeom>
          <a:solidFill>
            <a:srgbClr val="FF99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F4ED28-4854-41E7-9414-B39BAF8130AE}"/>
              </a:ext>
            </a:extLst>
          </p:cNvPr>
          <p:cNvSpPr/>
          <p:nvPr/>
        </p:nvSpPr>
        <p:spPr>
          <a:xfrm>
            <a:off x="4840013" y="4671847"/>
            <a:ext cx="5780689" cy="869158"/>
          </a:xfrm>
          <a:prstGeom prst="rect">
            <a:avLst/>
          </a:prstGeom>
          <a:solidFill>
            <a:srgbClr val="FFFF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7A0346D-B4F0-430B-BC27-C2B50D1542F0}"/>
              </a:ext>
            </a:extLst>
          </p:cNvPr>
          <p:cNvSpPr/>
          <p:nvPr/>
        </p:nvSpPr>
        <p:spPr>
          <a:xfrm>
            <a:off x="6618339" y="5541005"/>
            <a:ext cx="3623992" cy="152400"/>
          </a:xfrm>
          <a:prstGeom prst="rect">
            <a:avLst/>
          </a:prstGeom>
          <a:solidFill>
            <a:srgbClr val="996633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72D4019-CF4C-4D88-98F8-11609B1DED47}"/>
              </a:ext>
            </a:extLst>
          </p:cNvPr>
          <p:cNvSpPr/>
          <p:nvPr/>
        </p:nvSpPr>
        <p:spPr>
          <a:xfrm>
            <a:off x="4834758" y="5717626"/>
            <a:ext cx="2138855" cy="152400"/>
          </a:xfrm>
          <a:prstGeom prst="rect">
            <a:avLst/>
          </a:prstGeom>
          <a:solidFill>
            <a:srgbClr val="996633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B1B408-0885-4065-AD87-5DD6F2342B60}"/>
              </a:ext>
            </a:extLst>
          </p:cNvPr>
          <p:cNvSpPr/>
          <p:nvPr/>
        </p:nvSpPr>
        <p:spPr>
          <a:xfrm>
            <a:off x="4834757" y="5553114"/>
            <a:ext cx="1783581" cy="164511"/>
          </a:xfrm>
          <a:prstGeom prst="rect">
            <a:avLst/>
          </a:prstGeom>
          <a:solidFill>
            <a:srgbClr val="FFFF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1FA7D-02C7-4824-BC6E-035398A4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FLAVOR &amp; BODY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1CAD0-AA08-4D5C-87A1-F0C7CDE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4827D7-AF35-4CC3-BFD1-A2A00A8D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56" y="3429000"/>
            <a:ext cx="3333750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8FEB50-42B7-4985-8DCB-4B95402D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42" y="3847240"/>
            <a:ext cx="7134225" cy="17430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0ED6FC3-8D7B-4548-87E9-4F5B6211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52905"/>
              </p:ext>
            </p:extLst>
          </p:nvPr>
        </p:nvGraphicFramePr>
        <p:xfrm>
          <a:off x="2032000" y="211754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9600479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5324455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773917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724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981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0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1FA7D-02C7-4824-BC6E-035398A4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OTHER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1CAD0-AA08-4D5C-87A1-F0C7CDE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598"/>
            <a:ext cx="2218485" cy="3662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Hoppiness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Maltiness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Fruitiness</a:t>
            </a:r>
          </a:p>
          <a:p>
            <a:pPr marL="0" indent="0">
              <a:buNone/>
            </a:pPr>
            <a:r>
              <a:rPr lang="en-US" dirty="0"/>
              <a:t>Sweetness</a:t>
            </a:r>
          </a:p>
          <a:p>
            <a:pPr marL="0" indent="0">
              <a:buNone/>
            </a:pPr>
            <a:r>
              <a:rPr lang="en-US" dirty="0"/>
              <a:t>Sour</a:t>
            </a:r>
          </a:p>
          <a:p>
            <a:pPr marL="0" indent="0">
              <a:buNone/>
            </a:pPr>
            <a:r>
              <a:rPr lang="en-US" dirty="0"/>
              <a:t>Spicy</a:t>
            </a:r>
          </a:p>
          <a:p>
            <a:pPr marL="0" indent="0">
              <a:buNone/>
            </a:pPr>
            <a:r>
              <a:rPr lang="en-US" dirty="0"/>
              <a:t>Bitter</a:t>
            </a:r>
          </a:p>
        </p:txBody>
      </p:sp>
      <p:pic>
        <p:nvPicPr>
          <p:cNvPr id="2050" name="Picture 2" descr="Image result for experience">
            <a:extLst>
              <a:ext uri="{FF2B5EF4-FFF2-40B4-BE49-F238E27FC236}">
                <a16:creationId xmlns:a16="http://schemas.microsoft.com/office/drawing/2014/main" xmlns="" id="{77C83B56-6062-4423-B689-13886F0B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80" y="3483309"/>
            <a:ext cx="6599183" cy="18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BFE0078-0C91-4706-A507-7971F90C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3487"/>
              </p:ext>
            </p:extLst>
          </p:nvPr>
        </p:nvGraphicFramePr>
        <p:xfrm>
          <a:off x="3056685" y="209652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034513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551429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25707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0887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Little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25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0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2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D15E7-F168-43F9-9394-544DA92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SCRAPE</a:t>
            </a:r>
            <a:endParaRPr lang="en-US" dirty="0">
              <a:latin typeface="Open San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EEC42B-9CAF-438E-9FE8-A6A4E374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 STYLES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ECD6BE8-34DB-4301-AB38-604E43FA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4" y="2397125"/>
            <a:ext cx="4029075" cy="409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1008B8-9658-4AAC-89DB-2958A3EC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1603935"/>
            <a:ext cx="3181350" cy="495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6914503-ECF4-4CA3-9207-08CEBAD0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21" y="1416050"/>
            <a:ext cx="4152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176</Words>
  <Application>Microsoft Macintosh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Open Sans Condensed</vt:lpstr>
      <vt:lpstr>Arial</vt:lpstr>
      <vt:lpstr>Office Theme</vt:lpstr>
      <vt:lpstr>BEER RCMMNDR</vt:lpstr>
      <vt:lpstr>THE MAGIC</vt:lpstr>
      <vt:lpstr>BEER STYLE FEATURES</vt:lpstr>
      <vt:lpstr>COLOR</vt:lpstr>
      <vt:lpstr>AROMA &amp; CUSTOM FLAVOR</vt:lpstr>
      <vt:lpstr>ONE HOT ENCODING, THE PANDAS WAY</vt:lpstr>
      <vt:lpstr>FLAVOR &amp; BODY SCALE</vt:lpstr>
      <vt:lpstr>OTHER FEATURES </vt:lpstr>
      <vt:lpstr>SCRAPE</vt:lpstr>
      <vt:lpstr>SCRAPE</vt:lpstr>
      <vt:lpstr>AND SCRAPE SOME MORE</vt:lpstr>
      <vt:lpstr>POSTGRES BEER FEATURE TABLE</vt:lpstr>
      <vt:lpstr>PowerPoint Presentation</vt:lpstr>
      <vt:lpstr>ONE MORE BEER! SCRAPE</vt:lpstr>
      <vt:lpstr>INITIAL MODEL TESTING</vt:lpstr>
      <vt:lpstr>MACHINE LEARNING MODELS</vt:lpstr>
      <vt:lpstr>SAMPLE  SIZE</vt:lpstr>
      <vt:lpstr>MAKING RECOMMEDATIONS </vt:lpstr>
      <vt:lpstr>LET’S TRY IT!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RECOMMENDER</dc:title>
  <dc:creator>Kristine Adzema</dc:creator>
  <cp:lastModifiedBy>Ronessa Acquesta</cp:lastModifiedBy>
  <cp:revision>71</cp:revision>
  <dcterms:created xsi:type="dcterms:W3CDTF">2018-01-31T00:02:10Z</dcterms:created>
  <dcterms:modified xsi:type="dcterms:W3CDTF">2018-02-01T23:02:14Z</dcterms:modified>
</cp:coreProperties>
</file>