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sldIdLst>
    <p:sldId id="257" r:id="rId2"/>
    <p:sldId id="375" r:id="rId3"/>
    <p:sldId id="429" r:id="rId4"/>
    <p:sldId id="378" r:id="rId5"/>
    <p:sldId id="400" r:id="rId6"/>
    <p:sldId id="402" r:id="rId7"/>
    <p:sldId id="413" r:id="rId8"/>
    <p:sldId id="409" r:id="rId9"/>
    <p:sldId id="426" r:id="rId10"/>
    <p:sldId id="427" r:id="rId11"/>
    <p:sldId id="417" r:id="rId12"/>
    <p:sldId id="416" r:id="rId13"/>
    <p:sldId id="415" r:id="rId14"/>
    <p:sldId id="458" r:id="rId15"/>
    <p:sldId id="436" r:id="rId16"/>
    <p:sldId id="437" r:id="rId17"/>
    <p:sldId id="438" r:id="rId18"/>
    <p:sldId id="439" r:id="rId19"/>
    <p:sldId id="430" r:id="rId20"/>
    <p:sldId id="431" r:id="rId21"/>
    <p:sldId id="459" r:id="rId22"/>
    <p:sldId id="432" r:id="rId23"/>
    <p:sldId id="433" r:id="rId24"/>
    <p:sldId id="434" r:id="rId25"/>
    <p:sldId id="428" r:id="rId26"/>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200">
                <a:latin typeface="Arial" charset="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defRPr sz="1200">
                <a:latin typeface="Arial"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200">
                <a:latin typeface="Arial" charset="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0">
              <a:defRPr sz="1200">
                <a:latin typeface="Arial" charset="0"/>
                <a:cs typeface="+mn-cs"/>
              </a:defRPr>
            </a:lvl1pPr>
          </a:lstStyle>
          <a:p>
            <a:pPr>
              <a:defRPr/>
            </a:pPr>
            <a:fld id="{202ACD32-9AE7-42C8-989F-6CE141115083}"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75346ADC-C627-4AF5-9A63-15270A4909C6}" type="slidenum">
              <a:rPr lang="ar-SA" smtClean="0">
                <a:latin typeface="Arial" pitchFamily="34" charset="0"/>
              </a:rPr>
              <a:pPr>
                <a:defRPr/>
              </a:pPr>
              <a:t>1</a:t>
            </a:fld>
            <a:endParaRPr lang="en-US"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ar-SA"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E54281E-8E37-49CF-85F3-7E3006844DC2}" type="slidenum">
              <a:rPr lang="ar-SA"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A3832776-09EF-4261-9A58-28A887E237B0}" type="slidenum">
              <a:rPr lang="ar-SA"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D2ADFABF-5CDE-46F6-B5FD-CE6C97ABEA94}" type="slidenum">
              <a:rPr lang="ar-SA"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382584CF-2C5B-4068-8EF4-4A14606DAB78}" type="slidenum">
              <a:rPr lang="ar-SA"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E969A4-3E84-4A30-9DB8-56EB720D9CD2}" type="slidenum">
              <a:rPr lang="en-US"/>
              <a:pPr>
                <a:defRPr/>
              </a:pPr>
              <a:t>15</a:t>
            </a:fld>
            <a:endParaRPr lang="en-US"/>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9E1B7E-D78B-4BA3-AC0A-523BCC033A05}" type="slidenum">
              <a:rPr lang="en-US"/>
              <a:pPr>
                <a:defRPr/>
              </a:pPr>
              <a:t>16</a:t>
            </a:fld>
            <a:endParaRPr lang="en-US"/>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C42992-5431-4FE5-ADCA-E56919C866E6}" type="slidenum">
              <a:rPr lang="en-US"/>
              <a:pPr>
                <a:defRPr/>
              </a:pPr>
              <a:t>17</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4FBF77-5EBE-4524-851E-6E7FE14F878E}" type="slidenum">
              <a:rPr lang="en-US"/>
              <a:pPr>
                <a:defRPr/>
              </a:pPr>
              <a:t>18</a:t>
            </a:fld>
            <a:endParaRPr 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D2C3CA38-AAF7-4841-B479-C5D93B9C648B}" type="slidenum">
              <a:rPr lang="ar-SA"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B081BA3-AE57-49FD-9E8A-071C40D7548C}" type="slidenum">
              <a:rPr lang="ar-SA"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9E07065F-14AE-4AE4-BBC9-F80F658C753E}" type="slidenum">
              <a:rPr lang="ar-SA"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33DD3B44-6AD7-4C60-B8B5-99AB8270DB81}" type="slidenum">
              <a:rPr lang="ar-SA"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7219EDC5-EAED-4A85-9F1C-003509F1E05B}" type="slidenum">
              <a:rPr lang="ar-SA"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760469FD-20DB-4BF2-A04D-533EBE33A469}" type="slidenum">
              <a:rPr lang="ar-SA"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5A6E5766-C684-43B8-94B4-25258B970EBC}" type="slidenum">
              <a:rPr lang="ar-SA"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F9F39CD2-577B-407C-9206-DAD22C9EBE36}" type="slidenum">
              <a:rPr lang="ar-SA" smtClean="0"/>
              <a:pPr>
                <a:defRPr/>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1C9E45A7-7989-4F73-B7AB-74BF11B18782}" type="slidenum">
              <a:rPr lang="ar-SA"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DBBADF28-2863-44C7-8F2A-1903F559E321}" type="slidenum">
              <a:rPr lang="ar-SA"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5401A23D-9E64-4318-8784-2638F3C2F27A}" type="slidenum">
              <a:rPr lang="ar-SA"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E665E17C-7F5A-4623-B38F-B3C6EF760D6A}" type="slidenum">
              <a:rPr lang="ar-SA"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C610997C-7775-4E6A-B892-E36FF0914DE6}" type="slidenum">
              <a:rPr lang="ar-SA"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62660037-A9DC-44AB-95E4-3A211B6403BF}" type="slidenum">
              <a:rPr lang="ar-SA"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6DDC22CD-AE16-46B6-8162-19BD494C4005}" type="slidenum">
              <a:rPr lang="ar-SA"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A33A033-B24B-40A7-9D72-3608760708C6}" type="datetime1">
              <a:rPr lang="ar-SA"/>
              <a:pPr>
                <a:defRPr/>
              </a:pPr>
              <a:t>05/11/1432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821496-E3E4-4459-AA58-BFD8D48878A8}" type="slidenum">
              <a:rPr lang="ar-SA"/>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60EF0FC-398A-4624-BA41-10E7C2BB145C}" type="datetime1">
              <a:rPr lang="ar-SA"/>
              <a:pPr>
                <a:defRPr/>
              </a:pPr>
              <a:t>05/11/1432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B3B8F2-0ED6-4862-B836-DF6FFFA02E13}" type="slidenum">
              <a:rPr lang="ar-SA"/>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28600"/>
            <a:ext cx="22860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8600"/>
            <a:ext cx="67056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EA8E793-F4B1-4761-86B9-172BC940B945}" type="datetime1">
              <a:rPr lang="ar-SA"/>
              <a:pPr>
                <a:defRPr/>
              </a:pPr>
              <a:t>05/11/1432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A6A751-EE20-4CF6-BDA1-B40147AE20A3}" type="slidenum">
              <a:rPr lang="ar-SA"/>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1143000"/>
            <a:ext cx="38100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143000"/>
            <a:ext cx="38100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0172F81-8BF5-492E-A87E-17501947B5A7}"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EDBE90-4B13-408F-BEDF-703A544092E6}" type="slidenum">
              <a:rPr lang="ar-SA"/>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1143000"/>
            <a:ext cx="77724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1600" y="3886200"/>
            <a:ext cx="77724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2A9D69F-8EC6-4EB2-A787-8345F39DF747}"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4AC55-6119-4E29-9E16-390F852493B3}" type="slidenum">
              <a:rPr lang="ar-SA"/>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71600" y="11430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0" y="11430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371600" y="3886200"/>
            <a:ext cx="77724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028841D5-CDF8-4DAE-84B8-C4A11AC6D8FF}" type="datetime1">
              <a:rPr lang="ar-SA"/>
              <a:pPr>
                <a:defRPr/>
              </a:pPr>
              <a:t>05/11/1432</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C669848-C700-460B-A069-B18999A0E864}" type="slidenum">
              <a:rPr lang="ar-SA"/>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228600"/>
            <a:ext cx="91440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71600" y="11430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0" y="11430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371600" y="38862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334000" y="3886200"/>
            <a:ext cx="3810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3B65EB6-8F04-4ED1-994E-3624F749B888}" type="datetime1">
              <a:rPr lang="ar-SA"/>
              <a:pPr>
                <a:defRPr/>
              </a:pPr>
              <a:t>05/11/1432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B2B5767-B736-450C-95FF-37BC997E5B99}" type="slidenum">
              <a:rPr lang="ar-SA"/>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r>
              <a:rPr lang="en-US" smtClean="0"/>
              <a:t>Click to edit Master title style</a:t>
            </a:r>
            <a:endParaRPr lang="ar-SA"/>
          </a:p>
        </p:txBody>
      </p:sp>
      <p:sp>
        <p:nvSpPr>
          <p:cNvPr id="3" name="Content Placeholder 2"/>
          <p:cNvSpPr>
            <a:spLocks noGrp="1"/>
          </p:cNvSpPr>
          <p:nvPr>
            <p:ph sz="half" idx="1"/>
          </p:nvPr>
        </p:nvSpPr>
        <p:spPr>
          <a:xfrm>
            <a:off x="228600" y="1143000"/>
            <a:ext cx="8763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228600" y="3886200"/>
            <a:ext cx="8763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4"/>
          <p:cNvSpPr>
            <a:spLocks noGrp="1" noChangeArrowheads="1"/>
          </p:cNvSpPr>
          <p:nvPr>
            <p:ph type="dt" sz="half" idx="10"/>
          </p:nvPr>
        </p:nvSpPr>
        <p:spPr>
          <a:ln/>
        </p:spPr>
        <p:txBody>
          <a:bodyPr/>
          <a:lstStyle>
            <a:lvl1pPr>
              <a:defRPr/>
            </a:lvl1pPr>
          </a:lstStyle>
          <a:p>
            <a:pPr>
              <a:defRPr/>
            </a:pPr>
            <a:fld id="{0F41818F-74FD-497C-ACE9-66DD7BD98503}"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91F6DE-DB39-47C8-9035-007CDF633281}" type="slidenum">
              <a:rPr lang="ar-SA"/>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883B97F-1D6A-4286-946D-5F0F97D3A2C2}" type="datetime1">
              <a:rPr lang="ar-SA"/>
              <a:pPr>
                <a:defRPr/>
              </a:pPr>
              <a:t>05/11/1432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A7388-7F1E-42D9-A3F3-72B127F410A9}" type="slidenum">
              <a:rPr lang="ar-SA"/>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D90A91B-EEFF-4E85-BD3D-9FBAA8280252}" type="datetime1">
              <a:rPr lang="ar-SA"/>
              <a:pPr>
                <a:defRPr/>
              </a:pPr>
              <a:t>05/11/1432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74134E-D4CD-4CAE-AD0B-C557EFFA5DD4}" type="slidenum">
              <a:rPr lang="ar-SA"/>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143000"/>
            <a:ext cx="38100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143000"/>
            <a:ext cx="38100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A0DD7C3-4550-496C-A270-D6A8E5B0680C}"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09532B-48BE-40A5-9EC9-9D43BC249408}" type="slidenum">
              <a:rPr lang="ar-SA"/>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3823E0DB-06EA-48EE-812D-A6F3DA93E754}" type="datetime1">
              <a:rPr lang="ar-SA"/>
              <a:pPr>
                <a:defRPr/>
              </a:pPr>
              <a:t>05/11/1432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C16696-5952-4D79-AFA7-6377F4514A30}" type="slidenum">
              <a:rPr lang="ar-SA"/>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C541DA8-D4CA-49CC-8C66-6181696DFED0}" type="datetime1">
              <a:rPr lang="ar-SA"/>
              <a:pPr>
                <a:defRPr/>
              </a:pPr>
              <a:t>05/11/1432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FE3FDDB-6C10-4346-A49A-5E2096541F95}" type="slidenum">
              <a:rPr lang="ar-SA"/>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0F9B9FB-B922-45EC-B1D4-84DAAC48442D}" type="datetime1">
              <a:rPr lang="ar-SA"/>
              <a:pPr>
                <a:defRPr/>
              </a:pPr>
              <a:t>05/11/1432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5AE0B1-1425-477B-91E0-FD75DC16965C}" type="slidenum">
              <a:rPr lang="ar-SA"/>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DFA077A-997D-493F-952C-9466B75CD1E8}"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CF7EC5-B3A6-4D40-B389-7768478E70BD}" type="slidenum">
              <a:rPr lang="ar-SA"/>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BB29D83-DAA9-46F4-9888-51FB7E286503}" type="datetime1">
              <a:rPr lang="ar-SA"/>
              <a:pPr>
                <a:defRPr/>
              </a:pPr>
              <a:t>05/11/1432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B09375-3458-4113-A4FA-9CA01C389A54}" type="slidenum">
              <a:rPr lang="ar-SA"/>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28600" y="1143000"/>
            <a:ext cx="8763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1"/>
            <a:r>
              <a:rPr lang="en-US" smtClean="0"/>
              <a:t>Third level</a:t>
            </a:r>
          </a:p>
          <a:p>
            <a:pPr lvl="2"/>
            <a:r>
              <a:rPr lang="en-US" smtClean="0"/>
              <a:t>Fourth level</a:t>
            </a:r>
          </a:p>
          <a:p>
            <a:pPr lvl="3"/>
            <a:r>
              <a:rPr lang="en-US" smtClean="0"/>
              <a:t>Fifth level</a:t>
            </a:r>
          </a:p>
        </p:txBody>
      </p:sp>
      <p:sp>
        <p:nvSpPr>
          <p:cNvPr id="1027" name="Rectangle 3"/>
          <p:cNvSpPr>
            <a:spLocks noGrp="1" noChangeArrowheads="1"/>
          </p:cNvSpPr>
          <p:nvPr>
            <p:ph type="title"/>
          </p:nvPr>
        </p:nvSpPr>
        <p:spPr bwMode="auto">
          <a:xfrm>
            <a:off x="0" y="76200"/>
            <a:ext cx="9144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000" b="1">
                <a:latin typeface="Arial" pitchFamily="34" charset="0"/>
                <a:cs typeface="+mn-cs"/>
              </a:defRPr>
            </a:lvl1pPr>
          </a:lstStyle>
          <a:p>
            <a:pPr>
              <a:defRPr/>
            </a:pPr>
            <a:fld id="{7B65D298-1B78-4E54-BABA-A9F5C3A12CC3}" type="datetime1">
              <a:rPr lang="ar-SA"/>
              <a:pPr>
                <a:defRPr/>
              </a:pPr>
              <a:t>05/11/1432</a:t>
            </a:fld>
            <a:endParaRPr lang="en-US"/>
          </a:p>
        </p:txBody>
      </p:sp>
      <p:sp>
        <p:nvSpPr>
          <p:cNvPr id="3077"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defRPr sz="1000" b="1">
                <a:latin typeface="Arial" pitchFamily="34" charset="0"/>
                <a:cs typeface="+mn-cs"/>
              </a:defRPr>
            </a:lvl1pPr>
          </a:lstStyle>
          <a:p>
            <a:pPr>
              <a:defRPr/>
            </a:pPr>
            <a:endParaRPr lang="en-US"/>
          </a:p>
        </p:txBody>
      </p:sp>
      <p:sp>
        <p:nvSpPr>
          <p:cNvPr id="3078"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defRPr sz="1000" b="1">
                <a:latin typeface="Arial" charset="0"/>
                <a:cs typeface="Arial" charset="0"/>
              </a:defRPr>
            </a:lvl1pPr>
          </a:lstStyle>
          <a:p>
            <a:pPr>
              <a:defRPr/>
            </a:pPr>
            <a:fld id="{CF27E562-44DE-4BBA-BB26-53E9A4ECA459}" type="slidenum">
              <a:rPr lang="ar-SA"/>
              <a:pPr>
                <a:defRPr/>
              </a:pPr>
              <a:t>‹#›</a:t>
            </a:fld>
            <a:endParaRPr lang="en-US"/>
          </a:p>
        </p:txBody>
      </p:sp>
      <p:sp>
        <p:nvSpPr>
          <p:cNvPr id="1031" name="Line 7"/>
          <p:cNvSpPr>
            <a:spLocks noChangeShapeType="1"/>
          </p:cNvSpPr>
          <p:nvPr/>
        </p:nvSpPr>
        <p:spPr bwMode="auto">
          <a:xfrm>
            <a:off x="350838" y="977900"/>
            <a:ext cx="8486775" cy="0"/>
          </a:xfrm>
          <a:prstGeom prst="line">
            <a:avLst/>
          </a:prstGeom>
          <a:noFill/>
          <a:ln w="76200">
            <a:solidFill>
              <a:srgbClr val="008080"/>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PHont" pitchFamily="34" charset="0"/>
        </a:defRPr>
      </a:lvl2pPr>
      <a:lvl3pPr algn="ctr" rtl="0" eaLnBrk="0" fontAlgn="base" hangingPunct="0">
        <a:spcBef>
          <a:spcPct val="0"/>
        </a:spcBef>
        <a:spcAft>
          <a:spcPct val="0"/>
        </a:spcAft>
        <a:defRPr sz="4000">
          <a:solidFill>
            <a:schemeClr val="tx2"/>
          </a:solidFill>
          <a:latin typeface="APHont" pitchFamily="34" charset="0"/>
        </a:defRPr>
      </a:lvl3pPr>
      <a:lvl4pPr algn="ctr" rtl="0" eaLnBrk="0" fontAlgn="base" hangingPunct="0">
        <a:spcBef>
          <a:spcPct val="0"/>
        </a:spcBef>
        <a:spcAft>
          <a:spcPct val="0"/>
        </a:spcAft>
        <a:defRPr sz="4000">
          <a:solidFill>
            <a:schemeClr val="tx2"/>
          </a:solidFill>
          <a:latin typeface="APHont" pitchFamily="34" charset="0"/>
        </a:defRPr>
      </a:lvl4pPr>
      <a:lvl5pPr algn="ctr" rtl="0" eaLnBrk="0" fontAlgn="base" hangingPunct="0">
        <a:spcBef>
          <a:spcPct val="0"/>
        </a:spcBef>
        <a:spcAft>
          <a:spcPct val="0"/>
        </a:spcAft>
        <a:defRPr sz="4000">
          <a:solidFill>
            <a:schemeClr val="tx2"/>
          </a:solidFill>
          <a:latin typeface="APHont" pitchFamily="34" charset="0"/>
        </a:defRPr>
      </a:lvl5pPr>
      <a:lvl6pPr marL="457200" algn="ctr" rtl="0" fontAlgn="base">
        <a:spcBef>
          <a:spcPct val="0"/>
        </a:spcBef>
        <a:spcAft>
          <a:spcPct val="0"/>
        </a:spcAft>
        <a:defRPr sz="4400">
          <a:solidFill>
            <a:schemeClr val="tx2"/>
          </a:solidFill>
          <a:latin typeface="APHont" pitchFamily="34" charset="0"/>
        </a:defRPr>
      </a:lvl6pPr>
      <a:lvl7pPr marL="914400" algn="ctr" rtl="0" fontAlgn="base">
        <a:spcBef>
          <a:spcPct val="0"/>
        </a:spcBef>
        <a:spcAft>
          <a:spcPct val="0"/>
        </a:spcAft>
        <a:defRPr sz="4400">
          <a:solidFill>
            <a:schemeClr val="tx2"/>
          </a:solidFill>
          <a:latin typeface="APHont" pitchFamily="34" charset="0"/>
        </a:defRPr>
      </a:lvl7pPr>
      <a:lvl8pPr marL="1371600" algn="ctr" rtl="0" fontAlgn="base">
        <a:spcBef>
          <a:spcPct val="0"/>
        </a:spcBef>
        <a:spcAft>
          <a:spcPct val="0"/>
        </a:spcAft>
        <a:defRPr sz="4400">
          <a:solidFill>
            <a:schemeClr val="tx2"/>
          </a:solidFill>
          <a:latin typeface="APHont" pitchFamily="34" charset="0"/>
        </a:defRPr>
      </a:lvl8pPr>
      <a:lvl9pPr marL="1828800" algn="ctr" rtl="0" fontAlgn="base">
        <a:spcBef>
          <a:spcPct val="0"/>
        </a:spcBef>
        <a:spcAft>
          <a:spcPct val="0"/>
        </a:spcAft>
        <a:defRPr sz="4400">
          <a:solidFill>
            <a:schemeClr val="tx2"/>
          </a:solidFill>
          <a:latin typeface="APHont" pitchFamily="34" charset="0"/>
        </a:defRPr>
      </a:lvl9pPr>
    </p:titleStyle>
    <p:bodyStyle>
      <a:lvl1pPr marL="609600" indent="-609600" algn="just" rtl="0" eaLnBrk="0" fontAlgn="base" hangingPunct="0">
        <a:lnSpc>
          <a:spcPct val="120000"/>
        </a:lnSpc>
        <a:spcBef>
          <a:spcPct val="20000"/>
        </a:spcBef>
        <a:spcAft>
          <a:spcPct val="0"/>
        </a:spcAft>
        <a:buClr>
          <a:schemeClr val="tx1"/>
        </a:buClr>
        <a:buFont typeface="Wingdings" pitchFamily="2" charset="2"/>
        <a:buChar char="t"/>
        <a:defRPr sz="2400">
          <a:solidFill>
            <a:schemeClr val="tx1"/>
          </a:solidFill>
          <a:latin typeface="+mn-lt"/>
          <a:ea typeface="+mn-ea"/>
          <a:cs typeface="+mn-cs"/>
        </a:defRPr>
      </a:lvl1pPr>
      <a:lvl2pPr marL="990600" indent="-533400" algn="just" rtl="0" eaLnBrk="0" fontAlgn="base" hangingPunct="0">
        <a:lnSpc>
          <a:spcPct val="120000"/>
        </a:lnSpc>
        <a:spcBef>
          <a:spcPct val="20000"/>
        </a:spcBef>
        <a:spcAft>
          <a:spcPct val="0"/>
        </a:spcAft>
        <a:buClr>
          <a:schemeClr val="tx1"/>
        </a:buClr>
        <a:buChar char="•"/>
        <a:defRPr sz="2000">
          <a:solidFill>
            <a:schemeClr val="tx1"/>
          </a:solidFill>
          <a:latin typeface="+mn-lt"/>
        </a:defRPr>
      </a:lvl2pPr>
      <a:lvl3pPr marL="1371600" indent="-457200" algn="just" rtl="0" eaLnBrk="0" fontAlgn="base" hangingPunct="0">
        <a:lnSpc>
          <a:spcPct val="120000"/>
        </a:lnSpc>
        <a:spcBef>
          <a:spcPct val="20000"/>
        </a:spcBef>
        <a:spcAft>
          <a:spcPct val="0"/>
        </a:spcAft>
        <a:buChar char="•"/>
        <a:defRPr>
          <a:solidFill>
            <a:schemeClr val="tx1"/>
          </a:solidFill>
          <a:latin typeface="+mn-lt"/>
        </a:defRPr>
      </a:lvl3pPr>
      <a:lvl4pPr marL="1752600" indent="-381000" algn="just" rtl="0" eaLnBrk="0" fontAlgn="base" hangingPunct="0">
        <a:lnSpc>
          <a:spcPct val="120000"/>
        </a:lnSpc>
        <a:spcBef>
          <a:spcPct val="20000"/>
        </a:spcBef>
        <a:spcAft>
          <a:spcPct val="0"/>
        </a:spcAft>
        <a:buChar char="•"/>
        <a:defRPr sz="1600">
          <a:solidFill>
            <a:schemeClr val="tx1"/>
          </a:solidFill>
          <a:latin typeface="+mn-lt"/>
        </a:defRPr>
      </a:lvl4pPr>
      <a:lvl5pPr marL="2209800" indent="-381000" algn="l" rtl="0" eaLnBrk="0" fontAlgn="base" hangingPunct="0">
        <a:spcBef>
          <a:spcPct val="20000"/>
        </a:spcBef>
        <a:spcAft>
          <a:spcPct val="0"/>
        </a:spcAft>
        <a:buChar char="•"/>
        <a:defRPr sz="2000" b="1">
          <a:solidFill>
            <a:schemeClr val="tx1"/>
          </a:solidFill>
          <a:latin typeface="+mn-lt"/>
        </a:defRPr>
      </a:lvl5pPr>
      <a:lvl6pPr marL="2667000" indent="-381000" algn="l" rtl="0" fontAlgn="base">
        <a:spcBef>
          <a:spcPct val="20000"/>
        </a:spcBef>
        <a:spcAft>
          <a:spcPct val="0"/>
        </a:spcAft>
        <a:buChar char="•"/>
        <a:defRPr sz="2000" b="1">
          <a:solidFill>
            <a:schemeClr val="tx1"/>
          </a:solidFill>
          <a:latin typeface="+mn-lt"/>
        </a:defRPr>
      </a:lvl6pPr>
      <a:lvl7pPr marL="3124200" indent="-381000" algn="l" rtl="0" fontAlgn="base">
        <a:spcBef>
          <a:spcPct val="20000"/>
        </a:spcBef>
        <a:spcAft>
          <a:spcPct val="0"/>
        </a:spcAft>
        <a:buChar char="•"/>
        <a:defRPr sz="2000" b="1">
          <a:solidFill>
            <a:schemeClr val="tx1"/>
          </a:solidFill>
          <a:latin typeface="+mn-lt"/>
        </a:defRPr>
      </a:lvl7pPr>
      <a:lvl8pPr marL="3581400" indent="-381000" algn="l" rtl="0" fontAlgn="base">
        <a:spcBef>
          <a:spcPct val="20000"/>
        </a:spcBef>
        <a:spcAft>
          <a:spcPct val="0"/>
        </a:spcAft>
        <a:buChar char="•"/>
        <a:defRPr sz="2000" b="1">
          <a:solidFill>
            <a:schemeClr val="tx1"/>
          </a:solidFill>
          <a:latin typeface="+mn-lt"/>
        </a:defRPr>
      </a:lvl8pPr>
      <a:lvl9pPr marL="4038600" indent="-3810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609600"/>
            <a:ext cx="8153400" cy="2438400"/>
          </a:xfrm>
        </p:spPr>
        <p:txBody>
          <a:bodyPr/>
          <a:lstStyle/>
          <a:p>
            <a:pPr algn="l" eaLnBrk="1" hangingPunct="1">
              <a:lnSpc>
                <a:spcPct val="120000"/>
              </a:lnSpc>
            </a:pPr>
            <a:r>
              <a:rPr lang="en-US" sz="4400" b="1" smtClean="0"/>
              <a:t>CS101</a:t>
            </a:r>
            <a:br>
              <a:rPr lang="en-US" sz="4400" b="1" smtClean="0"/>
            </a:br>
            <a:r>
              <a:rPr lang="en-US" sz="4400" b="1" smtClean="0"/>
              <a:t>Computer Programming I</a:t>
            </a:r>
          </a:p>
        </p:txBody>
      </p:sp>
      <p:sp>
        <p:nvSpPr>
          <p:cNvPr id="2051" name="Text Box 4"/>
          <p:cNvSpPr txBox="1">
            <a:spLocks noChangeArrowheads="1"/>
          </p:cNvSpPr>
          <p:nvPr/>
        </p:nvSpPr>
        <p:spPr bwMode="auto">
          <a:xfrm>
            <a:off x="1066800" y="2895600"/>
            <a:ext cx="7543800" cy="1752600"/>
          </a:xfrm>
          <a:prstGeom prst="rect">
            <a:avLst/>
          </a:prstGeom>
          <a:noFill/>
          <a:ln w="9525" algn="ctr">
            <a:noFill/>
            <a:miter lim="800000"/>
            <a:headEnd/>
            <a:tailEnd/>
          </a:ln>
        </p:spPr>
        <p:txBody>
          <a:bodyPr/>
          <a:lstStyle/>
          <a:p>
            <a:pPr algn="l" rtl="0">
              <a:lnSpc>
                <a:spcPct val="150000"/>
              </a:lnSpc>
            </a:pPr>
            <a:r>
              <a:rPr lang="en-US" altLang="en-US" sz="2400"/>
              <a:t>Chapter 1: Introduction to Computers and Java</a:t>
            </a:r>
          </a:p>
          <a:p>
            <a:pPr algn="l" rtl="0">
              <a:lnSpc>
                <a:spcPct val="150000"/>
              </a:lnSpc>
            </a:pPr>
            <a:r>
              <a:rPr lang="en-US" altLang="en-US" sz="2400"/>
              <a:t>Lecture 1</a:t>
            </a:r>
            <a:endParaRPr lang="en-US" sz="24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600" smtClean="0"/>
              <a:t> 1.5 Computer Languages:</a:t>
            </a:r>
            <a:br>
              <a:rPr lang="en-US" sz="3600" smtClean="0"/>
            </a:br>
            <a:r>
              <a:rPr lang="en-US" sz="3600" smtClean="0"/>
              <a:t>Machine Languages</a:t>
            </a:r>
          </a:p>
        </p:txBody>
      </p:sp>
      <p:sp>
        <p:nvSpPr>
          <p:cNvPr id="11267" name="Rectangle 3"/>
          <p:cNvSpPr>
            <a:spLocks noGrp="1" noChangeArrowheads="1"/>
          </p:cNvSpPr>
          <p:nvPr>
            <p:ph type="body" idx="1"/>
          </p:nvPr>
        </p:nvSpPr>
        <p:spPr>
          <a:xfrm>
            <a:off x="228600" y="914400"/>
            <a:ext cx="8763000" cy="5715000"/>
          </a:xfrm>
        </p:spPr>
        <p:txBody>
          <a:bodyPr/>
          <a:lstStyle/>
          <a:p>
            <a:pPr>
              <a:lnSpc>
                <a:spcPct val="150000"/>
              </a:lnSpc>
            </a:pPr>
            <a:r>
              <a:rPr lang="en-US" smtClean="0"/>
              <a:t>Programs written in the form of 0’s and 1’s are said to be written in </a:t>
            </a:r>
            <a:r>
              <a:rPr lang="en-US" b="1" smtClean="0"/>
              <a:t>machine language</a:t>
            </a:r>
            <a:r>
              <a:rPr lang="en-US" smtClean="0"/>
              <a:t>.</a:t>
            </a:r>
          </a:p>
          <a:p>
            <a:pPr>
              <a:lnSpc>
                <a:spcPct val="150000"/>
              </a:lnSpc>
            </a:pPr>
            <a:r>
              <a:rPr lang="en-US" smtClean="0"/>
              <a:t>This is because it is the version of the program that the computer can directly read and follow.</a:t>
            </a:r>
          </a:p>
          <a:p>
            <a:pPr>
              <a:lnSpc>
                <a:spcPct val="150000"/>
              </a:lnSpc>
            </a:pPr>
            <a:r>
              <a:rPr lang="en-US" smtClean="0"/>
              <a:t>Machine languages are </a:t>
            </a:r>
            <a:r>
              <a:rPr lang="en-US" i="1" smtClean="0"/>
              <a:t>machine dependant </a:t>
            </a:r>
            <a:r>
              <a:rPr lang="en-US" smtClean="0"/>
              <a:t>(what does this mean?)</a:t>
            </a:r>
          </a:p>
          <a:p>
            <a:pPr>
              <a:lnSpc>
                <a:spcPct val="150000"/>
              </a:lnSpc>
            </a:pPr>
            <a:r>
              <a:rPr lang="en-US" smtClean="0"/>
              <a:t>The difference between assembly and machine language is not important, they are almost the same.</a:t>
            </a:r>
          </a:p>
          <a:p>
            <a:pPr>
              <a:lnSpc>
                <a:spcPct val="150000"/>
              </a:lnSpc>
            </a:pPr>
            <a:r>
              <a:rPr lang="en-US" smtClean="0"/>
              <a:t>However the important distinction is between machine-language and high-level language like Java</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smtClean="0"/>
              <a:t> 1.5 Computer Languages:</a:t>
            </a:r>
            <a:br>
              <a:rPr lang="en-US" sz="3600" smtClean="0"/>
            </a:br>
            <a:r>
              <a:rPr lang="en-US" sz="3600" smtClean="0"/>
              <a:t>Assembly Languages</a:t>
            </a:r>
          </a:p>
        </p:txBody>
      </p:sp>
      <p:sp>
        <p:nvSpPr>
          <p:cNvPr id="12291" name="Rectangle 3"/>
          <p:cNvSpPr>
            <a:spLocks noGrp="1" noChangeArrowheads="1"/>
          </p:cNvSpPr>
          <p:nvPr>
            <p:ph type="body" idx="1"/>
          </p:nvPr>
        </p:nvSpPr>
        <p:spPr>
          <a:xfrm>
            <a:off x="-76200" y="990600"/>
            <a:ext cx="9220200" cy="5715000"/>
          </a:xfrm>
        </p:spPr>
        <p:txBody>
          <a:bodyPr/>
          <a:lstStyle/>
          <a:p>
            <a:pPr>
              <a:lnSpc>
                <a:spcPct val="150000"/>
              </a:lnSpc>
            </a:pPr>
            <a:r>
              <a:rPr lang="en-US" smtClean="0"/>
              <a:t>Instead of using strings of numbers, programmers began using English-like abbreviations to represent elementary operations. </a:t>
            </a:r>
          </a:p>
          <a:p>
            <a:pPr>
              <a:lnSpc>
                <a:spcPct val="150000"/>
              </a:lnSpc>
            </a:pPr>
            <a:r>
              <a:rPr lang="en-US" smtClean="0"/>
              <a:t>These abbreviations formed the basis of </a:t>
            </a:r>
            <a:r>
              <a:rPr lang="en-US" b="1" smtClean="0"/>
              <a:t>assembly language</a:t>
            </a:r>
            <a:r>
              <a:rPr lang="en-US" smtClean="0"/>
              <a:t>.</a:t>
            </a:r>
          </a:p>
          <a:p>
            <a:pPr>
              <a:lnSpc>
                <a:spcPct val="150000"/>
              </a:lnSpc>
            </a:pPr>
            <a:r>
              <a:rPr lang="en-US" smtClean="0"/>
              <a:t>A low-level command  such as:         ADD   X  Y  Z</a:t>
            </a:r>
          </a:p>
          <a:p>
            <a:pPr>
              <a:lnSpc>
                <a:spcPct val="150000"/>
              </a:lnSpc>
              <a:buFont typeface="Wingdings" pitchFamily="2" charset="2"/>
              <a:buNone/>
            </a:pPr>
            <a:r>
              <a:rPr lang="en-US" smtClean="0"/>
              <a:t>       means add the values found at x and y </a:t>
            </a:r>
            <a:br>
              <a:rPr lang="en-US" smtClean="0"/>
            </a:br>
            <a:r>
              <a:rPr lang="en-US" smtClean="0"/>
              <a:t>in memory, and store the result in location z.</a:t>
            </a:r>
          </a:p>
          <a:p>
            <a:pPr>
              <a:lnSpc>
                <a:spcPct val="150000"/>
              </a:lnSpc>
            </a:pPr>
            <a:r>
              <a:rPr lang="en-US" smtClean="0"/>
              <a:t>It must be translated to machine language (zeros and ones) before the computer can understand it.</a:t>
            </a:r>
            <a:br>
              <a:rPr lang="en-US" smtClean="0"/>
            </a:br>
            <a:r>
              <a:rPr lang="en-US" smtClean="0"/>
              <a:t>		        0110    1001   1010   1011</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600" smtClean="0"/>
              <a:t>1.5 Computer Languages:</a:t>
            </a:r>
            <a:br>
              <a:rPr lang="en-US" sz="3600" smtClean="0"/>
            </a:br>
            <a:r>
              <a:rPr lang="en-US" sz="3600" smtClean="0"/>
              <a:t>High-level Languages</a:t>
            </a:r>
          </a:p>
        </p:txBody>
      </p:sp>
      <p:sp>
        <p:nvSpPr>
          <p:cNvPr id="13315" name="Rectangle 3"/>
          <p:cNvSpPr>
            <a:spLocks noGrp="1" noChangeArrowheads="1"/>
          </p:cNvSpPr>
          <p:nvPr>
            <p:ph type="body" idx="1"/>
          </p:nvPr>
        </p:nvSpPr>
        <p:spPr>
          <a:xfrm>
            <a:off x="0" y="914400"/>
            <a:ext cx="8991600" cy="6096000"/>
          </a:xfrm>
        </p:spPr>
        <p:txBody>
          <a:bodyPr/>
          <a:lstStyle/>
          <a:p>
            <a:pPr>
              <a:lnSpc>
                <a:spcPct val="150000"/>
              </a:lnSpc>
            </a:pPr>
            <a:r>
              <a:rPr lang="en-US" smtClean="0"/>
              <a:t>High-level languages were developed in which single statements could be written to perform a substantial task.</a:t>
            </a:r>
          </a:p>
          <a:p>
            <a:pPr>
              <a:lnSpc>
                <a:spcPct val="150000"/>
              </a:lnSpc>
            </a:pPr>
            <a:r>
              <a:rPr lang="en-US" smtClean="0"/>
              <a:t>Common programming languages include: C, C++, Java, Visual Basic, etc.</a:t>
            </a:r>
          </a:p>
          <a:p>
            <a:pPr>
              <a:lnSpc>
                <a:spcPct val="150000"/>
              </a:lnSpc>
            </a:pPr>
            <a:r>
              <a:rPr lang="en-US" u="sng" smtClean="0"/>
              <a:t>Characteristics</a:t>
            </a:r>
          </a:p>
          <a:p>
            <a:pPr lvl="1">
              <a:lnSpc>
                <a:spcPct val="150000"/>
              </a:lnSpc>
            </a:pPr>
            <a:r>
              <a:rPr lang="en-US" sz="2200" smtClean="0"/>
              <a:t>Resemble human languages.</a:t>
            </a:r>
          </a:p>
          <a:p>
            <a:pPr lvl="1">
              <a:lnSpc>
                <a:spcPct val="150000"/>
              </a:lnSpc>
            </a:pPr>
            <a:r>
              <a:rPr lang="en-US" sz="2200" smtClean="0"/>
              <a:t>Designed to be easy to read and write.</a:t>
            </a:r>
          </a:p>
          <a:p>
            <a:pPr lvl="1">
              <a:lnSpc>
                <a:spcPct val="150000"/>
              </a:lnSpc>
            </a:pPr>
            <a:r>
              <a:rPr lang="en-US" sz="2200" smtClean="0"/>
              <a:t>Use more complicated instructions than the CPU can follow.</a:t>
            </a:r>
          </a:p>
          <a:p>
            <a:pPr lvl="1">
              <a:lnSpc>
                <a:spcPct val="150000"/>
              </a:lnSpc>
            </a:pPr>
            <a:r>
              <a:rPr lang="en-US" sz="2200" smtClean="0"/>
              <a:t>Must be translated to zeros and ones for the CPU </a:t>
            </a:r>
            <a:br>
              <a:rPr lang="en-US" sz="2200" smtClean="0"/>
            </a:br>
            <a:r>
              <a:rPr lang="en-US" sz="2200" smtClean="0"/>
              <a:t>to execute a program (by a </a:t>
            </a:r>
            <a:r>
              <a:rPr lang="en-US" sz="2200" b="1" i="1" smtClean="0"/>
              <a:t>compiler</a:t>
            </a:r>
            <a:r>
              <a:rPr lang="en-US" sz="2200" smtClean="0"/>
              <a:t>).</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153988" y="228600"/>
            <a:ext cx="8763000" cy="630238"/>
          </a:xfrm>
          <a:prstGeom prst="rect">
            <a:avLst/>
          </a:prstGeom>
          <a:noFill/>
          <a:ln w="9525">
            <a:noFill/>
            <a:miter lim="800000"/>
            <a:headEnd/>
            <a:tailEnd/>
          </a:ln>
        </p:spPr>
        <p:txBody>
          <a:bodyPr>
            <a:spAutoFit/>
          </a:bodyPr>
          <a:lstStyle/>
          <a:p>
            <a:pPr algn="just" rtl="0" eaLnBrk="0" hangingPunct="0">
              <a:lnSpc>
                <a:spcPct val="104000"/>
              </a:lnSpc>
              <a:defRPr/>
            </a:pPr>
            <a:r>
              <a:rPr lang="en-US" altLang="ar-SA" sz="3600" b="1" dirty="0">
                <a:latin typeface="+mj-lt"/>
                <a:cs typeface="Arial" pitchFamily="34" charset="0"/>
              </a:rPr>
              <a:t>An Overview Of Computer Languages</a:t>
            </a:r>
            <a:endParaRPr lang="en-US" altLang="ar-SA" sz="3600" dirty="0">
              <a:latin typeface="+mj-lt"/>
              <a:cs typeface="Arial" pitchFamily="34" charset="0"/>
            </a:endParaRPr>
          </a:p>
        </p:txBody>
      </p:sp>
      <p:grpSp>
        <p:nvGrpSpPr>
          <p:cNvPr id="2" name="Group 3"/>
          <p:cNvGrpSpPr>
            <a:grpSpLocks/>
          </p:cNvGrpSpPr>
          <p:nvPr/>
        </p:nvGrpSpPr>
        <p:grpSpPr bwMode="auto">
          <a:xfrm>
            <a:off x="381000" y="1295400"/>
            <a:ext cx="8763000" cy="4191000"/>
            <a:chOff x="240" y="720"/>
            <a:chExt cx="5520" cy="2640"/>
          </a:xfrm>
        </p:grpSpPr>
        <p:sp>
          <p:nvSpPr>
            <p:cNvPr id="14346" name="Rectangle 4"/>
            <p:cNvSpPr>
              <a:spLocks noChangeArrowheads="1"/>
            </p:cNvSpPr>
            <p:nvPr/>
          </p:nvSpPr>
          <p:spPr bwMode="auto">
            <a:xfrm>
              <a:off x="240" y="720"/>
              <a:ext cx="5280" cy="2640"/>
            </a:xfrm>
            <a:prstGeom prst="rect">
              <a:avLst/>
            </a:prstGeom>
            <a:solidFill>
              <a:schemeClr val="bg1"/>
            </a:solidFill>
            <a:ln w="9525">
              <a:solidFill>
                <a:schemeClr val="tx1"/>
              </a:solidFill>
              <a:miter lim="800000"/>
              <a:headEnd/>
              <a:tailEnd/>
            </a:ln>
          </p:spPr>
          <p:txBody>
            <a:bodyPr wrap="none" anchor="ctr"/>
            <a:lstStyle/>
            <a:p>
              <a:pPr algn="ctr" rtl="0"/>
              <a:endParaRPr lang="ar-SA"/>
            </a:p>
          </p:txBody>
        </p:sp>
        <p:sp>
          <p:nvSpPr>
            <p:cNvPr id="14347" name="Line 5"/>
            <p:cNvSpPr>
              <a:spLocks noChangeShapeType="1"/>
            </p:cNvSpPr>
            <p:nvPr/>
          </p:nvSpPr>
          <p:spPr bwMode="auto">
            <a:xfrm>
              <a:off x="1968" y="720"/>
              <a:ext cx="0" cy="2640"/>
            </a:xfrm>
            <a:prstGeom prst="line">
              <a:avLst/>
            </a:prstGeom>
            <a:noFill/>
            <a:ln w="9525">
              <a:solidFill>
                <a:schemeClr val="tx1"/>
              </a:solidFill>
              <a:round/>
              <a:headEnd/>
              <a:tailEnd/>
            </a:ln>
          </p:spPr>
          <p:txBody>
            <a:bodyPr wrap="none" anchor="ctr"/>
            <a:lstStyle/>
            <a:p>
              <a:endParaRPr lang="en-US"/>
            </a:p>
          </p:txBody>
        </p:sp>
        <p:sp>
          <p:nvSpPr>
            <p:cNvPr id="14348" name="Line 6"/>
            <p:cNvSpPr>
              <a:spLocks noChangeShapeType="1"/>
            </p:cNvSpPr>
            <p:nvPr/>
          </p:nvSpPr>
          <p:spPr bwMode="auto">
            <a:xfrm>
              <a:off x="3744" y="720"/>
              <a:ext cx="0" cy="2640"/>
            </a:xfrm>
            <a:prstGeom prst="line">
              <a:avLst/>
            </a:prstGeom>
            <a:noFill/>
            <a:ln w="9525">
              <a:solidFill>
                <a:schemeClr val="tx1"/>
              </a:solidFill>
              <a:round/>
              <a:headEnd/>
              <a:tailEnd/>
            </a:ln>
          </p:spPr>
          <p:txBody>
            <a:bodyPr wrap="none" anchor="ctr"/>
            <a:lstStyle/>
            <a:p>
              <a:endParaRPr lang="en-US"/>
            </a:p>
          </p:txBody>
        </p:sp>
        <p:sp>
          <p:nvSpPr>
            <p:cNvPr id="14349" name="Line 7"/>
            <p:cNvSpPr>
              <a:spLocks noChangeShapeType="1"/>
            </p:cNvSpPr>
            <p:nvPr/>
          </p:nvSpPr>
          <p:spPr bwMode="auto">
            <a:xfrm>
              <a:off x="240" y="1056"/>
              <a:ext cx="5280" cy="0"/>
            </a:xfrm>
            <a:prstGeom prst="line">
              <a:avLst/>
            </a:prstGeom>
            <a:noFill/>
            <a:ln w="9525">
              <a:solidFill>
                <a:schemeClr val="tx1"/>
              </a:solidFill>
              <a:round/>
              <a:headEnd/>
              <a:tailEnd/>
            </a:ln>
          </p:spPr>
          <p:txBody>
            <a:bodyPr wrap="none" anchor="ctr"/>
            <a:lstStyle/>
            <a:p>
              <a:endParaRPr lang="en-US"/>
            </a:p>
          </p:txBody>
        </p:sp>
        <p:sp>
          <p:nvSpPr>
            <p:cNvPr id="14350" name="Line 8"/>
            <p:cNvSpPr>
              <a:spLocks noChangeShapeType="1"/>
            </p:cNvSpPr>
            <p:nvPr/>
          </p:nvSpPr>
          <p:spPr bwMode="auto">
            <a:xfrm>
              <a:off x="240" y="2016"/>
              <a:ext cx="5280" cy="0"/>
            </a:xfrm>
            <a:prstGeom prst="line">
              <a:avLst/>
            </a:prstGeom>
            <a:noFill/>
            <a:ln w="9525">
              <a:solidFill>
                <a:schemeClr val="tx1"/>
              </a:solidFill>
              <a:round/>
              <a:headEnd/>
              <a:tailEnd/>
            </a:ln>
          </p:spPr>
          <p:txBody>
            <a:bodyPr wrap="none" anchor="ctr"/>
            <a:lstStyle/>
            <a:p>
              <a:endParaRPr lang="en-US"/>
            </a:p>
          </p:txBody>
        </p:sp>
        <p:sp>
          <p:nvSpPr>
            <p:cNvPr id="14351" name="Text Box 9"/>
            <p:cNvSpPr txBox="1">
              <a:spLocks noChangeArrowheads="1"/>
            </p:cNvSpPr>
            <p:nvPr/>
          </p:nvSpPr>
          <p:spPr bwMode="auto">
            <a:xfrm>
              <a:off x="268" y="750"/>
              <a:ext cx="5232" cy="258"/>
            </a:xfrm>
            <a:prstGeom prst="rect">
              <a:avLst/>
            </a:prstGeom>
            <a:solidFill>
              <a:schemeClr val="hlink"/>
            </a:solidFill>
            <a:ln w="9525">
              <a:noFill/>
              <a:miter lim="800000"/>
              <a:headEnd/>
              <a:tailEnd/>
            </a:ln>
          </p:spPr>
          <p:txBody>
            <a:bodyPr>
              <a:spAutoFit/>
            </a:bodyPr>
            <a:lstStyle/>
            <a:p>
              <a:pPr algn="just" rtl="0" eaLnBrk="0" hangingPunct="0">
                <a:lnSpc>
                  <a:spcPct val="104000"/>
                </a:lnSpc>
              </a:pPr>
              <a:r>
                <a:rPr lang="en-US" altLang="ar-SA" sz="2000">
                  <a:latin typeface="Times New Roman" pitchFamily="18" charset="0"/>
                </a:rPr>
                <a:t>  Machine Language	 Assembly Language	 High-Level Language</a:t>
              </a:r>
            </a:p>
          </p:txBody>
        </p:sp>
        <p:sp>
          <p:nvSpPr>
            <p:cNvPr id="14352" name="Text Box 10"/>
            <p:cNvSpPr txBox="1">
              <a:spLocks noChangeArrowheads="1"/>
            </p:cNvSpPr>
            <p:nvPr/>
          </p:nvSpPr>
          <p:spPr bwMode="auto">
            <a:xfrm>
              <a:off x="240" y="2016"/>
              <a:ext cx="5520" cy="724"/>
            </a:xfrm>
            <a:prstGeom prst="rect">
              <a:avLst/>
            </a:prstGeom>
            <a:noFill/>
            <a:ln w="9525">
              <a:noFill/>
              <a:miter lim="800000"/>
              <a:headEnd/>
              <a:tailEnd/>
            </a:ln>
          </p:spPr>
          <p:txBody>
            <a:bodyPr>
              <a:spAutoFit/>
            </a:bodyPr>
            <a:lstStyle/>
            <a:p>
              <a:pPr algn="just" rtl="0" eaLnBrk="0" hangingPunct="0">
                <a:lnSpc>
                  <a:spcPct val="104000"/>
                </a:lnSpc>
              </a:pPr>
              <a:r>
                <a:rPr lang="en-US" altLang="ar-SA">
                  <a:latin typeface="Times New Roman" pitchFamily="18" charset="0"/>
                </a:rPr>
                <a:t>Ex.			Ex.			 Ex.</a:t>
              </a:r>
            </a:p>
            <a:p>
              <a:pPr algn="just" rtl="0" eaLnBrk="0" hangingPunct="0">
                <a:lnSpc>
                  <a:spcPct val="104000"/>
                </a:lnSpc>
              </a:pPr>
              <a:r>
                <a:rPr lang="en-US" altLang="en-US" sz="1600">
                  <a:latin typeface="Times New Roman" pitchFamily="18" charset="0"/>
                  <a:cs typeface="Traditional Arabic" pitchFamily="2" charset="-78"/>
                </a:rPr>
                <a:t>10100001 00000000 00000000	</a:t>
              </a:r>
              <a:r>
                <a:rPr lang="en-US" altLang="ar-SA" sz="1600">
                  <a:solidFill>
                    <a:srgbClr val="1313FF"/>
                  </a:solidFill>
                  <a:latin typeface="Times New Roman" pitchFamily="18" charset="0"/>
                  <a:cs typeface="Traditional Arabic" pitchFamily="2" charset="-78"/>
                </a:rPr>
                <a:t>MOV</a:t>
              </a:r>
              <a:r>
                <a:rPr lang="en-US" altLang="ar-SA" sz="1600">
                  <a:latin typeface="Times New Roman" pitchFamily="18" charset="0"/>
                  <a:cs typeface="Traditional Arabic" pitchFamily="2" charset="-78"/>
                </a:rPr>
                <a:t> </a:t>
              </a:r>
              <a:r>
                <a:rPr lang="en-US" altLang="ar-SA" sz="1600">
                  <a:solidFill>
                    <a:srgbClr val="008000"/>
                  </a:solidFill>
                  <a:latin typeface="Times New Roman" pitchFamily="18" charset="0"/>
                  <a:cs typeface="Traditional Arabic" pitchFamily="2" charset="-78"/>
                </a:rPr>
                <a:t>AX</a:t>
              </a:r>
              <a:r>
                <a:rPr lang="en-US" altLang="ar-SA" sz="1600">
                  <a:latin typeface="Times New Roman" pitchFamily="18" charset="0"/>
                  <a:cs typeface="Traditional Arabic" pitchFamily="2" charset="-78"/>
                </a:rPr>
                <a:t>,</a:t>
              </a:r>
              <a:r>
                <a:rPr lang="en-US" altLang="ar-SA" sz="1600">
                  <a:solidFill>
                    <a:srgbClr val="FF3300"/>
                  </a:solidFill>
                  <a:latin typeface="Times New Roman" pitchFamily="18" charset="0"/>
                  <a:cs typeface="Traditional Arabic" pitchFamily="2" charset="-78"/>
                </a:rPr>
                <a:t>A</a:t>
              </a:r>
              <a:r>
                <a:rPr lang="en-US" altLang="ar-SA" sz="1600">
                  <a:latin typeface="Times New Roman" pitchFamily="18" charset="0"/>
                  <a:cs typeface="Traditional Arabic" pitchFamily="2" charset="-78"/>
                </a:rPr>
                <a:t>		 A = A + 4</a:t>
              </a:r>
            </a:p>
            <a:p>
              <a:pPr algn="just" rtl="0" eaLnBrk="0" hangingPunct="0">
                <a:lnSpc>
                  <a:spcPct val="104000"/>
                </a:lnSpc>
              </a:pPr>
              <a:r>
                <a:rPr lang="en-US" altLang="en-US" sz="1600">
                  <a:latin typeface="Times New Roman" pitchFamily="18" charset="0"/>
                  <a:cs typeface="Traditional Arabic" pitchFamily="2" charset="-78"/>
                </a:rPr>
                <a:t>00000101 00000100 00000000	</a:t>
              </a:r>
              <a:r>
                <a:rPr lang="en-US" altLang="ar-SA" sz="1600">
                  <a:solidFill>
                    <a:srgbClr val="1313FF"/>
                  </a:solidFill>
                  <a:latin typeface="Times New Roman" pitchFamily="18" charset="0"/>
                  <a:cs typeface="Traditional Arabic" pitchFamily="2" charset="-78"/>
                </a:rPr>
                <a:t>ADD</a:t>
              </a:r>
              <a:r>
                <a:rPr lang="en-US" altLang="ar-SA" sz="1600">
                  <a:latin typeface="Times New Roman" pitchFamily="18" charset="0"/>
                  <a:cs typeface="Traditional Arabic" pitchFamily="2" charset="-78"/>
                </a:rPr>
                <a:t> </a:t>
              </a:r>
              <a:r>
                <a:rPr lang="en-US" altLang="ar-SA" sz="1600">
                  <a:solidFill>
                    <a:srgbClr val="008000"/>
                  </a:solidFill>
                  <a:latin typeface="Times New Roman" pitchFamily="18" charset="0"/>
                  <a:cs typeface="Traditional Arabic" pitchFamily="2" charset="-78"/>
                </a:rPr>
                <a:t>AX,</a:t>
              </a:r>
              <a:r>
                <a:rPr lang="en-US" altLang="ar-SA" sz="1600">
                  <a:latin typeface="Times New Roman" pitchFamily="18" charset="0"/>
                  <a:cs typeface="Traditional Arabic" pitchFamily="2" charset="-78"/>
                </a:rPr>
                <a:t>4</a:t>
              </a:r>
            </a:p>
            <a:p>
              <a:pPr algn="just" rtl="0" eaLnBrk="0" hangingPunct="0">
                <a:lnSpc>
                  <a:spcPct val="104000"/>
                </a:lnSpc>
              </a:pPr>
              <a:r>
                <a:rPr lang="en-US" altLang="en-US" sz="1600">
                  <a:latin typeface="Times New Roman" pitchFamily="18" charset="0"/>
                  <a:cs typeface="Traditional Arabic" pitchFamily="2" charset="-78"/>
                </a:rPr>
                <a:t>10100011 00000000 00000000	</a:t>
              </a:r>
              <a:r>
                <a:rPr lang="en-US" altLang="ar-SA" sz="1600">
                  <a:solidFill>
                    <a:srgbClr val="1313FF"/>
                  </a:solidFill>
                  <a:latin typeface="Times New Roman" pitchFamily="18" charset="0"/>
                  <a:cs typeface="Traditional Arabic" pitchFamily="2" charset="-78"/>
                </a:rPr>
                <a:t>MOV</a:t>
              </a:r>
              <a:r>
                <a:rPr lang="en-US" altLang="ar-SA" sz="1600">
                  <a:latin typeface="Times New Roman" pitchFamily="18" charset="0"/>
                  <a:cs typeface="Traditional Arabic" pitchFamily="2" charset="-78"/>
                </a:rPr>
                <a:t> </a:t>
              </a:r>
              <a:r>
                <a:rPr lang="en-US" altLang="ar-SA" sz="1600">
                  <a:solidFill>
                    <a:srgbClr val="FF3300"/>
                  </a:solidFill>
                  <a:latin typeface="Times New Roman" pitchFamily="18" charset="0"/>
                  <a:cs typeface="Traditional Arabic" pitchFamily="2" charset="-78"/>
                </a:rPr>
                <a:t>A</a:t>
              </a:r>
              <a:r>
                <a:rPr lang="en-US" altLang="ar-SA" sz="1600">
                  <a:latin typeface="Times New Roman" pitchFamily="18" charset="0"/>
                  <a:cs typeface="Traditional Arabic" pitchFamily="2" charset="-78"/>
                </a:rPr>
                <a:t>,</a:t>
              </a:r>
              <a:r>
                <a:rPr lang="en-US" altLang="ar-SA" sz="1600">
                  <a:solidFill>
                    <a:srgbClr val="008000"/>
                  </a:solidFill>
                  <a:latin typeface="Times New Roman" pitchFamily="18" charset="0"/>
                  <a:cs typeface="Traditional Arabic" pitchFamily="2" charset="-78"/>
                </a:rPr>
                <a:t>AX</a:t>
              </a:r>
              <a:endParaRPr lang="en-US" altLang="ar-SA">
                <a:latin typeface="Times New Roman" pitchFamily="18" charset="0"/>
                <a:cs typeface="Traditional Arabic" pitchFamily="2" charset="-78"/>
              </a:endParaRPr>
            </a:p>
          </p:txBody>
        </p:sp>
        <p:sp>
          <p:nvSpPr>
            <p:cNvPr id="14353" name="Text Box 11"/>
            <p:cNvSpPr txBox="1">
              <a:spLocks noChangeArrowheads="1"/>
            </p:cNvSpPr>
            <p:nvPr/>
          </p:nvSpPr>
          <p:spPr bwMode="auto">
            <a:xfrm>
              <a:off x="240" y="1056"/>
              <a:ext cx="5520" cy="958"/>
            </a:xfrm>
            <a:prstGeom prst="rect">
              <a:avLst/>
            </a:prstGeom>
            <a:noFill/>
            <a:ln w="9525">
              <a:noFill/>
              <a:miter lim="800000"/>
              <a:headEnd/>
              <a:tailEnd/>
            </a:ln>
          </p:spPr>
          <p:txBody>
            <a:bodyPr>
              <a:spAutoFit/>
            </a:bodyPr>
            <a:lstStyle/>
            <a:p>
              <a:pPr algn="just" rtl="0" eaLnBrk="0" hangingPunct="0">
                <a:lnSpc>
                  <a:spcPct val="104000"/>
                </a:lnSpc>
              </a:pPr>
              <a:r>
                <a:rPr lang="en-US" altLang="ar-SA">
                  <a:latin typeface="Times New Roman" pitchFamily="18" charset="0"/>
                </a:rPr>
                <a:t>Collection of binary	Symbolic form of machine  	 Combines algebraic </a:t>
              </a:r>
            </a:p>
            <a:p>
              <a:pPr algn="just" rtl="0" eaLnBrk="0" hangingPunct="0">
                <a:lnSpc>
                  <a:spcPct val="104000"/>
                </a:lnSpc>
              </a:pPr>
              <a:r>
                <a:rPr lang="en-US" altLang="ar-SA">
                  <a:latin typeface="Times New Roman" pitchFamily="18" charset="0"/>
                </a:rPr>
                <a:t>numbers			language (I.e. symbolic	 expressions &amp; symbols taken</a:t>
              </a:r>
            </a:p>
            <a:p>
              <a:pPr algn="just" rtl="0" eaLnBrk="0" hangingPunct="0">
                <a:lnSpc>
                  <a:spcPct val="104000"/>
                </a:lnSpc>
              </a:pPr>
              <a:r>
                <a:rPr lang="en-US" altLang="ar-SA">
                  <a:latin typeface="Times New Roman" pitchFamily="18" charset="0"/>
                </a:rPr>
                <a:t>			names are used to represent	 from </a:t>
              </a:r>
              <a:r>
                <a:rPr lang="en-US" altLang="ar-SA" b="1">
                  <a:latin typeface="Times New Roman" pitchFamily="18" charset="0"/>
                </a:rPr>
                <a:t>English language</a:t>
              </a:r>
            </a:p>
            <a:p>
              <a:pPr algn="just" rtl="0" eaLnBrk="0" hangingPunct="0">
                <a:lnSpc>
                  <a:spcPct val="104000"/>
                </a:lnSpc>
              </a:pPr>
              <a:r>
                <a:rPr lang="en-US" altLang="ar-SA">
                  <a:latin typeface="Times New Roman" pitchFamily="18" charset="0"/>
                </a:rPr>
                <a:t>			</a:t>
              </a:r>
              <a:r>
                <a:rPr lang="en-US" altLang="ar-SA">
                  <a:solidFill>
                    <a:srgbClr val="1313FF"/>
                  </a:solidFill>
                  <a:latin typeface="Times New Roman" pitchFamily="18" charset="0"/>
                </a:rPr>
                <a:t>operations</a:t>
              </a:r>
              <a:r>
                <a:rPr lang="en-US" altLang="ar-SA">
                  <a:latin typeface="Times New Roman" pitchFamily="18" charset="0"/>
                </a:rPr>
                <a:t>, </a:t>
              </a:r>
              <a:r>
                <a:rPr lang="en-US" altLang="ar-SA">
                  <a:solidFill>
                    <a:srgbClr val="008000"/>
                  </a:solidFill>
                  <a:latin typeface="Times New Roman" pitchFamily="18" charset="0"/>
                </a:rPr>
                <a:t>registers</a:t>
              </a:r>
              <a:r>
                <a:rPr lang="en-US" altLang="ar-SA">
                  <a:latin typeface="Times New Roman" pitchFamily="18" charset="0"/>
                </a:rPr>
                <a:t> &amp;	 (ex. C++, Pascal,</a:t>
              </a:r>
            </a:p>
            <a:p>
              <a:pPr algn="just" rtl="0" eaLnBrk="0" hangingPunct="0">
                <a:lnSpc>
                  <a:spcPct val="104000"/>
                </a:lnSpc>
              </a:pPr>
              <a:r>
                <a:rPr lang="en-US" altLang="ar-SA">
                  <a:latin typeface="Times New Roman" pitchFamily="18" charset="0"/>
                </a:rPr>
                <a:t>			</a:t>
              </a:r>
              <a:r>
                <a:rPr lang="en-US" altLang="ar-SA">
                  <a:solidFill>
                    <a:srgbClr val="FF3300"/>
                  </a:solidFill>
                  <a:latin typeface="Times New Roman" pitchFamily="18" charset="0"/>
                </a:rPr>
                <a:t>memory locations		 </a:t>
              </a:r>
              <a:r>
                <a:rPr lang="en-US" altLang="ar-SA">
                  <a:latin typeface="Times New Roman" pitchFamily="18" charset="0"/>
                </a:rPr>
                <a:t>FORTRAN, …etc)</a:t>
              </a:r>
            </a:p>
          </p:txBody>
        </p:sp>
        <p:sp>
          <p:nvSpPr>
            <p:cNvPr id="14354" name="Line 12"/>
            <p:cNvSpPr>
              <a:spLocks noChangeShapeType="1"/>
            </p:cNvSpPr>
            <p:nvPr/>
          </p:nvSpPr>
          <p:spPr bwMode="auto">
            <a:xfrm>
              <a:off x="240" y="2736"/>
              <a:ext cx="5280" cy="0"/>
            </a:xfrm>
            <a:prstGeom prst="line">
              <a:avLst/>
            </a:prstGeom>
            <a:noFill/>
            <a:ln w="9525">
              <a:solidFill>
                <a:schemeClr val="tx1"/>
              </a:solidFill>
              <a:round/>
              <a:headEnd/>
              <a:tailEnd/>
            </a:ln>
          </p:spPr>
          <p:txBody>
            <a:bodyPr wrap="none" anchor="ctr"/>
            <a:lstStyle/>
            <a:p>
              <a:endParaRPr lang="en-US"/>
            </a:p>
          </p:txBody>
        </p:sp>
        <p:sp>
          <p:nvSpPr>
            <p:cNvPr id="14355" name="Text Box 13"/>
            <p:cNvSpPr txBox="1">
              <a:spLocks noChangeArrowheads="1"/>
            </p:cNvSpPr>
            <p:nvPr/>
          </p:nvSpPr>
          <p:spPr bwMode="auto">
            <a:xfrm>
              <a:off x="240" y="2736"/>
              <a:ext cx="5520" cy="603"/>
            </a:xfrm>
            <a:prstGeom prst="rect">
              <a:avLst/>
            </a:prstGeom>
            <a:noFill/>
            <a:ln w="9525">
              <a:noFill/>
              <a:miter lim="800000"/>
              <a:headEnd/>
              <a:tailEnd/>
            </a:ln>
          </p:spPr>
          <p:txBody>
            <a:bodyPr>
              <a:spAutoFit/>
            </a:bodyPr>
            <a:lstStyle/>
            <a:p>
              <a:pPr algn="just" rtl="0" eaLnBrk="0" hangingPunct="0">
                <a:lnSpc>
                  <a:spcPct val="104000"/>
                </a:lnSpc>
              </a:pPr>
              <a:r>
                <a:rPr lang="en-US" altLang="ar-SA">
                  <a:latin typeface="Times New Roman" pitchFamily="18" charset="0"/>
                </a:rPr>
                <a:t>Directly understood by a		  	</a:t>
              </a:r>
            </a:p>
            <a:p>
              <a:pPr algn="just" rtl="0" eaLnBrk="0" hangingPunct="0">
                <a:lnSpc>
                  <a:spcPct val="104000"/>
                </a:lnSpc>
              </a:pPr>
              <a:r>
                <a:rPr lang="en-US" altLang="ar-SA">
                  <a:latin typeface="Times New Roman" pitchFamily="18" charset="0"/>
                </a:rPr>
                <a:t>computer	 but cumbersome</a:t>
              </a:r>
            </a:p>
            <a:p>
              <a:pPr algn="just" rtl="0" eaLnBrk="0" hangingPunct="0">
                <a:lnSpc>
                  <a:spcPct val="104000"/>
                </a:lnSpc>
              </a:pPr>
              <a:r>
                <a:rPr lang="en-US" altLang="ar-SA">
                  <a:latin typeface="Times New Roman" pitchFamily="18" charset="0"/>
                </a:rPr>
                <a:t>for humans 				</a:t>
              </a:r>
            </a:p>
          </p:txBody>
        </p:sp>
        <p:sp>
          <p:nvSpPr>
            <p:cNvPr id="14356" name="Line 14"/>
            <p:cNvSpPr>
              <a:spLocks noChangeShapeType="1"/>
            </p:cNvSpPr>
            <p:nvPr/>
          </p:nvSpPr>
          <p:spPr bwMode="auto">
            <a:xfrm>
              <a:off x="2713" y="2880"/>
              <a:ext cx="144" cy="0"/>
            </a:xfrm>
            <a:prstGeom prst="line">
              <a:avLst/>
            </a:prstGeom>
            <a:noFill/>
            <a:ln w="9525">
              <a:solidFill>
                <a:schemeClr val="tx1"/>
              </a:solidFill>
              <a:round/>
              <a:headEnd/>
              <a:tailEnd type="triangle" w="med" len="med"/>
            </a:ln>
          </p:spPr>
          <p:txBody>
            <a:bodyPr wrap="none" anchor="ctr"/>
            <a:lstStyle/>
            <a:p>
              <a:endParaRPr lang="en-US"/>
            </a:p>
          </p:txBody>
        </p:sp>
        <p:sp>
          <p:nvSpPr>
            <p:cNvPr id="14357" name="Line 15"/>
            <p:cNvSpPr>
              <a:spLocks noChangeShapeType="1"/>
            </p:cNvSpPr>
            <p:nvPr/>
          </p:nvSpPr>
          <p:spPr bwMode="auto">
            <a:xfrm>
              <a:off x="5280" y="2880"/>
              <a:ext cx="144"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3" name="Group 16"/>
          <p:cNvGrpSpPr>
            <a:grpSpLocks/>
          </p:cNvGrpSpPr>
          <p:nvPr/>
        </p:nvGrpSpPr>
        <p:grpSpPr bwMode="auto">
          <a:xfrm>
            <a:off x="2895600" y="5562600"/>
            <a:ext cx="3352800" cy="1019175"/>
            <a:chOff x="1824" y="3408"/>
            <a:chExt cx="2112" cy="642"/>
          </a:xfrm>
        </p:grpSpPr>
        <p:sp>
          <p:nvSpPr>
            <p:cNvPr id="14343" name="AutoShape 17"/>
            <p:cNvSpPr>
              <a:spLocks noChangeArrowheads="1"/>
            </p:cNvSpPr>
            <p:nvPr/>
          </p:nvSpPr>
          <p:spPr bwMode="auto">
            <a:xfrm>
              <a:off x="1968" y="3408"/>
              <a:ext cx="1968"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pPr algn="ctr" rtl="0" eaLnBrk="0" hangingPunct="0"/>
              <a:r>
                <a:rPr lang="en-US" sz="2000">
                  <a:solidFill>
                    <a:srgbClr val="A50021"/>
                  </a:solidFill>
                  <a:latin typeface="Times New Roman" pitchFamily="18" charset="0"/>
                </a:rPr>
                <a:t>Easier to use</a:t>
              </a:r>
            </a:p>
          </p:txBody>
        </p:sp>
        <p:sp>
          <p:nvSpPr>
            <p:cNvPr id="14344" name="AutoShape 18"/>
            <p:cNvSpPr>
              <a:spLocks noChangeArrowheads="1"/>
            </p:cNvSpPr>
            <p:nvPr/>
          </p:nvSpPr>
          <p:spPr bwMode="auto">
            <a:xfrm flipH="1">
              <a:off x="1824" y="3696"/>
              <a:ext cx="1968" cy="35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31 h 21600"/>
                <a:gd name="T14" fmla="*/ 18900 w 21600"/>
                <a:gd name="T15" fmla="*/ 1623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4345" name="Text Box 19"/>
            <p:cNvSpPr txBox="1">
              <a:spLocks noChangeArrowheads="1"/>
            </p:cNvSpPr>
            <p:nvPr/>
          </p:nvSpPr>
          <p:spPr bwMode="auto">
            <a:xfrm>
              <a:off x="2208" y="3744"/>
              <a:ext cx="1088" cy="250"/>
            </a:xfrm>
            <a:prstGeom prst="rect">
              <a:avLst/>
            </a:prstGeom>
            <a:noFill/>
            <a:ln w="9525">
              <a:noFill/>
              <a:miter lim="800000"/>
              <a:headEnd/>
              <a:tailEnd/>
            </a:ln>
          </p:spPr>
          <p:txBody>
            <a:bodyPr wrap="none">
              <a:spAutoFit/>
            </a:bodyPr>
            <a:lstStyle/>
            <a:p>
              <a:pPr algn="ctr" rtl="0" eaLnBrk="0" hangingPunct="0"/>
              <a:r>
                <a:rPr lang="en-US" sz="2000">
                  <a:solidFill>
                    <a:srgbClr val="A50021"/>
                  </a:solidFill>
                  <a:latin typeface="Times New Roman" pitchFamily="18" charset="0"/>
                </a:rPr>
                <a:t>More Powerful</a:t>
              </a:r>
            </a:p>
          </p:txBody>
        </p:sp>
      </p:grpSp>
      <p:sp>
        <p:nvSpPr>
          <p:cNvPr id="14341" name="TextBox 20"/>
          <p:cNvSpPr txBox="1">
            <a:spLocks noChangeArrowheads="1"/>
          </p:cNvSpPr>
          <p:nvPr/>
        </p:nvSpPr>
        <p:spPr bwMode="auto">
          <a:xfrm>
            <a:off x="3124200" y="4486275"/>
            <a:ext cx="2667000" cy="923925"/>
          </a:xfrm>
          <a:prstGeom prst="rect">
            <a:avLst/>
          </a:prstGeom>
          <a:noFill/>
          <a:ln w="9525">
            <a:noFill/>
            <a:miter lim="800000"/>
            <a:headEnd/>
            <a:tailEnd/>
          </a:ln>
        </p:spPr>
        <p:txBody>
          <a:bodyPr>
            <a:spAutoFit/>
          </a:bodyPr>
          <a:lstStyle/>
          <a:p>
            <a:pPr algn="l" rtl="0"/>
            <a:r>
              <a:rPr lang="en-US" altLang="ar-SA" b="1">
                <a:solidFill>
                  <a:schemeClr val="tx2"/>
                </a:solidFill>
                <a:latin typeface="Times New Roman" pitchFamily="18" charset="0"/>
              </a:rPr>
              <a:t>Assembler</a:t>
            </a:r>
          </a:p>
          <a:p>
            <a:pPr algn="l" rtl="0"/>
            <a:r>
              <a:rPr lang="en-US" altLang="ar-SA">
                <a:latin typeface="Times New Roman" pitchFamily="18" charset="0"/>
              </a:rPr>
              <a:t>converts to machine language</a:t>
            </a:r>
            <a:endParaRPr lang="en-US"/>
          </a:p>
        </p:txBody>
      </p:sp>
      <p:sp>
        <p:nvSpPr>
          <p:cNvPr id="14342" name="TextBox 21"/>
          <p:cNvSpPr txBox="1">
            <a:spLocks noChangeArrowheads="1"/>
          </p:cNvSpPr>
          <p:nvPr/>
        </p:nvSpPr>
        <p:spPr bwMode="auto">
          <a:xfrm>
            <a:off x="5867400" y="4495800"/>
            <a:ext cx="2819400" cy="923925"/>
          </a:xfrm>
          <a:prstGeom prst="rect">
            <a:avLst/>
          </a:prstGeom>
          <a:noFill/>
          <a:ln w="9525">
            <a:noFill/>
            <a:miter lim="800000"/>
            <a:headEnd/>
            <a:tailEnd/>
          </a:ln>
        </p:spPr>
        <p:txBody>
          <a:bodyPr>
            <a:spAutoFit/>
          </a:bodyPr>
          <a:lstStyle/>
          <a:p>
            <a:pPr algn="l" rtl="0"/>
            <a:r>
              <a:rPr lang="en-US" altLang="ar-SA" b="1">
                <a:solidFill>
                  <a:schemeClr val="tx2"/>
                </a:solidFill>
                <a:latin typeface="Times New Roman" pitchFamily="18" charset="0"/>
              </a:rPr>
              <a:t>Compiler</a:t>
            </a:r>
            <a:r>
              <a:rPr lang="en-US" altLang="ar-SA">
                <a:latin typeface="Times New Roman" pitchFamily="18" charset="0"/>
              </a:rPr>
              <a:t> (or </a:t>
            </a:r>
            <a:r>
              <a:rPr lang="en-US" altLang="ar-SA" b="1">
                <a:solidFill>
                  <a:schemeClr val="tx2"/>
                </a:solidFill>
                <a:latin typeface="Times New Roman" pitchFamily="18" charset="0"/>
              </a:rPr>
              <a:t>interpreter</a:t>
            </a:r>
            <a:r>
              <a:rPr lang="en-US" altLang="ar-SA">
                <a:latin typeface="Times New Roman" pitchFamily="18" charset="0"/>
              </a:rPr>
              <a:t>) converts to machine language</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smtClean="0"/>
              <a:t>1.6 Introduction to Object  Technology</a:t>
            </a:r>
          </a:p>
        </p:txBody>
      </p:sp>
      <p:sp>
        <p:nvSpPr>
          <p:cNvPr id="23555" name="Content Placeholder 2"/>
          <p:cNvSpPr>
            <a:spLocks noGrp="1"/>
          </p:cNvSpPr>
          <p:nvPr>
            <p:ph idx="1"/>
          </p:nvPr>
        </p:nvSpPr>
        <p:spPr/>
        <p:txBody>
          <a:bodyPr/>
          <a:lstStyle/>
          <a:p>
            <a:pPr>
              <a:lnSpc>
                <a:spcPct val="150000"/>
              </a:lnSpc>
              <a:defRPr/>
            </a:pPr>
            <a:r>
              <a:rPr lang="en-US" dirty="0" smtClean="0"/>
              <a:t>Object Oriented Programming </a:t>
            </a:r>
            <a:r>
              <a:rPr lang="en-US" dirty="0" smtClean="0">
                <a:latin typeface="+mj-lt"/>
              </a:rPr>
              <a:t>OOP has taken the best ideas of procedural (structured) programming and has combined them with several powerful concepts that allows us to organize our programs more effectively.</a:t>
            </a:r>
          </a:p>
          <a:p>
            <a:pPr>
              <a:lnSpc>
                <a:spcPct val="150000"/>
              </a:lnSpc>
              <a:defRPr/>
            </a:pPr>
            <a:r>
              <a:rPr lang="en-US" dirty="0" smtClean="0">
                <a:latin typeface="+mj-lt"/>
              </a:rPr>
              <a:t> The benefits of OOP are higher for complex programs.</a:t>
            </a:r>
          </a:p>
          <a:p>
            <a:pPr>
              <a:lnSpc>
                <a:spcPct val="150000"/>
              </a:lnSpc>
              <a:defRPr/>
            </a:pPr>
            <a:r>
              <a:rPr lang="en-US" dirty="0" smtClean="0">
                <a:latin typeface="+mj-lt"/>
              </a:rPr>
              <a:t> All OOP languages have three characteristics:</a:t>
            </a:r>
          </a:p>
          <a:p>
            <a:pPr lvl="1">
              <a:lnSpc>
                <a:spcPct val="150000"/>
              </a:lnSpc>
              <a:defRPr/>
            </a:pPr>
            <a:r>
              <a:rPr lang="en-US" sz="2400" dirty="0" smtClean="0">
                <a:latin typeface="+mj-lt"/>
              </a:rPr>
              <a:t> Encapsulation.</a:t>
            </a:r>
          </a:p>
          <a:p>
            <a:pPr lvl="1">
              <a:lnSpc>
                <a:spcPct val="150000"/>
              </a:lnSpc>
              <a:defRPr/>
            </a:pPr>
            <a:r>
              <a:rPr lang="en-US" sz="2400" dirty="0" smtClean="0">
                <a:latin typeface="+mj-lt"/>
              </a:rPr>
              <a:t> Polymorphism.</a:t>
            </a:r>
          </a:p>
          <a:p>
            <a:pPr lvl="1">
              <a:lnSpc>
                <a:spcPct val="150000"/>
              </a:lnSpc>
              <a:defRPr/>
            </a:pPr>
            <a:r>
              <a:rPr lang="en-US" sz="2400" dirty="0" smtClean="0">
                <a:latin typeface="+mj-lt"/>
              </a:rPr>
              <a:t> Inheritance.</a:t>
            </a:r>
          </a:p>
          <a:p>
            <a:pPr>
              <a:lnSpc>
                <a:spcPct val="150000"/>
              </a:lnSpc>
              <a:defRPr/>
            </a:pPr>
            <a:endParaRPr lang="en-US" dirty="0" smtClean="0">
              <a:latin typeface="+mj-lt"/>
            </a:endParaRPr>
          </a:p>
          <a:p>
            <a:pPr>
              <a:lnSpc>
                <a:spcPct val="150000"/>
              </a:lnSpc>
              <a:defRPr/>
            </a:pPr>
            <a:endParaRPr lang="en-US" dirty="0" smtClean="0">
              <a:latin typeface="+mj-lt"/>
            </a:endParaRPr>
          </a:p>
        </p:txBody>
      </p:sp>
      <p:sp>
        <p:nvSpPr>
          <p:cNvPr id="15364" name="Slide Number Placeholder 3"/>
          <p:cNvSpPr>
            <a:spLocks noGrp="1"/>
          </p:cNvSpPr>
          <p:nvPr>
            <p:ph type="sldNum" sz="quarter" idx="12"/>
          </p:nvPr>
        </p:nvSpPr>
        <p:spPr>
          <a:noFill/>
        </p:spPr>
        <p:txBody>
          <a:bodyPr/>
          <a:lstStyle/>
          <a:p>
            <a:fld id="{E02BE1FB-5140-4269-AA71-79C0C66C36B1}" type="slidenum">
              <a:rPr lang="ar-SA" smtClean="0"/>
              <a:pPr/>
              <a:t>14</a:t>
            </a:fld>
            <a:endParaRPr lang="en-US"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F4CD3918-8864-4130-82DF-3198F6701AEB}" type="slidenum">
              <a:rPr lang="en-US" smtClean="0"/>
              <a:pPr/>
              <a:t>15</a:t>
            </a:fld>
            <a:endParaRPr lang="en-US" smtClean="0"/>
          </a:p>
        </p:txBody>
      </p:sp>
      <p:sp>
        <p:nvSpPr>
          <p:cNvPr id="16387" name="Rectangle 2"/>
          <p:cNvSpPr>
            <a:spLocks noGrp="1" noChangeArrowheads="1"/>
          </p:cNvSpPr>
          <p:nvPr>
            <p:ph type="title"/>
          </p:nvPr>
        </p:nvSpPr>
        <p:spPr/>
        <p:txBody>
          <a:bodyPr/>
          <a:lstStyle/>
          <a:p>
            <a:r>
              <a:rPr lang="en-US" sz="3600" smtClean="0"/>
              <a:t>1.6 Introduction to Object  Technology:</a:t>
            </a:r>
            <a:br>
              <a:rPr lang="en-US" sz="3600" smtClean="0"/>
            </a:br>
            <a:r>
              <a:rPr lang="en-US" sz="3600" smtClean="0">
                <a:solidFill>
                  <a:schemeClr val="tx1"/>
                </a:solidFill>
              </a:rPr>
              <a:t>The ‘Cup Of Coffee’ Example</a:t>
            </a:r>
          </a:p>
        </p:txBody>
      </p:sp>
      <p:sp>
        <p:nvSpPr>
          <p:cNvPr id="23557" name="Rectangle 3"/>
          <p:cNvSpPr>
            <a:spLocks noGrp="1" noChangeArrowheads="1"/>
          </p:cNvSpPr>
          <p:nvPr>
            <p:ph type="body" idx="1"/>
          </p:nvPr>
        </p:nvSpPr>
        <p:spPr>
          <a:xfrm>
            <a:off x="228600" y="1066800"/>
            <a:ext cx="8763000" cy="5715000"/>
          </a:xfrm>
        </p:spPr>
        <p:txBody>
          <a:bodyPr/>
          <a:lstStyle/>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defRPr/>
            </a:pPr>
            <a:endParaRPr lang="en-US" sz="1600" dirty="0" smtClean="0">
              <a:latin typeface="+mj-lt"/>
            </a:endParaRPr>
          </a:p>
          <a:p>
            <a:pPr>
              <a:lnSpc>
                <a:spcPct val="80000"/>
              </a:lnSpc>
              <a:buFont typeface="Wingdings" pitchFamily="2" charset="2"/>
              <a:buNone/>
              <a:defRPr/>
            </a:pPr>
            <a:endParaRPr lang="en-US" sz="1600" dirty="0" smtClean="0">
              <a:latin typeface="+mj-lt"/>
            </a:endParaRPr>
          </a:p>
          <a:p>
            <a:pPr>
              <a:lnSpc>
                <a:spcPct val="150000"/>
              </a:lnSpc>
              <a:defRPr/>
            </a:pPr>
            <a:r>
              <a:rPr lang="en-US" sz="2000" dirty="0" smtClean="0">
                <a:latin typeface="+mj-lt"/>
              </a:rPr>
              <a:t> Customer and kitchen/cook don’t know each other. The waiter is the</a:t>
            </a:r>
          </a:p>
          <a:p>
            <a:pPr>
              <a:lnSpc>
                <a:spcPct val="150000"/>
              </a:lnSpc>
              <a:buFontTx/>
              <a:buNone/>
              <a:defRPr/>
            </a:pPr>
            <a:r>
              <a:rPr lang="en-US" sz="2000" dirty="0" smtClean="0">
                <a:latin typeface="+mj-lt"/>
              </a:rPr>
              <a:t>	 intermediary. (</a:t>
            </a:r>
            <a:r>
              <a:rPr lang="en-US" sz="2000" b="1" dirty="0" smtClean="0">
                <a:latin typeface="+mj-lt"/>
              </a:rPr>
              <a:t>encapsulation</a:t>
            </a:r>
            <a:r>
              <a:rPr lang="en-US" sz="2000" dirty="0" smtClean="0">
                <a:latin typeface="+mj-lt"/>
              </a:rPr>
              <a:t>)</a:t>
            </a:r>
          </a:p>
          <a:p>
            <a:pPr>
              <a:lnSpc>
                <a:spcPct val="150000"/>
              </a:lnSpc>
              <a:defRPr/>
            </a:pPr>
            <a:r>
              <a:rPr lang="en-US" sz="2000" dirty="0" smtClean="0">
                <a:latin typeface="+mj-lt"/>
              </a:rPr>
              <a:t> Waiter and kitchen/cook act differently to the request ‘a black coffee’. (</a:t>
            </a:r>
            <a:r>
              <a:rPr lang="en-US" sz="2000" b="1" dirty="0" smtClean="0">
                <a:latin typeface="+mj-lt"/>
              </a:rPr>
              <a:t>polymorphism</a:t>
            </a:r>
            <a:r>
              <a:rPr lang="en-US" sz="2000" dirty="0" smtClean="0">
                <a:latin typeface="+mj-lt"/>
              </a:rPr>
              <a:t>)</a:t>
            </a:r>
          </a:p>
          <a:p>
            <a:pPr>
              <a:lnSpc>
                <a:spcPct val="150000"/>
              </a:lnSpc>
              <a:defRPr/>
            </a:pPr>
            <a:r>
              <a:rPr lang="en-US" sz="2000" dirty="0" smtClean="0">
                <a:latin typeface="+mj-lt"/>
              </a:rPr>
              <a:t> Both waiter and kitchen/cook supply coffee. (</a:t>
            </a:r>
            <a:r>
              <a:rPr lang="en-US" sz="2000" b="1" dirty="0" smtClean="0">
                <a:latin typeface="+mj-lt"/>
              </a:rPr>
              <a:t>inheritance</a:t>
            </a:r>
            <a:r>
              <a:rPr lang="en-US" sz="2000" dirty="0" smtClean="0">
                <a:latin typeface="+mj-lt"/>
              </a:rPr>
              <a:t>).</a:t>
            </a:r>
          </a:p>
          <a:p>
            <a:pPr>
              <a:lnSpc>
                <a:spcPct val="80000"/>
              </a:lnSpc>
              <a:defRPr/>
            </a:pPr>
            <a:endParaRPr lang="en-US" sz="2000" dirty="0" smtClean="0">
              <a:latin typeface="+mj-lt"/>
            </a:endParaRPr>
          </a:p>
        </p:txBody>
      </p:sp>
      <p:grpSp>
        <p:nvGrpSpPr>
          <p:cNvPr id="16389" name="Group 4"/>
          <p:cNvGrpSpPr>
            <a:grpSpLocks/>
          </p:cNvGrpSpPr>
          <p:nvPr/>
        </p:nvGrpSpPr>
        <p:grpSpPr bwMode="auto">
          <a:xfrm>
            <a:off x="2438400" y="1143000"/>
            <a:ext cx="4114800" cy="3140075"/>
            <a:chOff x="1536" y="720"/>
            <a:chExt cx="2592" cy="1978"/>
          </a:xfrm>
        </p:grpSpPr>
        <p:sp>
          <p:nvSpPr>
            <p:cNvPr id="16391" name="Rectangle 5"/>
            <p:cNvSpPr>
              <a:spLocks noChangeArrowheads="1"/>
            </p:cNvSpPr>
            <p:nvPr/>
          </p:nvSpPr>
          <p:spPr bwMode="auto">
            <a:xfrm>
              <a:off x="1536" y="720"/>
              <a:ext cx="864" cy="196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2" name="Rectangle 6"/>
            <p:cNvSpPr>
              <a:spLocks noChangeArrowheads="1"/>
            </p:cNvSpPr>
            <p:nvPr/>
          </p:nvSpPr>
          <p:spPr bwMode="auto">
            <a:xfrm>
              <a:off x="2400" y="720"/>
              <a:ext cx="864" cy="196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3" name="Rectangle 7"/>
            <p:cNvSpPr>
              <a:spLocks noChangeArrowheads="1"/>
            </p:cNvSpPr>
            <p:nvPr/>
          </p:nvSpPr>
          <p:spPr bwMode="auto">
            <a:xfrm>
              <a:off x="3264" y="720"/>
              <a:ext cx="864" cy="196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4" name="AutoShape 8"/>
            <p:cNvSpPr>
              <a:spLocks noChangeArrowheads="1"/>
            </p:cNvSpPr>
            <p:nvPr/>
          </p:nvSpPr>
          <p:spPr bwMode="auto">
            <a:xfrm>
              <a:off x="1920" y="793"/>
              <a:ext cx="528" cy="288"/>
            </a:xfrm>
            <a:prstGeom prst="wedgeRectCallout">
              <a:avLst>
                <a:gd name="adj1" fmla="val -43750"/>
                <a:gd name="adj2" fmla="val 70139"/>
              </a:avLst>
            </a:prstGeom>
            <a:solidFill>
              <a:schemeClr val="bg1"/>
            </a:solidFill>
            <a:ln w="9525">
              <a:solidFill>
                <a:schemeClr val="tx1"/>
              </a:solidFill>
              <a:miter lim="800000"/>
              <a:headEnd/>
              <a:tailEnd/>
            </a:ln>
          </p:spPr>
          <p:txBody>
            <a:bodyPr wrap="none" anchor="ctr"/>
            <a:lstStyle/>
            <a:p>
              <a:pPr algn="ctr" eaLnBrk="0" hangingPunct="0"/>
              <a:r>
                <a:rPr lang="en-US" sz="1600">
                  <a:latin typeface="Times New Roman" pitchFamily="18" charset="0"/>
                </a:rPr>
                <a:t>A coffee</a:t>
              </a:r>
            </a:p>
          </p:txBody>
        </p:sp>
        <p:sp>
          <p:nvSpPr>
            <p:cNvPr id="16395" name="AutoShape 9"/>
            <p:cNvSpPr>
              <a:spLocks noChangeArrowheads="1"/>
            </p:cNvSpPr>
            <p:nvPr/>
          </p:nvSpPr>
          <p:spPr bwMode="auto">
            <a:xfrm>
              <a:off x="2348" y="1008"/>
              <a:ext cx="528" cy="288"/>
            </a:xfrm>
            <a:prstGeom prst="wedgeRectCallout">
              <a:avLst>
                <a:gd name="adj1" fmla="val 46593"/>
                <a:gd name="adj2" fmla="val 70139"/>
              </a:avLst>
            </a:prstGeom>
            <a:solidFill>
              <a:schemeClr val="bg1"/>
            </a:solidFill>
            <a:ln w="9525">
              <a:solidFill>
                <a:schemeClr val="tx1"/>
              </a:solidFill>
              <a:miter lim="800000"/>
              <a:headEnd/>
              <a:tailEnd/>
            </a:ln>
          </p:spPr>
          <p:txBody>
            <a:bodyPr wrap="none" anchor="ctr"/>
            <a:lstStyle/>
            <a:p>
              <a:pPr algn="ctr" eaLnBrk="0" hangingPunct="0">
                <a:lnSpc>
                  <a:spcPct val="85000"/>
                </a:lnSpc>
              </a:pPr>
              <a:r>
                <a:rPr lang="en-US" sz="1600">
                  <a:latin typeface="Times New Roman" pitchFamily="18" charset="0"/>
                </a:rPr>
                <a:t>Milk?</a:t>
              </a:r>
            </a:p>
            <a:p>
              <a:pPr algn="ctr" eaLnBrk="0" hangingPunct="0">
                <a:lnSpc>
                  <a:spcPct val="85000"/>
                </a:lnSpc>
              </a:pPr>
              <a:r>
                <a:rPr lang="en-US" sz="1600">
                  <a:latin typeface="Times New Roman" pitchFamily="18" charset="0"/>
                </a:rPr>
                <a:t>Sugar?</a:t>
              </a:r>
            </a:p>
          </p:txBody>
        </p:sp>
        <p:sp>
          <p:nvSpPr>
            <p:cNvPr id="16396" name="AutoShape 10"/>
            <p:cNvSpPr>
              <a:spLocks noChangeArrowheads="1"/>
            </p:cNvSpPr>
            <p:nvPr/>
          </p:nvSpPr>
          <p:spPr bwMode="auto">
            <a:xfrm>
              <a:off x="1920" y="1296"/>
              <a:ext cx="528" cy="288"/>
            </a:xfrm>
            <a:prstGeom prst="wedgeRectCallout">
              <a:avLst>
                <a:gd name="adj1" fmla="val -46213"/>
                <a:gd name="adj2" fmla="val 70486"/>
              </a:avLst>
            </a:prstGeom>
            <a:solidFill>
              <a:schemeClr val="bg1"/>
            </a:solidFill>
            <a:ln w="9525">
              <a:solidFill>
                <a:schemeClr val="tx1"/>
              </a:solidFill>
              <a:miter lim="800000"/>
              <a:headEnd/>
              <a:tailEnd/>
            </a:ln>
          </p:spPr>
          <p:txBody>
            <a:bodyPr wrap="none" anchor="ctr"/>
            <a:lstStyle/>
            <a:p>
              <a:pPr algn="ctr" eaLnBrk="0" hangingPunct="0">
                <a:lnSpc>
                  <a:spcPct val="85000"/>
                </a:lnSpc>
              </a:pPr>
              <a:r>
                <a:rPr lang="en-US" sz="1600">
                  <a:latin typeface="Times New Roman" pitchFamily="18" charset="0"/>
                </a:rPr>
                <a:t>A black</a:t>
              </a:r>
            </a:p>
            <a:p>
              <a:pPr algn="ctr" eaLnBrk="0" hangingPunct="0">
                <a:lnSpc>
                  <a:spcPct val="85000"/>
                </a:lnSpc>
              </a:pPr>
              <a:r>
                <a:rPr lang="en-US" sz="1600">
                  <a:latin typeface="Times New Roman" pitchFamily="18" charset="0"/>
                </a:rPr>
                <a:t>coffee</a:t>
              </a:r>
            </a:p>
          </p:txBody>
        </p:sp>
        <p:sp>
          <p:nvSpPr>
            <p:cNvPr id="16397" name="AutoShape 11"/>
            <p:cNvSpPr>
              <a:spLocks noChangeArrowheads="1"/>
            </p:cNvSpPr>
            <p:nvPr/>
          </p:nvSpPr>
          <p:spPr bwMode="auto">
            <a:xfrm>
              <a:off x="3185" y="1392"/>
              <a:ext cx="528" cy="288"/>
            </a:xfrm>
            <a:prstGeom prst="wedgeRectCallout">
              <a:avLst>
                <a:gd name="adj1" fmla="val -46968"/>
                <a:gd name="adj2" fmla="val 70833"/>
              </a:avLst>
            </a:prstGeom>
            <a:solidFill>
              <a:schemeClr val="bg1"/>
            </a:solidFill>
            <a:ln w="9525">
              <a:solidFill>
                <a:schemeClr val="tx1"/>
              </a:solidFill>
              <a:miter lim="800000"/>
              <a:headEnd/>
              <a:tailEnd/>
            </a:ln>
          </p:spPr>
          <p:txBody>
            <a:bodyPr wrap="none" anchor="ctr"/>
            <a:lstStyle/>
            <a:p>
              <a:pPr algn="ctr" eaLnBrk="0" hangingPunct="0">
                <a:lnSpc>
                  <a:spcPct val="85000"/>
                </a:lnSpc>
              </a:pPr>
              <a:r>
                <a:rPr lang="en-US" sz="1600">
                  <a:latin typeface="Times New Roman" pitchFamily="18" charset="0"/>
                </a:rPr>
                <a:t>A black</a:t>
              </a:r>
            </a:p>
            <a:p>
              <a:pPr algn="ctr" eaLnBrk="0" hangingPunct="0">
                <a:lnSpc>
                  <a:spcPct val="85000"/>
                </a:lnSpc>
              </a:pPr>
              <a:r>
                <a:rPr lang="en-US" sz="1600">
                  <a:latin typeface="Times New Roman" pitchFamily="18" charset="0"/>
                </a:rPr>
                <a:t>coffee</a:t>
              </a:r>
            </a:p>
          </p:txBody>
        </p:sp>
        <p:sp>
          <p:nvSpPr>
            <p:cNvPr id="16398" name="Text Box 12"/>
            <p:cNvSpPr txBox="1">
              <a:spLocks noChangeArrowheads="1"/>
            </p:cNvSpPr>
            <p:nvPr/>
          </p:nvSpPr>
          <p:spPr bwMode="auto">
            <a:xfrm>
              <a:off x="1575" y="2448"/>
              <a:ext cx="2465" cy="250"/>
            </a:xfrm>
            <a:prstGeom prst="rect">
              <a:avLst/>
            </a:prstGeom>
            <a:noFill/>
            <a:ln w="9525">
              <a:noFill/>
              <a:miter lim="800000"/>
              <a:headEnd/>
              <a:tailEnd/>
            </a:ln>
          </p:spPr>
          <p:txBody>
            <a:bodyPr wrap="none">
              <a:spAutoFit/>
            </a:bodyPr>
            <a:lstStyle/>
            <a:p>
              <a:pPr eaLnBrk="0" hangingPunct="0"/>
              <a:r>
                <a:rPr lang="en-US" sz="2000" b="1">
                  <a:latin typeface="Times New Roman" pitchFamily="18" charset="0"/>
                </a:rPr>
                <a:t>Customer       Waiter	  Kitchen</a:t>
              </a:r>
            </a:p>
          </p:txBody>
        </p:sp>
        <p:grpSp>
          <p:nvGrpSpPr>
            <p:cNvPr id="16399" name="Group 13"/>
            <p:cNvGrpSpPr>
              <a:grpSpLocks/>
            </p:cNvGrpSpPr>
            <p:nvPr/>
          </p:nvGrpSpPr>
          <p:grpSpPr bwMode="auto">
            <a:xfrm>
              <a:off x="3219" y="1704"/>
              <a:ext cx="444" cy="288"/>
              <a:chOff x="4560" y="1824"/>
              <a:chExt cx="540" cy="384"/>
            </a:xfrm>
          </p:grpSpPr>
          <p:sp>
            <p:nvSpPr>
              <p:cNvPr id="16404" name="AutoShape 14"/>
              <p:cNvSpPr>
                <a:spLocks noChangeArrowheads="1"/>
              </p:cNvSpPr>
              <p:nvPr/>
            </p:nvSpPr>
            <p:spPr bwMode="auto">
              <a:xfrm>
                <a:off x="4560" y="1872"/>
                <a:ext cx="528" cy="336"/>
              </a:xfrm>
              <a:prstGeom prst="leftArrow">
                <a:avLst>
                  <a:gd name="adj1" fmla="val 50000"/>
                  <a:gd name="adj2" fmla="val 39286"/>
                </a:avLst>
              </a:prstGeom>
              <a:solidFill>
                <a:schemeClr val="bg1"/>
              </a:solidFill>
              <a:ln w="9525">
                <a:solidFill>
                  <a:schemeClr val="tx1"/>
                </a:solidFill>
                <a:miter lim="800000"/>
                <a:headEnd/>
                <a:tailEnd/>
              </a:ln>
            </p:spPr>
            <p:txBody>
              <a:bodyPr wrap="none" anchor="ctr"/>
              <a:lstStyle/>
              <a:p>
                <a:endParaRPr lang="en-US"/>
              </a:p>
            </p:txBody>
          </p:sp>
          <p:pic>
            <p:nvPicPr>
              <p:cNvPr id="16405" name="Picture 15" descr="coffee"/>
              <p:cNvPicPr>
                <a:picLocks noChangeAspect="1" noChangeArrowheads="1"/>
              </p:cNvPicPr>
              <p:nvPr/>
            </p:nvPicPr>
            <p:blipFill>
              <a:blip r:embed="rId3" cstate="print"/>
              <a:srcRect/>
              <a:stretch>
                <a:fillRect/>
              </a:stretch>
            </p:blipFill>
            <p:spPr bwMode="auto">
              <a:xfrm>
                <a:off x="4752" y="1824"/>
                <a:ext cx="348" cy="335"/>
              </a:xfrm>
              <a:prstGeom prst="rect">
                <a:avLst/>
              </a:prstGeom>
              <a:noFill/>
              <a:ln w="9525">
                <a:noFill/>
                <a:miter lim="800000"/>
                <a:headEnd/>
                <a:tailEnd/>
              </a:ln>
            </p:spPr>
          </p:pic>
        </p:grpSp>
        <p:sp>
          <p:nvSpPr>
            <p:cNvPr id="16400" name="AutoShape 16"/>
            <p:cNvSpPr>
              <a:spLocks noChangeArrowheads="1"/>
            </p:cNvSpPr>
            <p:nvPr/>
          </p:nvSpPr>
          <p:spPr bwMode="auto">
            <a:xfrm>
              <a:off x="2304" y="1872"/>
              <a:ext cx="528" cy="288"/>
            </a:xfrm>
            <a:prstGeom prst="wedgeRectCallout">
              <a:avLst>
                <a:gd name="adj1" fmla="val 40343"/>
                <a:gd name="adj2" fmla="val 87500"/>
              </a:avLst>
            </a:prstGeom>
            <a:solidFill>
              <a:schemeClr val="bg1"/>
            </a:solidFill>
            <a:ln w="9525">
              <a:solidFill>
                <a:schemeClr val="tx1"/>
              </a:solidFill>
              <a:miter lim="800000"/>
              <a:headEnd/>
              <a:tailEnd/>
            </a:ln>
          </p:spPr>
          <p:txBody>
            <a:bodyPr wrap="none" anchor="ctr"/>
            <a:lstStyle/>
            <a:p>
              <a:pPr algn="ctr" eaLnBrk="0" hangingPunct="0">
                <a:lnSpc>
                  <a:spcPct val="85000"/>
                </a:lnSpc>
              </a:pPr>
              <a:r>
                <a:rPr lang="en-US" sz="1600">
                  <a:latin typeface="Times New Roman" pitchFamily="18" charset="0"/>
                </a:rPr>
                <a:t>Two fifty</a:t>
              </a:r>
            </a:p>
            <a:p>
              <a:pPr algn="ctr" eaLnBrk="0" hangingPunct="0">
                <a:lnSpc>
                  <a:spcPct val="85000"/>
                </a:lnSpc>
              </a:pPr>
              <a:r>
                <a:rPr lang="en-US" sz="1600">
                  <a:latin typeface="Times New Roman" pitchFamily="18" charset="0"/>
                </a:rPr>
                <a:t>please</a:t>
              </a:r>
            </a:p>
          </p:txBody>
        </p:sp>
        <p:grpSp>
          <p:nvGrpSpPr>
            <p:cNvPr id="16401" name="Group 17"/>
            <p:cNvGrpSpPr>
              <a:grpSpLocks/>
            </p:cNvGrpSpPr>
            <p:nvPr/>
          </p:nvGrpSpPr>
          <p:grpSpPr bwMode="auto">
            <a:xfrm>
              <a:off x="2289" y="2208"/>
              <a:ext cx="444" cy="288"/>
              <a:chOff x="4560" y="1824"/>
              <a:chExt cx="540" cy="384"/>
            </a:xfrm>
          </p:grpSpPr>
          <p:sp>
            <p:nvSpPr>
              <p:cNvPr id="16402" name="AutoShape 18"/>
              <p:cNvSpPr>
                <a:spLocks noChangeArrowheads="1"/>
              </p:cNvSpPr>
              <p:nvPr/>
            </p:nvSpPr>
            <p:spPr bwMode="auto">
              <a:xfrm>
                <a:off x="4560" y="1872"/>
                <a:ext cx="528" cy="336"/>
              </a:xfrm>
              <a:prstGeom prst="leftArrow">
                <a:avLst>
                  <a:gd name="adj1" fmla="val 50000"/>
                  <a:gd name="adj2" fmla="val 39286"/>
                </a:avLst>
              </a:prstGeom>
              <a:solidFill>
                <a:schemeClr val="bg1"/>
              </a:solidFill>
              <a:ln w="9525">
                <a:solidFill>
                  <a:schemeClr val="tx1"/>
                </a:solidFill>
                <a:miter lim="800000"/>
                <a:headEnd/>
                <a:tailEnd/>
              </a:ln>
            </p:spPr>
            <p:txBody>
              <a:bodyPr wrap="none" anchor="ctr"/>
              <a:lstStyle/>
              <a:p>
                <a:endParaRPr lang="en-US"/>
              </a:p>
            </p:txBody>
          </p:sp>
          <p:pic>
            <p:nvPicPr>
              <p:cNvPr id="16403" name="Picture 19" descr="coffee"/>
              <p:cNvPicPr>
                <a:picLocks noChangeAspect="1" noChangeArrowheads="1"/>
              </p:cNvPicPr>
              <p:nvPr/>
            </p:nvPicPr>
            <p:blipFill>
              <a:blip r:embed="rId3" cstate="print"/>
              <a:srcRect/>
              <a:stretch>
                <a:fillRect/>
              </a:stretch>
            </p:blipFill>
            <p:spPr bwMode="auto">
              <a:xfrm>
                <a:off x="4752" y="1824"/>
                <a:ext cx="348" cy="335"/>
              </a:xfrm>
              <a:prstGeom prst="rect">
                <a:avLst/>
              </a:prstGeom>
              <a:noFill/>
              <a:ln w="9525">
                <a:noFill/>
                <a:miter lim="800000"/>
                <a:headEnd/>
                <a:tailEnd/>
              </a:ln>
            </p:spPr>
          </p:pic>
        </p:grpSp>
      </p:grpSp>
      <p:sp>
        <p:nvSpPr>
          <p:cNvPr id="16390" name="Rectangle 20"/>
          <p:cNvSpPr>
            <a:spLocks noChangeArrowheads="1"/>
          </p:cNvSpPr>
          <p:nvPr/>
        </p:nvSpPr>
        <p:spPr bwMode="auto">
          <a:xfrm>
            <a:off x="5334000" y="3413125"/>
            <a:ext cx="990600" cy="396875"/>
          </a:xfrm>
          <a:prstGeom prst="rect">
            <a:avLst/>
          </a:prstGeom>
          <a:noFill/>
          <a:ln w="9525" algn="ctr">
            <a:noFill/>
            <a:miter lim="800000"/>
            <a:headEnd/>
            <a:tailEnd/>
          </a:ln>
        </p:spPr>
        <p:txBody>
          <a:bodyPr anchor="ctr">
            <a:spAutoFit/>
          </a:bodyPr>
          <a:lstStyle/>
          <a:p>
            <a:pPr marL="228600" indent="-228600" algn="ctr"/>
            <a:r>
              <a:rPr lang="en-US" sz="2000" b="1">
                <a:latin typeface="Times New Roman" pitchFamily="18" charset="0"/>
              </a:rPr>
              <a:t>Cook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1BE9C3C-F1B5-42CD-B188-B8C7FEA060A2}" type="slidenum">
              <a:rPr lang="en-US" smtClean="0"/>
              <a:pPr/>
              <a:t>16</a:t>
            </a:fld>
            <a:endParaRPr lang="en-US" smtClean="0"/>
          </a:p>
        </p:txBody>
      </p:sp>
      <p:sp>
        <p:nvSpPr>
          <p:cNvPr id="17411" name="Rectangle 2"/>
          <p:cNvSpPr>
            <a:spLocks noGrp="1" noChangeArrowheads="1"/>
          </p:cNvSpPr>
          <p:nvPr>
            <p:ph type="title"/>
          </p:nvPr>
        </p:nvSpPr>
        <p:spPr>
          <a:xfrm>
            <a:off x="457200" y="-76200"/>
            <a:ext cx="8229600" cy="1143000"/>
          </a:xfrm>
        </p:spPr>
        <p:txBody>
          <a:bodyPr/>
          <a:lstStyle/>
          <a:p>
            <a:r>
              <a:rPr lang="en-US" sz="3600" smtClean="0"/>
              <a:t>1.6 Introduction to Object Technology: </a:t>
            </a:r>
            <a:r>
              <a:rPr lang="en-US" sz="3600" smtClean="0">
                <a:solidFill>
                  <a:schemeClr val="tx1"/>
                </a:solidFill>
              </a:rPr>
              <a:t>Encapsulation</a:t>
            </a:r>
          </a:p>
        </p:txBody>
      </p:sp>
      <p:sp>
        <p:nvSpPr>
          <p:cNvPr id="25604" name="Rectangle 3"/>
          <p:cNvSpPr>
            <a:spLocks noGrp="1" noChangeArrowheads="1"/>
          </p:cNvSpPr>
          <p:nvPr>
            <p:ph type="body" idx="1"/>
          </p:nvPr>
        </p:nvSpPr>
        <p:spPr/>
        <p:txBody>
          <a:bodyPr/>
          <a:lstStyle/>
          <a:p>
            <a:pPr>
              <a:lnSpc>
                <a:spcPct val="150000"/>
              </a:lnSpc>
              <a:buFontTx/>
              <a:buNone/>
              <a:defRPr/>
            </a:pPr>
            <a:endParaRPr lang="en-US" dirty="0" smtClean="0">
              <a:latin typeface="+mj-lt"/>
            </a:endParaRPr>
          </a:p>
          <a:p>
            <a:pPr>
              <a:lnSpc>
                <a:spcPct val="150000"/>
              </a:lnSpc>
              <a:defRPr/>
            </a:pPr>
            <a:r>
              <a:rPr lang="en-US" dirty="0" smtClean="0">
                <a:latin typeface="+mj-lt"/>
              </a:rPr>
              <a:t>Encapsulation means ‘hiding’ information.</a:t>
            </a:r>
          </a:p>
          <a:p>
            <a:pPr>
              <a:lnSpc>
                <a:spcPct val="150000"/>
              </a:lnSpc>
              <a:defRPr/>
            </a:pPr>
            <a:r>
              <a:rPr lang="en-US" dirty="0" smtClean="0">
                <a:latin typeface="+mj-lt"/>
              </a:rPr>
              <a:t>Objects contain their own data and algorithms.</a:t>
            </a:r>
          </a:p>
          <a:p>
            <a:pPr>
              <a:lnSpc>
                <a:spcPct val="150000"/>
              </a:lnSpc>
              <a:defRPr/>
            </a:pPr>
            <a:r>
              <a:rPr lang="en-US" dirty="0" smtClean="0">
                <a:latin typeface="+mj-lt"/>
              </a:rPr>
              <a:t>Encapsulation keeps programs flexible. Suppose the waiter will brew the coffee himself. The customer won’t notice any difference.</a:t>
            </a:r>
          </a:p>
          <a:p>
            <a:pPr>
              <a:lnSpc>
                <a:spcPct val="150000"/>
              </a:lnSpc>
              <a:defRPr/>
            </a:pPr>
            <a:endParaRPr lang="en-US" dirty="0" smtClean="0">
              <a:latin typeface="+mj-l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5D98E698-41BD-4ABD-BF9A-296895E70383}" type="slidenum">
              <a:rPr lang="en-US" smtClean="0"/>
              <a:pPr/>
              <a:t>17</a:t>
            </a:fld>
            <a:endParaRPr lang="en-US" smtClean="0"/>
          </a:p>
        </p:txBody>
      </p:sp>
      <p:sp>
        <p:nvSpPr>
          <p:cNvPr id="18435" name="Rectangle 2"/>
          <p:cNvSpPr>
            <a:spLocks noGrp="1" noChangeArrowheads="1"/>
          </p:cNvSpPr>
          <p:nvPr>
            <p:ph type="title"/>
          </p:nvPr>
        </p:nvSpPr>
        <p:spPr>
          <a:xfrm>
            <a:off x="457200" y="-76200"/>
            <a:ext cx="8229600" cy="1143000"/>
          </a:xfrm>
        </p:spPr>
        <p:txBody>
          <a:bodyPr/>
          <a:lstStyle/>
          <a:p>
            <a:r>
              <a:rPr lang="en-US" sz="3600" smtClean="0"/>
              <a:t>1.6 Introduction to Object  Technology: </a:t>
            </a:r>
            <a:r>
              <a:rPr lang="en-US" sz="3600" smtClean="0">
                <a:solidFill>
                  <a:schemeClr val="tx1"/>
                </a:solidFill>
              </a:rPr>
              <a:t>Polymorphism</a:t>
            </a:r>
          </a:p>
        </p:txBody>
      </p:sp>
      <p:sp>
        <p:nvSpPr>
          <p:cNvPr id="26628" name="Rectangle 3"/>
          <p:cNvSpPr>
            <a:spLocks noGrp="1" noChangeArrowheads="1"/>
          </p:cNvSpPr>
          <p:nvPr>
            <p:ph type="body" idx="1"/>
          </p:nvPr>
        </p:nvSpPr>
        <p:spPr>
          <a:xfrm>
            <a:off x="457200" y="1371600"/>
            <a:ext cx="8229600" cy="4876800"/>
          </a:xfrm>
        </p:spPr>
        <p:txBody>
          <a:bodyPr/>
          <a:lstStyle/>
          <a:p>
            <a:pPr>
              <a:defRPr/>
            </a:pPr>
            <a:r>
              <a:rPr lang="en-US" sz="2800" dirty="0" smtClean="0">
                <a:latin typeface="+mj-lt"/>
              </a:rPr>
              <a:t>A single name with multiple meanings (depending </a:t>
            </a:r>
          </a:p>
          <a:p>
            <a:pPr>
              <a:buFontTx/>
              <a:buNone/>
              <a:defRPr/>
            </a:pPr>
            <a:r>
              <a:rPr lang="en-US" sz="2800" dirty="0" smtClean="0">
                <a:latin typeface="+mj-lt"/>
              </a:rPr>
              <a:t>	on its context), this is polymorphism.</a:t>
            </a:r>
          </a:p>
          <a:p>
            <a:pPr>
              <a:defRPr/>
            </a:pPr>
            <a:r>
              <a:rPr lang="en-US" sz="2800" dirty="0" smtClean="0">
                <a:latin typeface="+mj-lt"/>
              </a:rPr>
              <a:t>Polymorphism reduces complexity by allowing the same name to be used to specify multiple meanings. It is the compiler’s job to select the specific action as it applies to each situation. The programmer need not do this selection manually.</a:t>
            </a:r>
          </a:p>
          <a:p>
            <a:pPr>
              <a:defRPr/>
            </a:pPr>
            <a:endParaRPr lang="en-US" sz="2800" dirty="0" smtClean="0">
              <a:latin typeface="+mj-lt"/>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60F77CA5-2DD8-4469-8FBF-231A92B36550}" type="slidenum">
              <a:rPr lang="en-US" smtClean="0"/>
              <a:pPr/>
              <a:t>18</a:t>
            </a:fld>
            <a:endParaRPr lang="en-US" smtClean="0"/>
          </a:p>
        </p:txBody>
      </p:sp>
      <p:sp>
        <p:nvSpPr>
          <p:cNvPr id="19459" name="Rectangle 2"/>
          <p:cNvSpPr>
            <a:spLocks noGrp="1" noChangeArrowheads="1"/>
          </p:cNvSpPr>
          <p:nvPr>
            <p:ph type="title"/>
          </p:nvPr>
        </p:nvSpPr>
        <p:spPr>
          <a:xfrm>
            <a:off x="304800" y="76200"/>
            <a:ext cx="8229600" cy="838200"/>
          </a:xfrm>
        </p:spPr>
        <p:txBody>
          <a:bodyPr/>
          <a:lstStyle/>
          <a:p>
            <a:r>
              <a:rPr lang="en-US" sz="3600" smtClean="0"/>
              <a:t>1.6 Introduction to Object  Technology: </a:t>
            </a:r>
            <a:r>
              <a:rPr lang="en-US" sz="3600" smtClean="0">
                <a:solidFill>
                  <a:schemeClr val="tx1"/>
                </a:solidFill>
              </a:rPr>
              <a:t>Inheritance</a:t>
            </a:r>
          </a:p>
        </p:txBody>
      </p:sp>
      <p:sp>
        <p:nvSpPr>
          <p:cNvPr id="26629" name="Rectangle 3"/>
          <p:cNvSpPr>
            <a:spLocks noGrp="1" noChangeArrowheads="1"/>
          </p:cNvSpPr>
          <p:nvPr>
            <p:ph type="body" idx="1"/>
          </p:nvPr>
        </p:nvSpPr>
        <p:spPr>
          <a:xfrm>
            <a:off x="457200" y="960438"/>
            <a:ext cx="8229600" cy="4525962"/>
          </a:xfrm>
        </p:spPr>
        <p:txBody>
          <a:bodyPr/>
          <a:lstStyle/>
          <a:p>
            <a:pPr>
              <a:lnSpc>
                <a:spcPct val="80000"/>
              </a:lnSpc>
              <a:defRPr/>
            </a:pPr>
            <a:endParaRPr lang="en-US" sz="800" dirty="0" smtClean="0">
              <a:latin typeface="+mj-lt"/>
            </a:endParaRPr>
          </a:p>
          <a:p>
            <a:pPr>
              <a:lnSpc>
                <a:spcPct val="80000"/>
              </a:lnSpc>
              <a:defRPr/>
            </a:pPr>
            <a:r>
              <a:rPr lang="en-US" sz="2000" dirty="0" smtClean="0">
                <a:latin typeface="+mj-lt"/>
              </a:rPr>
              <a:t>Objects can inherit characteristics from other objects.</a:t>
            </a: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endParaRPr lang="en-US" sz="2000" dirty="0" smtClean="0">
              <a:latin typeface="+mj-lt"/>
            </a:endParaRPr>
          </a:p>
          <a:p>
            <a:pPr>
              <a:lnSpc>
                <a:spcPct val="80000"/>
              </a:lnSpc>
              <a:defRPr/>
            </a:pPr>
            <a:r>
              <a:rPr lang="en-US" sz="2000" dirty="0" smtClean="0">
                <a:latin typeface="+mj-lt"/>
              </a:rPr>
              <a:t> Both waiter and cook are employees. So they both have an employee number. (inherits it from Employee)</a:t>
            </a:r>
          </a:p>
          <a:p>
            <a:pPr>
              <a:lnSpc>
                <a:spcPct val="80000"/>
              </a:lnSpc>
              <a:defRPr/>
            </a:pPr>
            <a:r>
              <a:rPr lang="en-US" sz="2000" dirty="0" smtClean="0">
                <a:latin typeface="+mj-lt"/>
              </a:rPr>
              <a:t> Both return a cup of coffee to the request ‘a black coffee’.</a:t>
            </a:r>
          </a:p>
          <a:p>
            <a:pPr>
              <a:lnSpc>
                <a:spcPct val="80000"/>
              </a:lnSpc>
              <a:buFontTx/>
              <a:buNone/>
              <a:defRPr/>
            </a:pPr>
            <a:r>
              <a:rPr lang="en-US" sz="2000" dirty="0" smtClean="0">
                <a:latin typeface="+mj-lt"/>
              </a:rPr>
              <a:t>	 However, There are some exceptions. Waiter and cook have </a:t>
            </a:r>
          </a:p>
          <a:p>
            <a:pPr>
              <a:lnSpc>
                <a:spcPct val="80000"/>
              </a:lnSpc>
              <a:buFontTx/>
              <a:buNone/>
              <a:defRPr/>
            </a:pPr>
            <a:r>
              <a:rPr lang="en-US" sz="2000" dirty="0" smtClean="0">
                <a:latin typeface="+mj-lt"/>
              </a:rPr>
              <a:t>	 different methods to get a cup of coffee.</a:t>
            </a:r>
          </a:p>
          <a:p>
            <a:pPr>
              <a:lnSpc>
                <a:spcPct val="80000"/>
              </a:lnSpc>
              <a:defRPr/>
            </a:pPr>
            <a:r>
              <a:rPr lang="en-US" sz="2000" dirty="0" smtClean="0">
                <a:latin typeface="+mj-lt"/>
              </a:rPr>
              <a:t> Without the use of hierarchies, each object would have to explicitly define all of its characteristics.</a:t>
            </a:r>
          </a:p>
          <a:p>
            <a:pPr>
              <a:lnSpc>
                <a:spcPct val="80000"/>
              </a:lnSpc>
              <a:defRPr/>
            </a:pPr>
            <a:r>
              <a:rPr lang="en-US" sz="2000" dirty="0" smtClean="0">
                <a:latin typeface="+mj-lt"/>
              </a:rPr>
              <a:t> Using inheritance, an object needs to define only those qualities that make	it unique within its class.</a:t>
            </a:r>
          </a:p>
        </p:txBody>
      </p:sp>
      <p:grpSp>
        <p:nvGrpSpPr>
          <p:cNvPr id="19461" name="Group 4"/>
          <p:cNvGrpSpPr>
            <a:grpSpLocks/>
          </p:cNvGrpSpPr>
          <p:nvPr/>
        </p:nvGrpSpPr>
        <p:grpSpPr bwMode="auto">
          <a:xfrm>
            <a:off x="2209800" y="1600200"/>
            <a:ext cx="4800600" cy="2057400"/>
            <a:chOff x="1392" y="1152"/>
            <a:chExt cx="3024" cy="1296"/>
          </a:xfrm>
        </p:grpSpPr>
        <p:sp>
          <p:nvSpPr>
            <p:cNvPr id="19462" name="Rectangle 5"/>
            <p:cNvSpPr>
              <a:spLocks noChangeArrowheads="1"/>
            </p:cNvSpPr>
            <p:nvPr/>
          </p:nvSpPr>
          <p:spPr bwMode="auto">
            <a:xfrm>
              <a:off x="2256" y="1152"/>
              <a:ext cx="1296" cy="52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b="1">
                  <a:latin typeface="Times New Roman" pitchFamily="18" charset="0"/>
                </a:rPr>
                <a:t>Employee</a:t>
              </a:r>
            </a:p>
            <a:p>
              <a:pPr algn="ctr" eaLnBrk="0" hangingPunct="0"/>
              <a:r>
                <a:rPr lang="en-US">
                  <a:latin typeface="Times New Roman" pitchFamily="18" charset="0"/>
                </a:rPr>
                <a:t>employeeNo</a:t>
              </a:r>
            </a:p>
            <a:p>
              <a:pPr algn="ctr" eaLnBrk="0" hangingPunct="0"/>
              <a:r>
                <a:rPr lang="en-US">
                  <a:latin typeface="Times New Roman" pitchFamily="18" charset="0"/>
                </a:rPr>
                <a:t>aBlackCoffee()</a:t>
              </a:r>
              <a:endParaRPr lang="en-US" sz="2400">
                <a:latin typeface="Times New Roman" pitchFamily="18" charset="0"/>
              </a:endParaRPr>
            </a:p>
          </p:txBody>
        </p:sp>
        <p:sp>
          <p:nvSpPr>
            <p:cNvPr id="19463" name="Rectangle 6"/>
            <p:cNvSpPr>
              <a:spLocks noChangeArrowheads="1"/>
            </p:cNvSpPr>
            <p:nvPr/>
          </p:nvSpPr>
          <p:spPr bwMode="auto">
            <a:xfrm>
              <a:off x="1392" y="2016"/>
              <a:ext cx="1296" cy="43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b="1">
                  <a:latin typeface="Times New Roman" pitchFamily="18" charset="0"/>
                </a:rPr>
                <a:t>Waiter</a:t>
              </a:r>
            </a:p>
            <a:p>
              <a:pPr algn="ctr" eaLnBrk="0" hangingPunct="0"/>
              <a:r>
                <a:rPr lang="en-US">
                  <a:latin typeface="Times New Roman" pitchFamily="18" charset="0"/>
                </a:rPr>
                <a:t>aBlackCoffee()</a:t>
              </a:r>
              <a:endParaRPr lang="en-US" sz="2400">
                <a:latin typeface="Times New Roman" pitchFamily="18" charset="0"/>
              </a:endParaRPr>
            </a:p>
          </p:txBody>
        </p:sp>
        <p:sp>
          <p:nvSpPr>
            <p:cNvPr id="19464" name="Rectangle 7"/>
            <p:cNvSpPr>
              <a:spLocks noChangeArrowheads="1"/>
            </p:cNvSpPr>
            <p:nvPr/>
          </p:nvSpPr>
          <p:spPr bwMode="auto">
            <a:xfrm>
              <a:off x="3120" y="2016"/>
              <a:ext cx="1296" cy="43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b="1">
                  <a:latin typeface="Times New Roman" pitchFamily="18" charset="0"/>
                </a:rPr>
                <a:t>Cook</a:t>
              </a:r>
            </a:p>
            <a:p>
              <a:pPr algn="ctr" eaLnBrk="0" hangingPunct="0"/>
              <a:r>
                <a:rPr lang="en-US">
                  <a:latin typeface="Times New Roman" pitchFamily="18" charset="0"/>
                </a:rPr>
                <a:t>aBlackCoffee()</a:t>
              </a:r>
              <a:endParaRPr lang="en-US" sz="2400">
                <a:latin typeface="Times New Roman" pitchFamily="18" charset="0"/>
              </a:endParaRPr>
            </a:p>
          </p:txBody>
        </p:sp>
        <p:sp>
          <p:nvSpPr>
            <p:cNvPr id="19465" name="Line 8"/>
            <p:cNvSpPr>
              <a:spLocks noChangeShapeType="1"/>
            </p:cNvSpPr>
            <p:nvPr/>
          </p:nvSpPr>
          <p:spPr bwMode="auto">
            <a:xfrm>
              <a:off x="2880" y="1680"/>
              <a:ext cx="0" cy="144"/>
            </a:xfrm>
            <a:prstGeom prst="line">
              <a:avLst/>
            </a:prstGeom>
            <a:noFill/>
            <a:ln w="9525">
              <a:solidFill>
                <a:schemeClr val="tx1"/>
              </a:solidFill>
              <a:round/>
              <a:headEnd/>
              <a:tailEnd/>
            </a:ln>
          </p:spPr>
          <p:txBody>
            <a:bodyPr wrap="none" anchor="ctr"/>
            <a:lstStyle/>
            <a:p>
              <a:endParaRPr lang="en-US"/>
            </a:p>
          </p:txBody>
        </p:sp>
        <p:sp>
          <p:nvSpPr>
            <p:cNvPr id="19466" name="Line 9"/>
            <p:cNvSpPr>
              <a:spLocks noChangeShapeType="1"/>
            </p:cNvSpPr>
            <p:nvPr/>
          </p:nvSpPr>
          <p:spPr bwMode="auto">
            <a:xfrm>
              <a:off x="2016" y="1824"/>
              <a:ext cx="1920" cy="0"/>
            </a:xfrm>
            <a:prstGeom prst="line">
              <a:avLst/>
            </a:prstGeom>
            <a:noFill/>
            <a:ln w="9525">
              <a:solidFill>
                <a:schemeClr val="tx1"/>
              </a:solidFill>
              <a:round/>
              <a:headEnd/>
              <a:tailEnd/>
            </a:ln>
          </p:spPr>
          <p:txBody>
            <a:bodyPr wrap="none" anchor="ctr"/>
            <a:lstStyle/>
            <a:p>
              <a:endParaRPr lang="en-US"/>
            </a:p>
          </p:txBody>
        </p:sp>
        <p:sp>
          <p:nvSpPr>
            <p:cNvPr id="19467" name="Line 10"/>
            <p:cNvSpPr>
              <a:spLocks noChangeShapeType="1"/>
            </p:cNvSpPr>
            <p:nvPr/>
          </p:nvSpPr>
          <p:spPr bwMode="auto">
            <a:xfrm>
              <a:off x="2016" y="1824"/>
              <a:ext cx="0" cy="192"/>
            </a:xfrm>
            <a:prstGeom prst="line">
              <a:avLst/>
            </a:prstGeom>
            <a:noFill/>
            <a:ln w="9525">
              <a:solidFill>
                <a:schemeClr val="tx1"/>
              </a:solidFill>
              <a:round/>
              <a:headEnd/>
              <a:tailEnd/>
            </a:ln>
          </p:spPr>
          <p:txBody>
            <a:bodyPr wrap="none" anchor="ctr"/>
            <a:lstStyle/>
            <a:p>
              <a:endParaRPr lang="en-US"/>
            </a:p>
          </p:txBody>
        </p:sp>
        <p:sp>
          <p:nvSpPr>
            <p:cNvPr id="19468" name="Line 11"/>
            <p:cNvSpPr>
              <a:spLocks noChangeShapeType="1"/>
            </p:cNvSpPr>
            <p:nvPr/>
          </p:nvSpPr>
          <p:spPr bwMode="auto">
            <a:xfrm>
              <a:off x="3936" y="1824"/>
              <a:ext cx="0" cy="192"/>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600" smtClean="0"/>
              <a:t>1.8 Programming Languages: </a:t>
            </a:r>
            <a:br>
              <a:rPr lang="en-US" sz="3600" smtClean="0"/>
            </a:br>
            <a:r>
              <a:rPr lang="en-US" sz="3600" smtClean="0"/>
              <a:t>History of C and C++</a:t>
            </a:r>
          </a:p>
        </p:txBody>
      </p:sp>
      <p:sp>
        <p:nvSpPr>
          <p:cNvPr id="20483" name="Rectangle 3"/>
          <p:cNvSpPr>
            <a:spLocks noGrp="1" noChangeArrowheads="1"/>
          </p:cNvSpPr>
          <p:nvPr>
            <p:ph type="body" idx="1"/>
          </p:nvPr>
        </p:nvSpPr>
        <p:spPr/>
        <p:txBody>
          <a:bodyPr/>
          <a:lstStyle/>
          <a:p>
            <a:r>
              <a:rPr lang="en-US" smtClean="0"/>
              <a:t>There was a B programming language derived from BCPL language.</a:t>
            </a:r>
          </a:p>
          <a:p>
            <a:r>
              <a:rPr lang="en-US" smtClean="0"/>
              <a:t>The C language was derived from the B language.</a:t>
            </a:r>
          </a:p>
          <a:p>
            <a:r>
              <a:rPr lang="en-US" smtClean="0"/>
              <a:t>The </a:t>
            </a:r>
            <a:r>
              <a:rPr lang="en-US" b="1" smtClean="0"/>
              <a:t>C++</a:t>
            </a:r>
            <a:r>
              <a:rPr lang="en-US" smtClean="0"/>
              <a:t> language was derived from the C language.</a:t>
            </a:r>
          </a:p>
          <a:p>
            <a:pPr>
              <a:lnSpc>
                <a:spcPct val="150000"/>
              </a:lnSpc>
            </a:pPr>
            <a:endParaRPr lang="en-US" smtClean="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p:spPr>
        <p:txBody>
          <a:bodyPr/>
          <a:lstStyle/>
          <a:p>
            <a:fld id="{2D85E7E5-B088-4756-8DA4-7C1EFB06C285}" type="slidenum">
              <a:rPr lang="ar-SA" smtClean="0"/>
              <a:pPr/>
              <a:t>2</a:t>
            </a:fld>
            <a:endParaRPr lang="en-US" smtClean="0"/>
          </a:p>
        </p:txBody>
      </p:sp>
      <p:sp>
        <p:nvSpPr>
          <p:cNvPr id="3075" name="Rectangle 2"/>
          <p:cNvSpPr>
            <a:spLocks noGrp="1" noChangeArrowheads="1"/>
          </p:cNvSpPr>
          <p:nvPr>
            <p:ph type="title"/>
          </p:nvPr>
        </p:nvSpPr>
        <p:spPr/>
        <p:txBody>
          <a:bodyPr/>
          <a:lstStyle/>
          <a:p>
            <a:r>
              <a:rPr lang="en-US" smtClean="0"/>
              <a:t>Topics</a:t>
            </a:r>
          </a:p>
        </p:txBody>
      </p:sp>
      <p:sp>
        <p:nvSpPr>
          <p:cNvPr id="3076" name="Rectangle 3"/>
          <p:cNvSpPr>
            <a:spLocks noGrp="1" noChangeArrowheads="1"/>
          </p:cNvSpPr>
          <p:nvPr>
            <p:ph type="body" idx="1"/>
          </p:nvPr>
        </p:nvSpPr>
        <p:spPr/>
        <p:txBody>
          <a:bodyPr/>
          <a:lstStyle/>
          <a:p>
            <a:pPr>
              <a:buFont typeface="Wingdings" pitchFamily="2" charset="2"/>
              <a:buNone/>
            </a:pPr>
            <a:r>
              <a:rPr lang="en-US" smtClean="0"/>
              <a:t>1.1  Introduction</a:t>
            </a:r>
          </a:p>
          <a:p>
            <a:pPr>
              <a:buFont typeface="Wingdings" pitchFamily="2" charset="2"/>
              <a:buNone/>
            </a:pPr>
            <a:r>
              <a:rPr lang="en-US" smtClean="0"/>
              <a:t>1.2  Computers: Hardware and Software</a:t>
            </a:r>
          </a:p>
          <a:p>
            <a:pPr>
              <a:buFont typeface="Wingdings" pitchFamily="2" charset="2"/>
              <a:buNone/>
            </a:pPr>
            <a:r>
              <a:rPr lang="en-US" smtClean="0"/>
              <a:t>1.4  Computer Organization</a:t>
            </a:r>
          </a:p>
          <a:p>
            <a:pPr>
              <a:buFont typeface="Wingdings" pitchFamily="2" charset="2"/>
              <a:buNone/>
            </a:pPr>
            <a:r>
              <a:rPr lang="en-US" smtClean="0"/>
              <a:t>1.5  Computer Languages</a:t>
            </a:r>
          </a:p>
          <a:p>
            <a:pPr>
              <a:buFont typeface="Wingdings" pitchFamily="2" charset="2"/>
              <a:buNone/>
            </a:pPr>
            <a:r>
              <a:rPr lang="en-US" smtClean="0"/>
              <a:t>1.6  Introduction to Object Technology</a:t>
            </a:r>
          </a:p>
          <a:p>
            <a:pPr>
              <a:buFont typeface="Wingdings" pitchFamily="2" charset="2"/>
              <a:buNone/>
            </a:pPr>
            <a:r>
              <a:rPr lang="en-US" smtClean="0"/>
              <a:t>1.9  Programming Languages</a:t>
            </a:r>
          </a:p>
          <a:p>
            <a:pPr>
              <a:buFont typeface="Wingdings" pitchFamily="2" charset="2"/>
              <a:buNone/>
            </a:pPr>
            <a:r>
              <a:rPr lang="en-US" smtClean="0"/>
              <a:t>1.9  Java and a Typical Java Development Environment</a:t>
            </a:r>
          </a:p>
        </p:txBody>
      </p:sp>
      <p:sp>
        <p:nvSpPr>
          <p:cNvPr id="3077" name="Line 4"/>
          <p:cNvSpPr>
            <a:spLocks noChangeShapeType="1"/>
          </p:cNvSpPr>
          <p:nvPr/>
        </p:nvSpPr>
        <p:spPr bwMode="auto">
          <a:xfrm>
            <a:off x="350838" y="977900"/>
            <a:ext cx="8486775" cy="0"/>
          </a:xfrm>
          <a:prstGeom prst="line">
            <a:avLst/>
          </a:prstGeom>
          <a:noFill/>
          <a:ln w="76200">
            <a:solidFill>
              <a:srgbClr val="008080"/>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smtClean="0"/>
              <a:t>1.9 Java and a Typical Java Development Environment</a:t>
            </a:r>
          </a:p>
        </p:txBody>
      </p:sp>
      <p:sp>
        <p:nvSpPr>
          <p:cNvPr id="21507" name="Rectangle 3"/>
          <p:cNvSpPr>
            <a:spLocks noGrp="1" noChangeArrowheads="1"/>
          </p:cNvSpPr>
          <p:nvPr>
            <p:ph type="body" idx="1"/>
          </p:nvPr>
        </p:nvSpPr>
        <p:spPr/>
        <p:txBody>
          <a:bodyPr/>
          <a:lstStyle/>
          <a:p>
            <a:r>
              <a:rPr lang="en-US" smtClean="0"/>
              <a:t>In 1991, Sun Microsystems funded an internal corporate research project which resulted in a C++-based language.</a:t>
            </a:r>
          </a:p>
          <a:p>
            <a:r>
              <a:rPr lang="en-US" smtClean="0"/>
              <a:t>Its creator, James Gosling, called Oak after an oak tree outside his window at Sun.</a:t>
            </a:r>
          </a:p>
          <a:p>
            <a:r>
              <a:rPr lang="en-US" smtClean="0"/>
              <a:t>The name Oak was already taken so the name Java was suggested by a group of Sun people.</a:t>
            </a:r>
          </a:p>
          <a:p>
            <a:r>
              <a:rPr lang="en-US" smtClean="0"/>
              <a:t>Sun saw the potential of using Java to add dynamic content to web pages(interactivity and animation) with the web popularity in 1993.</a:t>
            </a:r>
          </a:p>
          <a:p>
            <a:pPr>
              <a:lnSpc>
                <a:spcPct val="150000"/>
              </a:lnSpc>
            </a:pPr>
            <a:endParaRPr lang="en-US" smtClean="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Characteristics of Java</a:t>
            </a:r>
          </a:p>
        </p:txBody>
      </p:sp>
      <p:sp>
        <p:nvSpPr>
          <p:cNvPr id="22531" name="Content Placeholder 2"/>
          <p:cNvSpPr>
            <a:spLocks noGrp="1"/>
          </p:cNvSpPr>
          <p:nvPr>
            <p:ph idx="1"/>
          </p:nvPr>
        </p:nvSpPr>
        <p:spPr/>
        <p:txBody>
          <a:bodyPr/>
          <a:lstStyle/>
          <a:p>
            <a:pPr>
              <a:lnSpc>
                <a:spcPct val="90000"/>
              </a:lnSpc>
            </a:pPr>
            <a:r>
              <a:rPr lang="en-US" sz="2000" smtClean="0"/>
              <a:t>Java is simple</a:t>
            </a:r>
          </a:p>
          <a:p>
            <a:pPr>
              <a:lnSpc>
                <a:spcPct val="90000"/>
              </a:lnSpc>
              <a:spcBef>
                <a:spcPct val="50000"/>
              </a:spcBef>
            </a:pPr>
            <a:r>
              <a:rPr lang="en-US" sz="2000" smtClean="0"/>
              <a:t>Java is object-oriented</a:t>
            </a:r>
          </a:p>
          <a:p>
            <a:pPr>
              <a:lnSpc>
                <a:spcPct val="90000"/>
              </a:lnSpc>
              <a:spcBef>
                <a:spcPct val="50000"/>
              </a:spcBef>
            </a:pPr>
            <a:r>
              <a:rPr lang="en-US" sz="2000" smtClean="0"/>
              <a:t>Java is distributed</a:t>
            </a:r>
          </a:p>
          <a:p>
            <a:pPr>
              <a:lnSpc>
                <a:spcPct val="90000"/>
              </a:lnSpc>
              <a:spcBef>
                <a:spcPct val="50000"/>
              </a:spcBef>
            </a:pPr>
            <a:r>
              <a:rPr lang="en-US" sz="2000" smtClean="0"/>
              <a:t>Java is interpreted</a:t>
            </a:r>
          </a:p>
          <a:p>
            <a:pPr>
              <a:lnSpc>
                <a:spcPct val="90000"/>
              </a:lnSpc>
              <a:spcBef>
                <a:spcPct val="50000"/>
              </a:spcBef>
            </a:pPr>
            <a:r>
              <a:rPr lang="en-US" sz="2000" smtClean="0"/>
              <a:t>Java is robust</a:t>
            </a:r>
          </a:p>
          <a:p>
            <a:pPr>
              <a:lnSpc>
                <a:spcPct val="90000"/>
              </a:lnSpc>
              <a:spcBef>
                <a:spcPct val="50000"/>
              </a:spcBef>
            </a:pPr>
            <a:r>
              <a:rPr lang="en-US" sz="2000" smtClean="0"/>
              <a:t>Java is secure</a:t>
            </a:r>
          </a:p>
          <a:p>
            <a:pPr>
              <a:lnSpc>
                <a:spcPct val="90000"/>
              </a:lnSpc>
              <a:spcBef>
                <a:spcPct val="50000"/>
              </a:spcBef>
            </a:pPr>
            <a:r>
              <a:rPr lang="en-US" sz="2000" smtClean="0"/>
              <a:t>Java is architecture-neutral</a:t>
            </a:r>
          </a:p>
          <a:p>
            <a:pPr>
              <a:lnSpc>
                <a:spcPct val="90000"/>
              </a:lnSpc>
              <a:spcBef>
                <a:spcPct val="50000"/>
              </a:spcBef>
            </a:pPr>
            <a:r>
              <a:rPr lang="en-US" sz="2000" smtClean="0"/>
              <a:t>Java is portable</a:t>
            </a:r>
          </a:p>
          <a:p>
            <a:pPr>
              <a:lnSpc>
                <a:spcPct val="90000"/>
              </a:lnSpc>
              <a:spcBef>
                <a:spcPct val="50000"/>
              </a:spcBef>
            </a:pPr>
            <a:r>
              <a:rPr lang="en-US" sz="2000" smtClean="0"/>
              <a:t>Java’s performance</a:t>
            </a:r>
          </a:p>
          <a:p>
            <a:pPr>
              <a:lnSpc>
                <a:spcPct val="90000"/>
              </a:lnSpc>
              <a:spcBef>
                <a:spcPct val="50000"/>
              </a:spcBef>
            </a:pPr>
            <a:r>
              <a:rPr lang="en-US" sz="2000" smtClean="0"/>
              <a:t>Java is multithreaded</a:t>
            </a:r>
          </a:p>
          <a:p>
            <a:pPr>
              <a:lnSpc>
                <a:spcPct val="90000"/>
              </a:lnSpc>
              <a:spcBef>
                <a:spcPct val="50000"/>
              </a:spcBef>
            </a:pPr>
            <a:r>
              <a:rPr lang="en-US" sz="2000" smtClean="0"/>
              <a:t>Java is dynamic</a:t>
            </a:r>
          </a:p>
        </p:txBody>
      </p:sp>
      <p:sp>
        <p:nvSpPr>
          <p:cNvPr id="22532" name="Slide Number Placeholder 3"/>
          <p:cNvSpPr>
            <a:spLocks noGrp="1"/>
          </p:cNvSpPr>
          <p:nvPr>
            <p:ph type="sldNum" sz="quarter" idx="12"/>
          </p:nvPr>
        </p:nvSpPr>
        <p:spPr>
          <a:noFill/>
        </p:spPr>
        <p:txBody>
          <a:bodyPr/>
          <a:lstStyle/>
          <a:p>
            <a:fld id="{4BA9725A-0BA9-4A05-9176-23222BC855D7}" type="slidenum">
              <a:rPr lang="ar-SA" smtClean="0"/>
              <a:pPr/>
              <a:t>21</a:t>
            </a:fld>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smtClean="0"/>
              <a:t>1.9 Java and a Typical Java Development Environment: Java Class Libraries</a:t>
            </a:r>
          </a:p>
        </p:txBody>
      </p:sp>
      <p:sp>
        <p:nvSpPr>
          <p:cNvPr id="18436" name="Rectangle 3"/>
          <p:cNvSpPr>
            <a:spLocks noGrp="1" noChangeArrowheads="1"/>
          </p:cNvSpPr>
          <p:nvPr>
            <p:ph type="body" idx="1"/>
          </p:nvPr>
        </p:nvSpPr>
        <p:spPr/>
        <p:txBody>
          <a:bodyPr/>
          <a:lstStyle/>
          <a:p>
            <a:pPr>
              <a:defRPr/>
            </a:pPr>
            <a:r>
              <a:rPr lang="en-US" dirty="0" smtClean="0"/>
              <a:t>Java programs consist of pieces called </a:t>
            </a:r>
            <a:r>
              <a:rPr lang="en-US" b="1" dirty="0" smtClean="0">
                <a:solidFill>
                  <a:schemeClr val="accent5">
                    <a:lumMod val="25000"/>
                  </a:schemeClr>
                </a:solidFill>
              </a:rPr>
              <a:t>classes</a:t>
            </a:r>
            <a:r>
              <a:rPr lang="en-US" dirty="0" smtClean="0"/>
              <a:t>.</a:t>
            </a:r>
          </a:p>
          <a:p>
            <a:pPr>
              <a:defRPr/>
            </a:pPr>
            <a:r>
              <a:rPr lang="en-US" dirty="0" smtClean="0"/>
              <a:t>Classes include pieces called </a:t>
            </a:r>
            <a:r>
              <a:rPr lang="en-US" b="1" dirty="0" smtClean="0">
                <a:solidFill>
                  <a:schemeClr val="accent5">
                    <a:lumMod val="25000"/>
                  </a:schemeClr>
                </a:solidFill>
              </a:rPr>
              <a:t>methods</a:t>
            </a:r>
            <a:r>
              <a:rPr lang="en-US" dirty="0" smtClean="0"/>
              <a:t>.</a:t>
            </a:r>
          </a:p>
          <a:p>
            <a:pPr>
              <a:defRPr/>
            </a:pPr>
            <a:r>
              <a:rPr lang="en-US" dirty="0" smtClean="0"/>
              <a:t>Methods perform tasks and return information when the tasks complete.</a:t>
            </a:r>
          </a:p>
          <a:p>
            <a:pPr>
              <a:defRPr/>
            </a:pPr>
            <a:r>
              <a:rPr lang="en-US" dirty="0" smtClean="0"/>
              <a:t>Java class libraries are rich collections of already existing classes. Also called </a:t>
            </a:r>
            <a:r>
              <a:rPr lang="en-US" b="1" dirty="0" smtClean="0">
                <a:solidFill>
                  <a:schemeClr val="accent5">
                    <a:lumMod val="25000"/>
                  </a:schemeClr>
                </a:solidFill>
              </a:rPr>
              <a:t>Java APIs (Application Programming Interfaces)</a:t>
            </a:r>
            <a:r>
              <a:rPr lang="en-US" dirty="0" smtClean="0"/>
              <a:t>.</a:t>
            </a:r>
          </a:p>
          <a:p>
            <a:pPr>
              <a:defRPr/>
            </a:pPr>
            <a:r>
              <a:rPr lang="en-US" dirty="0" smtClean="0"/>
              <a:t>You have to learn both: the Java language itself and the classes in the Java class libraries.</a:t>
            </a:r>
          </a:p>
          <a:p>
            <a:pPr>
              <a:defRPr/>
            </a:pPr>
            <a:endParaRPr lang="en-US" dirty="0" smtClean="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 y="76200"/>
            <a:ext cx="9372600" cy="762000"/>
          </a:xfrm>
        </p:spPr>
        <p:txBody>
          <a:bodyPr/>
          <a:lstStyle/>
          <a:p>
            <a:r>
              <a:rPr lang="en-US" sz="3600" smtClean="0"/>
              <a:t>1.9 Java and a Typical Java Development Environment (Cont.)</a:t>
            </a:r>
          </a:p>
        </p:txBody>
      </p:sp>
      <p:sp>
        <p:nvSpPr>
          <p:cNvPr id="19459" name="Content Placeholder 2"/>
          <p:cNvSpPr>
            <a:spLocks noGrp="1"/>
          </p:cNvSpPr>
          <p:nvPr>
            <p:ph idx="1"/>
          </p:nvPr>
        </p:nvSpPr>
        <p:spPr>
          <a:xfrm>
            <a:off x="0" y="990600"/>
            <a:ext cx="8991600" cy="5334000"/>
          </a:xfrm>
        </p:spPr>
        <p:txBody>
          <a:bodyPr/>
          <a:lstStyle/>
          <a:p>
            <a:pPr>
              <a:lnSpc>
                <a:spcPct val="90000"/>
              </a:lnSpc>
              <a:defRPr/>
            </a:pPr>
            <a:r>
              <a:rPr lang="en-US" sz="2200" dirty="0" smtClean="0">
                <a:latin typeface="+mj-lt"/>
                <a:cs typeface="Times New Roman" pitchFamily="18" charset="0"/>
              </a:rPr>
              <a:t>Java programs normally undergo five phases</a:t>
            </a:r>
          </a:p>
          <a:p>
            <a:pPr lvl="1">
              <a:lnSpc>
                <a:spcPct val="90000"/>
              </a:lnSpc>
              <a:buFont typeface="APHont" pitchFamily="34" charset="0"/>
              <a:buAutoNum type="arabicPeriod"/>
              <a:defRPr/>
            </a:pPr>
            <a:r>
              <a:rPr lang="en-US" sz="2200" dirty="0" smtClean="0">
                <a:latin typeface="+mj-lt"/>
                <a:cs typeface="Times New Roman" pitchFamily="18" charset="0"/>
              </a:rPr>
              <a:t>Edit</a:t>
            </a:r>
          </a:p>
          <a:p>
            <a:pPr lvl="2">
              <a:lnSpc>
                <a:spcPct val="90000"/>
              </a:lnSpc>
              <a:defRPr/>
            </a:pPr>
            <a:r>
              <a:rPr lang="en-US" sz="2200" dirty="0" smtClean="0">
                <a:latin typeface="+mj-lt"/>
                <a:cs typeface="Times New Roman" pitchFamily="18" charset="0"/>
              </a:rPr>
              <a:t>Programmer writes program using an editor program (and stores program on disk)</a:t>
            </a:r>
          </a:p>
          <a:p>
            <a:pPr lvl="2">
              <a:lnSpc>
                <a:spcPct val="90000"/>
              </a:lnSpc>
              <a:defRPr/>
            </a:pPr>
            <a:r>
              <a:rPr lang="en-US" sz="2200" dirty="0" smtClean="0">
                <a:latin typeface="+mj-lt"/>
                <a:cs typeface="Times New Roman" pitchFamily="18" charset="0"/>
              </a:rPr>
              <a:t>A file name ending with .java extension indicates that the files contains Java code.</a:t>
            </a:r>
          </a:p>
          <a:p>
            <a:pPr lvl="1">
              <a:lnSpc>
                <a:spcPct val="90000"/>
              </a:lnSpc>
              <a:buFont typeface="APHont" pitchFamily="34" charset="0"/>
              <a:buAutoNum type="arabicPeriod"/>
              <a:defRPr/>
            </a:pPr>
            <a:r>
              <a:rPr lang="en-US" sz="2200" dirty="0" smtClean="0">
                <a:latin typeface="+mj-lt"/>
                <a:cs typeface="Times New Roman" pitchFamily="18" charset="0"/>
              </a:rPr>
              <a:t>Compile</a:t>
            </a:r>
          </a:p>
          <a:p>
            <a:pPr lvl="2">
              <a:lnSpc>
                <a:spcPct val="90000"/>
              </a:lnSpc>
              <a:defRPr/>
            </a:pPr>
            <a:r>
              <a:rPr lang="en-US" sz="2200" dirty="0" smtClean="0">
                <a:latin typeface="+mj-lt"/>
                <a:cs typeface="Times New Roman" pitchFamily="18" charset="0"/>
              </a:rPr>
              <a:t>Compiler creates </a:t>
            </a:r>
            <a:r>
              <a:rPr lang="en-US" sz="2200" b="1" dirty="0" err="1" smtClean="0">
                <a:solidFill>
                  <a:schemeClr val="accent5">
                    <a:lumMod val="25000"/>
                  </a:schemeClr>
                </a:solidFill>
                <a:ea typeface="+mn-ea"/>
                <a:cs typeface="+mn-cs"/>
              </a:rPr>
              <a:t>bytecodes</a:t>
            </a:r>
            <a:r>
              <a:rPr lang="en-US" sz="2200" dirty="0" smtClean="0">
                <a:latin typeface="+mj-lt"/>
                <a:cs typeface="Times New Roman" pitchFamily="18" charset="0"/>
              </a:rPr>
              <a:t> from Java source code</a:t>
            </a:r>
          </a:p>
          <a:p>
            <a:pPr lvl="2">
              <a:lnSpc>
                <a:spcPct val="90000"/>
              </a:lnSpc>
              <a:defRPr/>
            </a:pPr>
            <a:r>
              <a:rPr lang="en-US" sz="2200" dirty="0" err="1" smtClean="0">
                <a:latin typeface="+mj-lt"/>
                <a:cs typeface="Times New Roman" pitchFamily="18" charset="0"/>
              </a:rPr>
              <a:t>Bytecodes</a:t>
            </a:r>
            <a:r>
              <a:rPr lang="en-US" sz="2200" dirty="0" smtClean="0">
                <a:latin typeface="+mj-lt"/>
                <a:cs typeface="Times New Roman" pitchFamily="18" charset="0"/>
              </a:rPr>
              <a:t> are executed by the </a:t>
            </a:r>
            <a:r>
              <a:rPr lang="en-US" sz="2200" b="1" dirty="0" smtClean="0">
                <a:solidFill>
                  <a:schemeClr val="accent5">
                    <a:lumMod val="25000"/>
                  </a:schemeClr>
                </a:solidFill>
                <a:ea typeface="+mn-ea"/>
                <a:cs typeface="+mn-cs"/>
              </a:rPr>
              <a:t>Java Virtual Machine (JVM) </a:t>
            </a:r>
            <a:r>
              <a:rPr lang="en-US" sz="2200" dirty="0" smtClean="0">
                <a:latin typeface="+mj-lt"/>
                <a:cs typeface="Times New Roman" pitchFamily="18" charset="0"/>
              </a:rPr>
              <a:t>a part of the JDK.</a:t>
            </a:r>
          </a:p>
          <a:p>
            <a:pPr lvl="2">
              <a:lnSpc>
                <a:spcPct val="90000"/>
              </a:lnSpc>
              <a:defRPr/>
            </a:pPr>
            <a:r>
              <a:rPr lang="en-US" sz="2200" dirty="0" smtClean="0">
                <a:latin typeface="+mj-lt"/>
                <a:cs typeface="Times New Roman" pitchFamily="18" charset="0"/>
              </a:rPr>
              <a:t>Java’s </a:t>
            </a:r>
            <a:r>
              <a:rPr lang="en-US" sz="2200" dirty="0" err="1" smtClean="0">
                <a:latin typeface="+mj-lt"/>
                <a:cs typeface="Times New Roman" pitchFamily="18" charset="0"/>
              </a:rPr>
              <a:t>bytecodes</a:t>
            </a:r>
            <a:r>
              <a:rPr lang="en-US" sz="2200" dirty="0" smtClean="0">
                <a:latin typeface="+mj-lt"/>
                <a:cs typeface="Times New Roman" pitchFamily="18" charset="0"/>
              </a:rPr>
              <a:t> are portable, without recompiling the source code, the same </a:t>
            </a:r>
            <a:r>
              <a:rPr lang="en-US" sz="2200" dirty="0" err="1" smtClean="0">
                <a:latin typeface="+mj-lt"/>
                <a:cs typeface="Times New Roman" pitchFamily="18" charset="0"/>
              </a:rPr>
              <a:t>bytecodes</a:t>
            </a:r>
            <a:r>
              <a:rPr lang="en-US" sz="2200" dirty="0" smtClean="0">
                <a:latin typeface="+mj-lt"/>
                <a:cs typeface="Times New Roman" pitchFamily="18" charset="0"/>
              </a:rPr>
              <a:t> can execute on any platform containing a JVM that understands the version of Java on which the </a:t>
            </a:r>
            <a:r>
              <a:rPr lang="en-US" sz="2200" dirty="0" err="1" smtClean="0">
                <a:latin typeface="+mj-lt"/>
                <a:cs typeface="Times New Roman" pitchFamily="18" charset="0"/>
              </a:rPr>
              <a:t>bytcodes</a:t>
            </a:r>
            <a:r>
              <a:rPr lang="en-US" sz="2200" dirty="0" smtClean="0">
                <a:latin typeface="+mj-lt"/>
                <a:cs typeface="Times New Roman" pitchFamily="18" charset="0"/>
              </a:rPr>
              <a:t> were compiled.</a:t>
            </a:r>
          </a:p>
          <a:p>
            <a:pPr lvl="1">
              <a:lnSpc>
                <a:spcPct val="90000"/>
              </a:lnSpc>
              <a:buFont typeface="APHont" pitchFamily="34" charset="0"/>
              <a:buAutoNum type="arabicPeriod"/>
              <a:defRPr/>
            </a:pPr>
            <a:r>
              <a:rPr lang="en-US" sz="2200" dirty="0" smtClean="0">
                <a:latin typeface="+mj-lt"/>
                <a:cs typeface="Times New Roman" pitchFamily="18" charset="0"/>
              </a:rPr>
              <a:t>Load</a:t>
            </a:r>
          </a:p>
          <a:p>
            <a:pPr lvl="2">
              <a:lnSpc>
                <a:spcPct val="90000"/>
              </a:lnSpc>
              <a:defRPr/>
            </a:pPr>
            <a:r>
              <a:rPr lang="en-US" sz="2200" dirty="0" smtClean="0">
                <a:latin typeface="+mj-lt"/>
                <a:cs typeface="Times New Roman" pitchFamily="18" charset="0"/>
              </a:rPr>
              <a:t>Class loader stores the .class file </a:t>
            </a:r>
            <a:r>
              <a:rPr lang="en-US" sz="2200" dirty="0" err="1" smtClean="0">
                <a:latin typeface="+mj-lt"/>
                <a:cs typeface="Times New Roman" pitchFamily="18" charset="0"/>
              </a:rPr>
              <a:t>containg</a:t>
            </a:r>
            <a:r>
              <a:rPr lang="en-US" sz="2200" dirty="0" smtClean="0">
                <a:latin typeface="+mj-lt"/>
                <a:cs typeface="Times New Roman" pitchFamily="18" charset="0"/>
              </a:rPr>
              <a:t> the </a:t>
            </a:r>
            <a:r>
              <a:rPr lang="en-US" sz="2200" dirty="0" err="1" smtClean="0">
                <a:latin typeface="+mj-lt"/>
                <a:cs typeface="Times New Roman" pitchFamily="18" charset="0"/>
              </a:rPr>
              <a:t>bytecodes</a:t>
            </a:r>
            <a:r>
              <a:rPr lang="en-US" sz="2200" dirty="0" smtClean="0">
                <a:latin typeface="+mj-lt"/>
                <a:cs typeface="Times New Roman" pitchFamily="18" charset="0"/>
              </a:rPr>
              <a:t> in primary memory.</a:t>
            </a:r>
          </a:p>
        </p:txBody>
      </p:sp>
      <p:sp>
        <p:nvSpPr>
          <p:cNvPr id="24580" name="Slide Number Placeholder 3"/>
          <p:cNvSpPr>
            <a:spLocks noGrp="1"/>
          </p:cNvSpPr>
          <p:nvPr>
            <p:ph type="sldNum" sz="quarter" idx="12"/>
          </p:nvPr>
        </p:nvSpPr>
        <p:spPr>
          <a:noFill/>
        </p:spPr>
        <p:txBody>
          <a:bodyPr/>
          <a:lstStyle/>
          <a:p>
            <a:fld id="{DBF0EC07-6463-456D-8775-8CCF81B57CD3}" type="slidenum">
              <a:rPr lang="ar-SA" smtClean="0"/>
              <a:pPr/>
              <a:t>23</a:t>
            </a:fld>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6200" y="76200"/>
            <a:ext cx="9220200" cy="762000"/>
          </a:xfrm>
        </p:spPr>
        <p:txBody>
          <a:bodyPr/>
          <a:lstStyle/>
          <a:p>
            <a:r>
              <a:rPr lang="en-US" sz="3600" smtClean="0"/>
              <a:t>1.9 Java and a Typical Java Development Environment (Cont.)</a:t>
            </a:r>
          </a:p>
        </p:txBody>
      </p:sp>
      <p:sp>
        <p:nvSpPr>
          <p:cNvPr id="20483" name="Content Placeholder 2"/>
          <p:cNvSpPr>
            <a:spLocks noGrp="1"/>
          </p:cNvSpPr>
          <p:nvPr>
            <p:ph idx="1"/>
          </p:nvPr>
        </p:nvSpPr>
        <p:spPr/>
        <p:txBody>
          <a:bodyPr/>
          <a:lstStyle/>
          <a:p>
            <a:pPr lvl="1">
              <a:lnSpc>
                <a:spcPct val="90000"/>
              </a:lnSpc>
              <a:buFont typeface="APHont" pitchFamily="34" charset="0"/>
              <a:buAutoNum type="arabicPeriod" startAt="4"/>
              <a:defRPr/>
            </a:pPr>
            <a:r>
              <a:rPr lang="en-US" sz="2200" dirty="0" smtClean="0">
                <a:latin typeface="+mj-lt"/>
                <a:cs typeface="Times New Roman" pitchFamily="18" charset="0"/>
              </a:rPr>
              <a:t>Verify</a:t>
            </a:r>
          </a:p>
          <a:p>
            <a:pPr lvl="2">
              <a:lnSpc>
                <a:spcPct val="90000"/>
              </a:lnSpc>
              <a:defRPr/>
            </a:pPr>
            <a:r>
              <a:rPr lang="en-US" sz="2200" dirty="0" err="1" smtClean="0">
                <a:latin typeface="+mj-lt"/>
                <a:cs typeface="Times New Roman" pitchFamily="18" charset="0"/>
              </a:rPr>
              <a:t>Bytecode</a:t>
            </a:r>
            <a:r>
              <a:rPr lang="en-US" sz="2200" dirty="0" smtClean="0">
                <a:latin typeface="+mj-lt"/>
                <a:cs typeface="Times New Roman" pitchFamily="18" charset="0"/>
              </a:rPr>
              <a:t> Verifier confirms </a:t>
            </a:r>
            <a:r>
              <a:rPr lang="en-US" sz="2200" dirty="0" err="1" smtClean="0">
                <a:latin typeface="+mj-lt"/>
                <a:cs typeface="Times New Roman" pitchFamily="18" charset="0"/>
              </a:rPr>
              <a:t>bytecodes</a:t>
            </a:r>
            <a:r>
              <a:rPr lang="en-US" sz="2200" dirty="0" smtClean="0">
                <a:latin typeface="+mj-lt"/>
                <a:cs typeface="Times New Roman" pitchFamily="18" charset="0"/>
              </a:rPr>
              <a:t> are valid and do not violate Java’s security restrictions.</a:t>
            </a:r>
          </a:p>
          <a:p>
            <a:pPr lvl="2">
              <a:lnSpc>
                <a:spcPct val="90000"/>
              </a:lnSpc>
              <a:defRPr/>
            </a:pPr>
            <a:r>
              <a:rPr lang="en-US" sz="2200" dirty="0" smtClean="0">
                <a:latin typeface="+mj-lt"/>
                <a:cs typeface="Times New Roman" pitchFamily="18" charset="0"/>
              </a:rPr>
              <a:t>Java enforces strong security to make sure that Java programs arriving over the network do not damage your files or your system.</a:t>
            </a:r>
          </a:p>
          <a:p>
            <a:pPr lvl="2">
              <a:lnSpc>
                <a:spcPct val="90000"/>
              </a:lnSpc>
              <a:defRPr/>
            </a:pPr>
            <a:endParaRPr lang="en-US" sz="2200" dirty="0" smtClean="0">
              <a:latin typeface="+mj-lt"/>
              <a:cs typeface="Times New Roman" pitchFamily="18" charset="0"/>
            </a:endParaRPr>
          </a:p>
          <a:p>
            <a:pPr lvl="1">
              <a:lnSpc>
                <a:spcPct val="90000"/>
              </a:lnSpc>
              <a:buFont typeface="APHont" pitchFamily="34" charset="0"/>
              <a:buAutoNum type="arabicPeriod" startAt="5"/>
              <a:defRPr/>
            </a:pPr>
            <a:r>
              <a:rPr lang="en-US" sz="2200" dirty="0" smtClean="0">
                <a:latin typeface="+mj-lt"/>
                <a:cs typeface="Times New Roman" pitchFamily="18" charset="0"/>
              </a:rPr>
              <a:t>Execute</a:t>
            </a:r>
          </a:p>
          <a:p>
            <a:pPr lvl="2">
              <a:lnSpc>
                <a:spcPct val="90000"/>
              </a:lnSpc>
              <a:defRPr/>
            </a:pPr>
            <a:r>
              <a:rPr lang="en-US" sz="2200" dirty="0" smtClean="0">
                <a:latin typeface="+mj-lt"/>
                <a:cs typeface="Times New Roman" pitchFamily="18" charset="0"/>
              </a:rPr>
              <a:t>JVM translates </a:t>
            </a:r>
            <a:r>
              <a:rPr lang="en-US" sz="2200" dirty="0" err="1" smtClean="0">
                <a:latin typeface="+mj-lt"/>
                <a:cs typeface="Times New Roman" pitchFamily="18" charset="0"/>
              </a:rPr>
              <a:t>bytecodes</a:t>
            </a:r>
            <a:r>
              <a:rPr lang="en-US" sz="2200" dirty="0" smtClean="0">
                <a:latin typeface="+mj-lt"/>
                <a:cs typeface="Times New Roman" pitchFamily="18" charset="0"/>
              </a:rPr>
              <a:t> into machine language in order to perform the actions specified by the program.</a:t>
            </a:r>
          </a:p>
          <a:p>
            <a:pPr>
              <a:defRPr/>
            </a:pPr>
            <a:endParaRPr lang="en-US" dirty="0" smtClean="0">
              <a:latin typeface="+mj-lt"/>
            </a:endParaRPr>
          </a:p>
        </p:txBody>
      </p:sp>
      <p:sp>
        <p:nvSpPr>
          <p:cNvPr id="25604" name="Slide Number Placeholder 3"/>
          <p:cNvSpPr>
            <a:spLocks noGrp="1"/>
          </p:cNvSpPr>
          <p:nvPr>
            <p:ph type="sldNum" sz="quarter" idx="12"/>
          </p:nvPr>
        </p:nvSpPr>
        <p:spPr>
          <a:noFill/>
        </p:spPr>
        <p:txBody>
          <a:bodyPr/>
          <a:lstStyle/>
          <a:p>
            <a:fld id="{076FDEC3-6468-4D39-AFCC-8ADFA1924490}" type="slidenum">
              <a:rPr lang="ar-SA" smtClean="0"/>
              <a:pPr/>
              <a:t>24</a:t>
            </a:fld>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600" smtClean="0"/>
              <a:t>Compilers</a:t>
            </a:r>
          </a:p>
        </p:txBody>
      </p:sp>
      <p:sp>
        <p:nvSpPr>
          <p:cNvPr id="21508" name="Rectangle 3"/>
          <p:cNvSpPr>
            <a:spLocks noGrp="1" noChangeArrowheads="1"/>
          </p:cNvSpPr>
          <p:nvPr>
            <p:ph type="body" idx="1"/>
          </p:nvPr>
        </p:nvSpPr>
        <p:spPr/>
        <p:txBody>
          <a:bodyPr/>
          <a:lstStyle/>
          <a:p>
            <a:pPr>
              <a:lnSpc>
                <a:spcPct val="150000"/>
              </a:lnSpc>
              <a:defRPr/>
            </a:pPr>
            <a:r>
              <a:rPr lang="en-US" dirty="0" smtClean="0"/>
              <a:t>A </a:t>
            </a:r>
            <a:r>
              <a:rPr lang="en-US" b="1" dirty="0" smtClean="0">
                <a:solidFill>
                  <a:schemeClr val="accent5">
                    <a:lumMod val="25000"/>
                  </a:schemeClr>
                </a:solidFill>
              </a:rPr>
              <a:t>compiler</a:t>
            </a:r>
            <a:r>
              <a:rPr lang="en-US" dirty="0" smtClean="0"/>
              <a:t> is a program that translates a high-level language program to a machine language program that the computer can directly understand and execute.</a:t>
            </a:r>
          </a:p>
          <a:p>
            <a:pPr lvl="1">
              <a:lnSpc>
                <a:spcPct val="150000"/>
              </a:lnSpc>
              <a:defRPr/>
            </a:pPr>
            <a:r>
              <a:rPr lang="en-US" dirty="0" smtClean="0"/>
              <a:t>Source code/program</a:t>
            </a:r>
          </a:p>
          <a:p>
            <a:pPr lvl="2">
              <a:lnSpc>
                <a:spcPct val="150000"/>
              </a:lnSpc>
              <a:defRPr/>
            </a:pPr>
            <a:r>
              <a:rPr lang="en-US" dirty="0" smtClean="0"/>
              <a:t>The original program in a high level language</a:t>
            </a:r>
          </a:p>
          <a:p>
            <a:pPr lvl="1">
              <a:lnSpc>
                <a:spcPct val="150000"/>
              </a:lnSpc>
              <a:defRPr/>
            </a:pPr>
            <a:r>
              <a:rPr lang="en-US" dirty="0" smtClean="0"/>
              <a:t>Object code</a:t>
            </a:r>
          </a:p>
          <a:p>
            <a:pPr lvl="2">
              <a:lnSpc>
                <a:spcPct val="150000"/>
              </a:lnSpc>
              <a:defRPr/>
            </a:pPr>
            <a:r>
              <a:rPr lang="en-US" dirty="0" smtClean="0"/>
              <a:t>The translated version in machine language</a:t>
            </a:r>
          </a:p>
          <a:p>
            <a:pPr>
              <a:lnSpc>
                <a:spcPct val="150000"/>
              </a:lnSpc>
              <a:defRPr/>
            </a:pPr>
            <a:r>
              <a:rPr lang="en-US" dirty="0" smtClean="0"/>
              <a:t>The word </a:t>
            </a:r>
            <a:r>
              <a:rPr lang="en-US" b="1" i="1" dirty="0" smtClean="0"/>
              <a:t>code</a:t>
            </a:r>
            <a:r>
              <a:rPr lang="en-US" dirty="0" smtClean="0"/>
              <a:t> refers to a program or part of a program.</a:t>
            </a:r>
          </a:p>
          <a:p>
            <a:pPr>
              <a:lnSpc>
                <a:spcPct val="150000"/>
              </a:lnSpc>
              <a:defRPr/>
            </a:pPr>
            <a:endParaRPr lang="en-US" dirty="0" smtClean="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1.1 Introduction</a:t>
            </a:r>
          </a:p>
        </p:txBody>
      </p:sp>
      <p:sp>
        <p:nvSpPr>
          <p:cNvPr id="3" name="Content Placeholder 2"/>
          <p:cNvSpPr>
            <a:spLocks noGrp="1"/>
          </p:cNvSpPr>
          <p:nvPr>
            <p:ph idx="1"/>
          </p:nvPr>
        </p:nvSpPr>
        <p:spPr/>
        <p:txBody>
          <a:bodyPr/>
          <a:lstStyle/>
          <a:p>
            <a:pPr>
              <a:defRPr/>
            </a:pPr>
            <a:r>
              <a:rPr lang="en-US" dirty="0" smtClean="0"/>
              <a:t>Java, developed by Sun Microsystems, is one of today’s most popular languages for developing software.</a:t>
            </a:r>
          </a:p>
          <a:p>
            <a:pPr>
              <a:defRPr/>
            </a:pPr>
            <a:r>
              <a:rPr lang="en-US" dirty="0" smtClean="0"/>
              <a:t>You’ll learn structured programming and an exciting newer methodology, </a:t>
            </a:r>
            <a:r>
              <a:rPr lang="en-US" b="1" dirty="0" smtClean="0">
                <a:solidFill>
                  <a:schemeClr val="accent5">
                    <a:lumMod val="25000"/>
                  </a:schemeClr>
                </a:solidFill>
              </a:rPr>
              <a:t>object-oriented programming</a:t>
            </a:r>
            <a:r>
              <a:rPr lang="en-US" dirty="0" smtClean="0"/>
              <a:t>.(Why both?)</a:t>
            </a:r>
          </a:p>
          <a:p>
            <a:pPr>
              <a:defRPr/>
            </a:pPr>
            <a:r>
              <a:rPr lang="en-US" dirty="0" smtClean="0"/>
              <a:t>Java has become the language of choice for implementing </a:t>
            </a:r>
            <a:r>
              <a:rPr lang="en-US" u="sng" dirty="0" smtClean="0"/>
              <a:t>Internet-based applications</a:t>
            </a:r>
            <a:r>
              <a:rPr lang="en-US" dirty="0" smtClean="0"/>
              <a:t> and </a:t>
            </a:r>
            <a:r>
              <a:rPr lang="en-US" u="sng" dirty="0" smtClean="0"/>
              <a:t>software for devices that communicate over a network</a:t>
            </a:r>
            <a:r>
              <a:rPr lang="en-US" dirty="0" smtClean="0"/>
              <a:t>.</a:t>
            </a:r>
          </a:p>
          <a:p>
            <a:pPr>
              <a:defRPr/>
            </a:pPr>
            <a:r>
              <a:rPr lang="en-US" dirty="0" smtClean="0"/>
              <a:t>Java has two other editions: </a:t>
            </a:r>
          </a:p>
          <a:p>
            <a:pPr lvl="1">
              <a:defRPr/>
            </a:pPr>
            <a:r>
              <a:rPr lang="en-US" dirty="0" smtClean="0"/>
              <a:t>The </a:t>
            </a:r>
            <a:r>
              <a:rPr lang="en-US" dirty="0" smtClean="0">
                <a:solidFill>
                  <a:schemeClr val="accent5">
                    <a:lumMod val="25000"/>
                  </a:schemeClr>
                </a:solidFill>
              </a:rPr>
              <a:t>Java Enterprise Edition (Java EE)</a:t>
            </a:r>
            <a:r>
              <a:rPr lang="en-US" dirty="0" smtClean="0"/>
              <a:t> </a:t>
            </a:r>
            <a:r>
              <a:rPr lang="en-US" dirty="0" smtClean="0">
                <a:sym typeface="Wingdings" pitchFamily="2" charset="2"/>
              </a:rPr>
              <a:t> for developing large scale distributed networking applications and web-based applications.</a:t>
            </a:r>
            <a:endParaRPr lang="en-US" dirty="0" smtClean="0"/>
          </a:p>
          <a:p>
            <a:pPr lvl="1">
              <a:defRPr/>
            </a:pPr>
            <a:r>
              <a:rPr lang="en-US" dirty="0" smtClean="0"/>
              <a:t>The </a:t>
            </a:r>
            <a:r>
              <a:rPr lang="en-US" dirty="0" smtClean="0">
                <a:solidFill>
                  <a:schemeClr val="accent5">
                    <a:lumMod val="25000"/>
                  </a:schemeClr>
                </a:solidFill>
              </a:rPr>
              <a:t>Java Micro Edition (Java ME)</a:t>
            </a:r>
            <a:r>
              <a:rPr lang="en-US" dirty="0" smtClean="0"/>
              <a:t> </a:t>
            </a:r>
            <a:r>
              <a:rPr lang="en-US" dirty="0" smtClean="0">
                <a:sym typeface="Wingdings" pitchFamily="2" charset="2"/>
              </a:rPr>
              <a:t> for developing applications for small, memory constrained devices (cell phones and PDAs)</a:t>
            </a:r>
            <a:endParaRPr lang="en-US" dirty="0"/>
          </a:p>
        </p:txBody>
      </p:sp>
      <p:sp>
        <p:nvSpPr>
          <p:cNvPr id="4100" name="Slide Number Placeholder 3"/>
          <p:cNvSpPr>
            <a:spLocks noGrp="1"/>
          </p:cNvSpPr>
          <p:nvPr>
            <p:ph type="sldNum" sz="quarter" idx="12"/>
          </p:nvPr>
        </p:nvSpPr>
        <p:spPr>
          <a:noFill/>
        </p:spPr>
        <p:txBody>
          <a:bodyPr/>
          <a:lstStyle/>
          <a:p>
            <a:fld id="{D3235DB2-38C5-4BDB-828C-933E4EAEDBC3}" type="slidenum">
              <a:rPr lang="ar-SA" smtClean="0"/>
              <a:pPr/>
              <a:t>3</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p:spPr>
        <p:txBody>
          <a:bodyPr/>
          <a:lstStyle/>
          <a:p>
            <a:fld id="{8B80406A-D984-4006-A10F-AA51D7A7DE99}" type="slidenum">
              <a:rPr lang="ar-SA" smtClean="0"/>
              <a:pPr/>
              <a:t>4</a:t>
            </a:fld>
            <a:endParaRPr lang="en-US" smtClean="0"/>
          </a:p>
        </p:txBody>
      </p:sp>
      <p:sp>
        <p:nvSpPr>
          <p:cNvPr id="5123" name="Rectangle 2"/>
          <p:cNvSpPr>
            <a:spLocks noGrp="1" noChangeArrowheads="1"/>
          </p:cNvSpPr>
          <p:nvPr>
            <p:ph type="title"/>
          </p:nvPr>
        </p:nvSpPr>
        <p:spPr/>
        <p:txBody>
          <a:bodyPr/>
          <a:lstStyle/>
          <a:p>
            <a:r>
              <a:rPr lang="en-US" smtClean="0"/>
              <a:t>1.2 Computers: Hardware and Software</a:t>
            </a:r>
          </a:p>
        </p:txBody>
      </p:sp>
      <p:sp>
        <p:nvSpPr>
          <p:cNvPr id="6148" name="Rectangle 3"/>
          <p:cNvSpPr>
            <a:spLocks noGrp="1" noChangeArrowheads="1"/>
          </p:cNvSpPr>
          <p:nvPr>
            <p:ph type="body" idx="1"/>
          </p:nvPr>
        </p:nvSpPr>
        <p:spPr>
          <a:xfrm>
            <a:off x="152400" y="914400"/>
            <a:ext cx="8763000" cy="5867400"/>
          </a:xfrm>
        </p:spPr>
        <p:txBody>
          <a:bodyPr/>
          <a:lstStyle/>
          <a:p>
            <a:pPr>
              <a:defRPr/>
            </a:pPr>
            <a:r>
              <a:rPr lang="en-US" sz="2200" dirty="0" smtClean="0"/>
              <a:t>A </a:t>
            </a:r>
            <a:r>
              <a:rPr lang="en-US" b="1" dirty="0" smtClean="0">
                <a:solidFill>
                  <a:schemeClr val="accent5">
                    <a:lumMod val="25000"/>
                  </a:schemeClr>
                </a:solidFill>
              </a:rPr>
              <a:t>computer</a:t>
            </a:r>
            <a:r>
              <a:rPr lang="en-US" sz="2200" dirty="0" smtClean="0"/>
              <a:t> is a device that can perform computations &amp; make logical decisions faster than humans can.</a:t>
            </a:r>
          </a:p>
          <a:p>
            <a:pPr>
              <a:defRPr/>
            </a:pPr>
            <a:r>
              <a:rPr lang="en-US" b="1" dirty="0" smtClean="0">
                <a:solidFill>
                  <a:schemeClr val="accent5">
                    <a:lumMod val="25000"/>
                  </a:schemeClr>
                </a:solidFill>
              </a:rPr>
              <a:t>Computer program:</a:t>
            </a:r>
            <a:endParaRPr lang="en-US" sz="2200" dirty="0" smtClean="0"/>
          </a:p>
          <a:p>
            <a:pPr lvl="1">
              <a:defRPr/>
            </a:pPr>
            <a:r>
              <a:rPr lang="en-US" sz="2200" dirty="0" smtClean="0"/>
              <a:t>A set of instructions for a computer to follow.</a:t>
            </a:r>
          </a:p>
          <a:p>
            <a:pPr>
              <a:defRPr/>
            </a:pPr>
            <a:r>
              <a:rPr lang="en-US" b="1" dirty="0" smtClean="0">
                <a:solidFill>
                  <a:schemeClr val="accent5">
                    <a:lumMod val="25000"/>
                  </a:schemeClr>
                </a:solidFill>
              </a:rPr>
              <a:t>Computer software:</a:t>
            </a:r>
            <a:endParaRPr lang="en-US" sz="2200" dirty="0" smtClean="0"/>
          </a:p>
          <a:p>
            <a:pPr lvl="1">
              <a:defRPr/>
            </a:pPr>
            <a:r>
              <a:rPr lang="en-US" sz="2200" dirty="0" smtClean="0"/>
              <a:t>The collection of programs used by a computer.</a:t>
            </a:r>
            <a:endParaRPr lang="en-US" sz="2200" i="1" dirty="0" smtClean="0"/>
          </a:p>
          <a:p>
            <a:pPr>
              <a:defRPr/>
            </a:pPr>
            <a:r>
              <a:rPr lang="en-US" b="1" dirty="0" smtClean="0">
                <a:solidFill>
                  <a:schemeClr val="accent5">
                    <a:lumMod val="25000"/>
                  </a:schemeClr>
                </a:solidFill>
              </a:rPr>
              <a:t>Computer hardware:</a:t>
            </a:r>
            <a:endParaRPr lang="en-US" sz="2200" b="1" dirty="0" smtClean="0"/>
          </a:p>
          <a:p>
            <a:pPr lvl="1">
              <a:defRPr/>
            </a:pPr>
            <a:r>
              <a:rPr lang="en-US" sz="2200" dirty="0" smtClean="0"/>
              <a:t>The actual physical machines that make up a computer.</a:t>
            </a:r>
            <a:endParaRPr lang="en-US" sz="2200" i="1" dirty="0" smtClean="0"/>
          </a:p>
        </p:txBody>
      </p:sp>
      <p:sp>
        <p:nvSpPr>
          <p:cNvPr id="5125" name="Line 4"/>
          <p:cNvSpPr>
            <a:spLocks noChangeShapeType="1"/>
          </p:cNvSpPr>
          <p:nvPr/>
        </p:nvSpPr>
        <p:spPr bwMode="auto">
          <a:xfrm>
            <a:off x="350838" y="977900"/>
            <a:ext cx="8486775" cy="0"/>
          </a:xfrm>
          <a:prstGeom prst="line">
            <a:avLst/>
          </a:prstGeom>
          <a:noFill/>
          <a:ln w="76200">
            <a:solidFill>
              <a:srgbClr val="008080"/>
            </a:solidFill>
            <a:round/>
            <a:headEnd/>
            <a:tailEnd/>
          </a:ln>
        </p:spPr>
        <p:txBody>
          <a:bodyPr/>
          <a:lstStyle/>
          <a:p>
            <a:endParaRPr lang="en-US"/>
          </a:p>
        </p:txBody>
      </p:sp>
      <p:graphicFrame>
        <p:nvGraphicFramePr>
          <p:cNvPr id="6" name="Table 5"/>
          <p:cNvGraphicFramePr>
            <a:graphicFrameLocks noGrp="1"/>
          </p:cNvGraphicFramePr>
          <p:nvPr/>
        </p:nvGraphicFramePr>
        <p:xfrm>
          <a:off x="76200" y="4800600"/>
          <a:ext cx="8991600" cy="2057400"/>
        </p:xfrm>
        <a:graphic>
          <a:graphicData uri="http://schemas.openxmlformats.org/drawingml/2006/table">
            <a:tbl>
              <a:tblPr rtl="1" firstRow="1" bandRow="1">
                <a:tableStyleId>{5C22544A-7EE6-4342-B048-85BDC9FD1C3A}</a:tableStyleId>
              </a:tblPr>
              <a:tblGrid>
                <a:gridCol w="4495800"/>
                <a:gridCol w="4495800"/>
              </a:tblGrid>
              <a:tr h="365023">
                <a:tc>
                  <a:txBody>
                    <a:bodyPr/>
                    <a:lstStyle/>
                    <a:p>
                      <a:pPr algn="ctr" rtl="1"/>
                      <a:r>
                        <a:rPr lang="en-US" sz="1600" dirty="0" smtClean="0"/>
                        <a:t>Software</a:t>
                      </a:r>
                      <a:endParaRPr lang="ar-SA" sz="1600" dirty="0"/>
                    </a:p>
                  </a:txBody>
                  <a:tcPr/>
                </a:tc>
                <a:tc>
                  <a:txBody>
                    <a:bodyPr/>
                    <a:lstStyle/>
                    <a:p>
                      <a:pPr algn="ctr" rtl="1"/>
                      <a:r>
                        <a:rPr lang="en-US" sz="1600" dirty="0" smtClean="0"/>
                        <a:t>Hardware</a:t>
                      </a:r>
                      <a:endParaRPr lang="ar-SA" sz="1600" dirty="0"/>
                    </a:p>
                  </a:txBody>
                  <a:tcPr/>
                </a:tc>
              </a:tr>
              <a:tr h="1692377">
                <a:tc>
                  <a:txBody>
                    <a:bodyPr/>
                    <a:lstStyle/>
                    <a:p>
                      <a:pPr eaLnBrk="0" hangingPunct="0">
                        <a:buFont typeface="Arial" pitchFamily="34" charset="0"/>
                        <a:buChar char="•"/>
                        <a:tabLst>
                          <a:tab pos="457200" algn="l"/>
                        </a:tabLst>
                      </a:pPr>
                      <a:r>
                        <a:rPr lang="en-US" sz="1600" dirty="0" smtClean="0">
                          <a:latin typeface="Times New Roman" pitchFamily="18" charset="0"/>
                          <a:cs typeface="Times New Roman" pitchFamily="18" charset="0"/>
                        </a:rPr>
                        <a:t>The parts that can’t be touched are called “Software”. </a:t>
                      </a:r>
                      <a:br>
                        <a:rPr lang="en-US" sz="1600" dirty="0" smtClean="0">
                          <a:latin typeface="Times New Roman" pitchFamily="18" charset="0"/>
                          <a:cs typeface="Times New Roman" pitchFamily="18" charset="0"/>
                        </a:rPr>
                      </a:br>
                      <a:r>
                        <a:rPr lang="en-US" sz="1600" u="sng" dirty="0" smtClean="0">
                          <a:latin typeface="Times New Roman" pitchFamily="18" charset="0"/>
                          <a:cs typeface="Times New Roman" pitchFamily="18" charset="0"/>
                        </a:rPr>
                        <a:t>Characteristics:</a:t>
                      </a:r>
                      <a:r>
                        <a:rPr lang="en-US" sz="1600" dirty="0" smtClean="0">
                          <a:latin typeface="Times New Roman" pitchFamily="18" charset="0"/>
                          <a:cs typeface="Times New Roman" pitchFamily="18" charset="0"/>
                        </a:rPr>
                        <a:t> It has no physical existence.  </a:t>
                      </a:r>
                    </a:p>
                    <a:p>
                      <a:pPr eaLnBrk="0" hangingPunct="0">
                        <a:buFont typeface="Arial" pitchFamily="34" charset="0"/>
                        <a:buChar char="•"/>
                        <a:tabLst>
                          <a:tab pos="457200" algn="l"/>
                        </a:tabLst>
                      </a:pPr>
                      <a:r>
                        <a:rPr lang="en-US" sz="1600" dirty="0" smtClean="0">
                          <a:latin typeface="Times New Roman" pitchFamily="18" charset="0"/>
                          <a:cs typeface="Times New Roman" pitchFamily="18" charset="0"/>
                        </a:rPr>
                        <a:t>They can be realized through mind and feeling </a:t>
                      </a:r>
                      <a:r>
                        <a:rPr lang="en-US" sz="1600" i="1" dirty="0" smtClean="0">
                          <a:latin typeface="Times New Roman" pitchFamily="18" charset="0"/>
                          <a:cs typeface="Times New Roman" pitchFamily="18" charset="0"/>
                        </a:rPr>
                        <a:t>only</a:t>
                      </a:r>
                      <a:r>
                        <a:rPr lang="en-US" sz="1600" dirty="0" smtClean="0">
                          <a:latin typeface="Times New Roman" pitchFamily="18" charset="0"/>
                          <a:cs typeface="Times New Roman" pitchFamily="18" charset="0"/>
                        </a:rPr>
                        <a:t> .</a:t>
                      </a:r>
                    </a:p>
                    <a:p>
                      <a:pPr eaLnBrk="0" hangingPunct="0">
                        <a:buFont typeface="Arial" pitchFamily="34" charset="0"/>
                        <a:buChar char="•"/>
                        <a:tabLst>
                          <a:tab pos="457200" algn="l"/>
                        </a:tabLst>
                      </a:pPr>
                      <a:r>
                        <a:rPr lang="en-US" sz="1600" dirty="0" smtClean="0">
                          <a:latin typeface="Times New Roman" pitchFamily="18" charset="0"/>
                          <a:cs typeface="Times New Roman" pitchFamily="18" charset="0"/>
                        </a:rPr>
                        <a:t>E.g.</a:t>
                      </a:r>
                      <a:r>
                        <a:rPr lang="en-US" sz="1600" baseline="0" dirty="0" smtClean="0">
                          <a:latin typeface="Times New Roman" pitchFamily="18" charset="0"/>
                          <a:cs typeface="Times New Roman" pitchFamily="18" charset="0"/>
                        </a:rPr>
                        <a:t> translators, editors, programs.</a:t>
                      </a:r>
                      <a:endParaRPr lang="en-US" sz="1600" dirty="0" smtClean="0">
                        <a:latin typeface="Times New Roman" pitchFamily="18" charset="0"/>
                        <a:ea typeface="Times New Roman (Arabic)" charset="0"/>
                        <a:cs typeface="Times New Roman (Arabic)" charset="0"/>
                      </a:endParaRPr>
                    </a:p>
                  </a:txBody>
                  <a:tcPr/>
                </a:tc>
                <a:tc>
                  <a:txBody>
                    <a:bodyPr/>
                    <a:lstStyle/>
                    <a:p>
                      <a:pPr eaLnBrk="0" hangingPunct="0">
                        <a:buFont typeface="Arial" pitchFamily="34" charset="0"/>
                        <a:buChar char="•"/>
                      </a:pPr>
                      <a:r>
                        <a:rPr lang="en-US" sz="1600" dirty="0" smtClean="0">
                          <a:latin typeface="Times New Roman" pitchFamily="18" charset="0"/>
                          <a:cs typeface="Times New Roman" pitchFamily="18" charset="0"/>
                        </a:rPr>
                        <a:t>Things that can be touched are called “Hardware”.</a:t>
                      </a:r>
                      <a:endParaRPr lang="en-US" sz="1600" dirty="0" smtClean="0">
                        <a:latin typeface="Times New Roman" pitchFamily="18" charset="0"/>
                        <a:ea typeface="Times New Roman (Arabic)" charset="0"/>
                        <a:cs typeface="Times New Roman (Arabic)" charset="0"/>
                      </a:endParaRPr>
                    </a:p>
                    <a:p>
                      <a:pPr eaLnBrk="0" hangingPunct="0">
                        <a:buFont typeface="Arial" pitchFamily="34" charset="0"/>
                        <a:buChar char="•"/>
                      </a:pPr>
                      <a:r>
                        <a:rPr lang="en-US" sz="1600" u="sng" dirty="0" smtClean="0">
                          <a:latin typeface="Times New Roman" pitchFamily="18" charset="0"/>
                          <a:cs typeface="Times New Roman" pitchFamily="18" charset="0"/>
                        </a:rPr>
                        <a:t>Characteristics:</a:t>
                      </a:r>
                      <a:r>
                        <a:rPr lang="en-US" sz="1600" dirty="0" smtClean="0">
                          <a:latin typeface="Times New Roman" pitchFamily="18" charset="0"/>
                          <a:cs typeface="Times New Roman" pitchFamily="18" charset="0"/>
                        </a:rPr>
                        <a:t> They have physical existence, weight, color &amp; they can be damaged or broken.</a:t>
                      </a:r>
                    </a:p>
                    <a:p>
                      <a:pPr eaLnBrk="0" hangingPunct="0">
                        <a:buFont typeface="Arial" pitchFamily="34" charset="0"/>
                        <a:buChar char="•"/>
                      </a:pPr>
                      <a:r>
                        <a:rPr lang="en-US" sz="1600" dirty="0" smtClean="0">
                          <a:latin typeface="Times New Roman" pitchFamily="18" charset="0"/>
                          <a:ea typeface="Times New Roman (Arabic)" charset="0"/>
                          <a:cs typeface="Times New Roman" pitchFamily="18" charset="0"/>
                        </a:rPr>
                        <a:t>E.g. monitor, mouse,</a:t>
                      </a:r>
                      <a:r>
                        <a:rPr lang="en-US" sz="1600" baseline="0" dirty="0" smtClean="0">
                          <a:latin typeface="Times New Roman" pitchFamily="18" charset="0"/>
                          <a:ea typeface="Times New Roman (Arabic)" charset="0"/>
                          <a:cs typeface="Times New Roman" pitchFamily="18" charset="0"/>
                        </a:rPr>
                        <a:t> printer.</a:t>
                      </a:r>
                      <a:endParaRPr lang="en-US" sz="1600" dirty="0" smtClean="0">
                        <a:latin typeface="Times New Roman" pitchFamily="18" charset="0"/>
                        <a:ea typeface="Times New Roman (Arabic)" charset="0"/>
                        <a:cs typeface="Times New Roman (Arabic)" charset="0"/>
                      </a:endParaRPr>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1.4 Computer Organization</a:t>
            </a:r>
          </a:p>
        </p:txBody>
      </p:sp>
      <p:sp>
        <p:nvSpPr>
          <p:cNvPr id="6147" name="Rectangle 3"/>
          <p:cNvSpPr>
            <a:spLocks noGrp="1" noChangeArrowheads="1"/>
          </p:cNvSpPr>
          <p:nvPr>
            <p:ph type="body" idx="1"/>
          </p:nvPr>
        </p:nvSpPr>
        <p:spPr/>
        <p:txBody>
          <a:bodyPr/>
          <a:lstStyle/>
          <a:p>
            <a:endParaRPr lang="ar-SA" smtClean="0"/>
          </a:p>
        </p:txBody>
      </p:sp>
      <p:pic>
        <p:nvPicPr>
          <p:cNvPr id="6148" name="Picture 2"/>
          <p:cNvPicPr>
            <a:picLocks noChangeAspect="1" noChangeArrowheads="1"/>
          </p:cNvPicPr>
          <p:nvPr/>
        </p:nvPicPr>
        <p:blipFill>
          <a:blip r:embed="rId3" cstate="print"/>
          <a:srcRect l="20000" t="25273" r="16875" b="7001"/>
          <a:stretch>
            <a:fillRect/>
          </a:stretch>
        </p:blipFill>
        <p:spPr bwMode="auto">
          <a:xfrm>
            <a:off x="228600" y="1295400"/>
            <a:ext cx="8763000" cy="5160963"/>
          </a:xfrm>
          <a:prstGeom prst="rect">
            <a:avLst/>
          </a:prstGeom>
          <a:noFill/>
          <a:ln w="9525" algn="ctr">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body" idx="1"/>
          </p:nvPr>
        </p:nvSpPr>
        <p:spPr>
          <a:xfrm>
            <a:off x="76200" y="990600"/>
            <a:ext cx="8915400" cy="5791200"/>
          </a:xfrm>
        </p:spPr>
        <p:txBody>
          <a:bodyPr/>
          <a:lstStyle/>
          <a:p>
            <a:pPr marL="457200" lvl="1" indent="0">
              <a:buFontTx/>
              <a:buNone/>
              <a:defRPr/>
            </a:pPr>
            <a:r>
              <a:rPr lang="en-US" sz="2200" b="1" u="sng" dirty="0" smtClean="0"/>
              <a:t>Five main components</a:t>
            </a:r>
          </a:p>
          <a:p>
            <a:pPr marL="460375" lvl="2" indent="-342900">
              <a:buFont typeface="+mj-lt"/>
              <a:buAutoNum type="arabicPeriod"/>
              <a:defRPr/>
            </a:pPr>
            <a:r>
              <a:rPr lang="en-US" b="1" dirty="0" smtClean="0"/>
              <a:t>Input unit</a:t>
            </a:r>
          </a:p>
          <a:p>
            <a:pPr marL="1150938" lvl="3" indent="-398463">
              <a:defRPr/>
            </a:pPr>
            <a:r>
              <a:rPr lang="en-US" dirty="0" smtClean="0"/>
              <a:t>Allows a person to communicate data to the computer.</a:t>
            </a:r>
          </a:p>
          <a:p>
            <a:pPr marL="1150938" lvl="3" indent="-398463">
              <a:defRPr/>
            </a:pPr>
            <a:r>
              <a:rPr lang="en-US" dirty="0" smtClean="0"/>
              <a:t>Obtains information from input devices for other units so that it can be processed.</a:t>
            </a:r>
          </a:p>
          <a:p>
            <a:pPr marL="1150938" lvl="3" indent="-398463">
              <a:defRPr/>
            </a:pPr>
            <a:r>
              <a:rPr lang="en-US" dirty="0" smtClean="0"/>
              <a:t>Examples?</a:t>
            </a:r>
          </a:p>
          <a:p>
            <a:pPr marL="574675" lvl="2">
              <a:buFont typeface="+mj-lt"/>
              <a:buAutoNum type="arabicPeriod"/>
              <a:defRPr/>
            </a:pPr>
            <a:r>
              <a:rPr lang="en-US" b="1" dirty="0" smtClean="0"/>
              <a:t>Output unit</a:t>
            </a:r>
          </a:p>
          <a:p>
            <a:pPr marL="1150938" lvl="3" indent="-398463">
              <a:defRPr/>
            </a:pPr>
            <a:r>
              <a:rPr lang="en-US" dirty="0"/>
              <a:t>Allows the computer to communicate information to the user.</a:t>
            </a:r>
          </a:p>
          <a:p>
            <a:pPr marL="1150938" lvl="3" indent="-398463">
              <a:defRPr/>
            </a:pPr>
            <a:r>
              <a:rPr lang="en-US" dirty="0"/>
              <a:t>Takes information that the computer has processed and places it on various output devices.</a:t>
            </a:r>
          </a:p>
          <a:p>
            <a:pPr marL="574675" lvl="2">
              <a:buFont typeface="+mj-lt"/>
              <a:buAutoNum type="arabicPeriod"/>
              <a:defRPr/>
            </a:pPr>
            <a:r>
              <a:rPr lang="en-US" b="1" dirty="0" smtClean="0"/>
              <a:t>Memory (Main Memory/ Primary Memory)</a:t>
            </a:r>
          </a:p>
          <a:p>
            <a:pPr marL="1150938" lvl="3" indent="-398463">
              <a:defRPr/>
            </a:pPr>
            <a:r>
              <a:rPr lang="en-US" dirty="0"/>
              <a:t>Often referred to as </a:t>
            </a:r>
            <a:r>
              <a:rPr lang="en-US" b="1" dirty="0"/>
              <a:t>RAM (Random Access Memory)</a:t>
            </a:r>
            <a:r>
              <a:rPr lang="en-US" dirty="0"/>
              <a:t> since the computer can immediately access the data in any memory location.</a:t>
            </a:r>
          </a:p>
          <a:p>
            <a:pPr marL="1150938" lvl="3" indent="-398463">
              <a:defRPr/>
            </a:pPr>
            <a:r>
              <a:rPr lang="en-US" dirty="0"/>
              <a:t>Contains information that has been entered through the input unit to make it available for processing </a:t>
            </a:r>
            <a:r>
              <a:rPr lang="en-US" dirty="0" smtClean="0"/>
              <a:t>when needed</a:t>
            </a:r>
            <a:r>
              <a:rPr lang="en-US" dirty="0"/>
              <a:t>.</a:t>
            </a:r>
          </a:p>
          <a:p>
            <a:pPr marL="1150938" lvl="3" indent="-398463">
              <a:defRPr/>
            </a:pPr>
            <a:r>
              <a:rPr lang="en-US" dirty="0"/>
              <a:t>Also retains processed information until it can be placed on output devices by the output unit.</a:t>
            </a:r>
          </a:p>
          <a:p>
            <a:pPr marL="1150938" lvl="3" indent="-398463">
              <a:defRPr/>
            </a:pPr>
            <a:r>
              <a:rPr lang="en-US" dirty="0"/>
              <a:t>Volatile </a:t>
            </a:r>
            <a:r>
              <a:rPr lang="en-US" dirty="0">
                <a:sym typeface="Wingdings" pitchFamily="2" charset="2"/>
              </a:rPr>
              <a:t> information is lost when power is off.</a:t>
            </a:r>
            <a:endParaRPr lang="en-US" dirty="0"/>
          </a:p>
        </p:txBody>
      </p:sp>
      <p:sp>
        <p:nvSpPr>
          <p:cNvPr id="7171" name="Rectangle 3"/>
          <p:cNvSpPr>
            <a:spLocks noGrp="1" noChangeArrowheads="1"/>
          </p:cNvSpPr>
          <p:nvPr>
            <p:ph type="title"/>
          </p:nvPr>
        </p:nvSpPr>
        <p:spPr/>
        <p:txBody>
          <a:bodyPr/>
          <a:lstStyle/>
          <a:p>
            <a:r>
              <a:rPr lang="en-US" smtClean="0"/>
              <a:t>1.4 Computer Organization (Cont.)</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1.4 Computer Organization (Cont.)</a:t>
            </a:r>
          </a:p>
        </p:txBody>
      </p:sp>
      <p:sp>
        <p:nvSpPr>
          <p:cNvPr id="8195" name="Rectangle 3"/>
          <p:cNvSpPr>
            <a:spLocks noGrp="1" noChangeArrowheads="1"/>
          </p:cNvSpPr>
          <p:nvPr>
            <p:ph type="body" idx="1"/>
          </p:nvPr>
        </p:nvSpPr>
        <p:spPr>
          <a:xfrm>
            <a:off x="152400" y="1066800"/>
            <a:ext cx="8763000" cy="5334000"/>
          </a:xfrm>
        </p:spPr>
        <p:txBody>
          <a:bodyPr/>
          <a:lstStyle/>
          <a:p>
            <a:pPr marL="609600" lvl="2" indent="-609600">
              <a:lnSpc>
                <a:spcPct val="150000"/>
              </a:lnSpc>
              <a:buClr>
                <a:schemeClr val="tx1"/>
              </a:buClr>
              <a:buFont typeface="APHont" pitchFamily="34" charset="0"/>
              <a:buAutoNum type="arabicPeriod" startAt="4"/>
            </a:pPr>
            <a:r>
              <a:rPr lang="en-US" b="1" smtClean="0"/>
              <a:t>Processor (CPU)</a:t>
            </a:r>
          </a:p>
          <a:p>
            <a:pPr indent="-328613">
              <a:lnSpc>
                <a:spcPct val="150000"/>
              </a:lnSpc>
            </a:pPr>
            <a:r>
              <a:rPr lang="en-US" sz="1600" smtClean="0"/>
              <a:t>The CPU (Central Processing Unit) is the brain of the computer.</a:t>
            </a:r>
          </a:p>
          <a:p>
            <a:pPr indent="-328613">
              <a:lnSpc>
                <a:spcPct val="150000"/>
              </a:lnSpc>
            </a:pPr>
            <a:r>
              <a:rPr lang="en-US" sz="1600" smtClean="0"/>
              <a:t>Coordinates and supervises the operation of other sections.</a:t>
            </a:r>
          </a:p>
          <a:p>
            <a:pPr indent="-328613">
              <a:lnSpc>
                <a:spcPct val="150000"/>
              </a:lnSpc>
            </a:pPr>
            <a:r>
              <a:rPr lang="en-US" sz="1600" smtClean="0"/>
              <a:t>The CPU follows the instructions in a program and performs the calculations specified by the program.</a:t>
            </a:r>
          </a:p>
          <a:p>
            <a:pPr indent="-328613">
              <a:lnSpc>
                <a:spcPct val="150000"/>
              </a:lnSpc>
            </a:pPr>
            <a:r>
              <a:rPr lang="en-US" sz="1600" smtClean="0"/>
              <a:t>The processor of a modern computer can have as many as several hundred available instructions.</a:t>
            </a:r>
          </a:p>
          <a:p>
            <a:pPr indent="-328613">
              <a:lnSpc>
                <a:spcPct val="150000"/>
              </a:lnSpc>
            </a:pPr>
            <a:r>
              <a:rPr lang="en-US" sz="1600" smtClean="0"/>
              <a:t>Consists of two main units: </a:t>
            </a:r>
          </a:p>
          <a:p>
            <a:pPr lvl="1" indent="-134938">
              <a:lnSpc>
                <a:spcPct val="150000"/>
              </a:lnSpc>
            </a:pPr>
            <a:r>
              <a:rPr lang="en-US" sz="1600" smtClean="0"/>
              <a:t>The Arithmetic and Logic Unit (ALU)</a:t>
            </a:r>
          </a:p>
          <a:p>
            <a:pPr lvl="1" indent="-134938">
              <a:lnSpc>
                <a:spcPct val="150000"/>
              </a:lnSpc>
            </a:pPr>
            <a:r>
              <a:rPr lang="en-US" sz="1600" smtClean="0"/>
              <a:t>The Control Unit (CU)</a:t>
            </a:r>
          </a:p>
        </p:txBody>
      </p:sp>
      <p:pic>
        <p:nvPicPr>
          <p:cNvPr id="8196" name="Picture 6" descr="http://www.parvus.com/ProductImages/MainProductImages/294.jpg"/>
          <p:cNvPicPr>
            <a:picLocks noChangeAspect="1" noChangeArrowheads="1"/>
          </p:cNvPicPr>
          <p:nvPr/>
        </p:nvPicPr>
        <p:blipFill>
          <a:blip r:embed="rId3" cstate="print"/>
          <a:srcRect l="2499" t="10075" r="3751" b="5289"/>
          <a:stretch>
            <a:fillRect/>
          </a:stretch>
        </p:blipFill>
        <p:spPr bwMode="auto">
          <a:xfrm>
            <a:off x="6737350" y="3733800"/>
            <a:ext cx="2330450" cy="1304925"/>
          </a:xfrm>
          <a:prstGeom prst="rect">
            <a:avLst/>
          </a:prstGeom>
          <a:noFill/>
          <a:ln w="9525">
            <a:noFill/>
            <a:miter lim="800000"/>
            <a:headEnd/>
            <a:tailEnd/>
          </a:ln>
        </p:spPr>
      </p:pic>
      <p:pic>
        <p:nvPicPr>
          <p:cNvPr id="8197" name="Picture 8" descr="CPU-1220 : a PC/104 module for Embedded Appliances with SVGA, 4 Serials and 10/100Mbps NIC"/>
          <p:cNvPicPr>
            <a:picLocks noChangeAspect="1" noChangeArrowheads="1"/>
          </p:cNvPicPr>
          <p:nvPr/>
        </p:nvPicPr>
        <p:blipFill>
          <a:blip r:embed="rId4" cstate="print"/>
          <a:srcRect/>
          <a:stretch>
            <a:fillRect/>
          </a:stretch>
        </p:blipFill>
        <p:spPr bwMode="auto">
          <a:xfrm>
            <a:off x="6705600" y="5065713"/>
            <a:ext cx="2438400" cy="1716087"/>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1.4 Computer Organization (Cont.)</a:t>
            </a:r>
          </a:p>
        </p:txBody>
      </p:sp>
      <p:sp>
        <p:nvSpPr>
          <p:cNvPr id="9219" name="Rectangle 3"/>
          <p:cNvSpPr>
            <a:spLocks noGrp="1" noChangeArrowheads="1"/>
          </p:cNvSpPr>
          <p:nvPr>
            <p:ph type="body" idx="1"/>
          </p:nvPr>
        </p:nvSpPr>
        <p:spPr>
          <a:xfrm>
            <a:off x="152400" y="1066800"/>
            <a:ext cx="8763000" cy="5334000"/>
          </a:xfrm>
        </p:spPr>
        <p:txBody>
          <a:bodyPr/>
          <a:lstStyle/>
          <a:p>
            <a:pPr>
              <a:lnSpc>
                <a:spcPct val="150000"/>
              </a:lnSpc>
              <a:buFont typeface="APHont" pitchFamily="34" charset="0"/>
              <a:buAutoNum type="arabicPeriod" startAt="5"/>
            </a:pPr>
            <a:r>
              <a:rPr lang="en-US" sz="1800" b="1" smtClean="0"/>
              <a:t>Secondary Memory/Storage</a:t>
            </a:r>
          </a:p>
          <a:p>
            <a:pPr>
              <a:lnSpc>
                <a:spcPct val="150000"/>
              </a:lnSpc>
            </a:pPr>
            <a:r>
              <a:rPr lang="en-US" sz="1600" smtClean="0"/>
              <a:t>Main memory is only used while the computer is actually following the instructions in a program.</a:t>
            </a:r>
          </a:p>
          <a:p>
            <a:pPr>
              <a:lnSpc>
                <a:spcPct val="150000"/>
              </a:lnSpc>
            </a:pPr>
            <a:r>
              <a:rPr lang="en-US" sz="1600" b="1" smtClean="0"/>
              <a:t>Secondary memory</a:t>
            </a:r>
            <a:r>
              <a:rPr lang="en-US" sz="1600" smtClean="0"/>
              <a:t> is the memory that is used for keeping a permanent record of information.</a:t>
            </a:r>
          </a:p>
          <a:p>
            <a:pPr>
              <a:lnSpc>
                <a:spcPct val="150000"/>
              </a:lnSpc>
            </a:pPr>
            <a:r>
              <a:rPr lang="en-US" sz="1600" smtClean="0"/>
              <a:t>Information on secondary storage devices is said to be persistent, it is preserved even when the computer’s power is turned off.</a:t>
            </a:r>
          </a:p>
          <a:p>
            <a:pPr>
              <a:lnSpc>
                <a:spcPct val="150000"/>
              </a:lnSpc>
            </a:pPr>
            <a:r>
              <a:rPr lang="en-US" sz="1600" smtClean="0"/>
              <a:t>Alternative terms: secondary storage, auxiliary memory/ storage, external memory/ storage.</a:t>
            </a:r>
          </a:p>
          <a:p>
            <a:pPr>
              <a:lnSpc>
                <a:spcPct val="150000"/>
              </a:lnSpc>
            </a:pPr>
            <a:r>
              <a:rPr lang="en-US" sz="1600" smtClean="0"/>
              <a:t>Information in secondary storage takes much longer to access  than information in primary memory, but the cost per unit of secondary storage is much less than that of primary memory.</a:t>
            </a:r>
          </a:p>
          <a:p>
            <a:pPr>
              <a:lnSpc>
                <a:spcPct val="150000"/>
              </a:lnSpc>
            </a:pPr>
            <a:r>
              <a:rPr lang="en-US" sz="1600" smtClean="0"/>
              <a:t>Examples: hard disk, CD’s, DVD’s, Flash memory drives, etc.</a:t>
            </a:r>
          </a:p>
          <a:p>
            <a:pPr>
              <a:lnSpc>
                <a:spcPct val="150000"/>
              </a:lnSpc>
            </a:pPr>
            <a:endParaRPr lang="en-US" sz="1600" smtClean="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1.5 Computer Languages</a:t>
            </a:r>
          </a:p>
        </p:txBody>
      </p:sp>
      <p:sp>
        <p:nvSpPr>
          <p:cNvPr id="10243" name="Rectangle 3"/>
          <p:cNvSpPr>
            <a:spLocks noGrp="1" noChangeArrowheads="1"/>
          </p:cNvSpPr>
          <p:nvPr>
            <p:ph type="body" idx="1"/>
          </p:nvPr>
        </p:nvSpPr>
        <p:spPr/>
        <p:txBody>
          <a:bodyPr/>
          <a:lstStyle/>
          <a:p>
            <a:pPr>
              <a:lnSpc>
                <a:spcPct val="200000"/>
              </a:lnSpc>
            </a:pPr>
            <a:r>
              <a:rPr lang="en-US" smtClean="0"/>
              <a:t>There are many languages for writing programs. The different categories include:</a:t>
            </a:r>
          </a:p>
          <a:p>
            <a:pPr lvl="1">
              <a:lnSpc>
                <a:spcPct val="200000"/>
              </a:lnSpc>
            </a:pPr>
            <a:r>
              <a:rPr lang="en-US" smtClean="0"/>
              <a:t>Machine Languages</a:t>
            </a:r>
          </a:p>
          <a:p>
            <a:pPr lvl="1">
              <a:lnSpc>
                <a:spcPct val="200000"/>
              </a:lnSpc>
            </a:pPr>
            <a:r>
              <a:rPr lang="en-US" smtClean="0"/>
              <a:t>Assembly Languages</a:t>
            </a:r>
          </a:p>
          <a:p>
            <a:pPr lvl="1">
              <a:lnSpc>
                <a:spcPct val="200000"/>
              </a:lnSpc>
            </a:pPr>
            <a:r>
              <a:rPr lang="en-US" smtClean="0"/>
              <a:t>High-level Languages</a:t>
            </a:r>
          </a:p>
          <a:p>
            <a:pPr lvl="1">
              <a:lnSpc>
                <a:spcPct val="200000"/>
              </a:lnSpc>
              <a:buFontTx/>
              <a:buNone/>
            </a:pPr>
            <a:endParaRPr lang="en-US" smtClean="0"/>
          </a:p>
          <a:p>
            <a:pPr>
              <a:lnSpc>
                <a:spcPct val="200000"/>
              </a:lnSpc>
            </a:pPr>
            <a:endParaRPr lang="en-US" smtClean="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Cloud skipper design template">
      <a:majorFont>
        <a:latin typeface="APHont"/>
        <a:ea typeface=""/>
        <a:cs typeface=""/>
      </a:majorFont>
      <a:minorFont>
        <a:latin typeface="APHon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10742</TotalTime>
  <Words>1622</Words>
  <Application>Microsoft Office PowerPoint</Application>
  <PresentationFormat>On-screen Show (4:3)</PresentationFormat>
  <Paragraphs>266</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APHont</vt:lpstr>
      <vt:lpstr>Wingdings</vt:lpstr>
      <vt:lpstr>Times New Roman</vt:lpstr>
      <vt:lpstr>Times New Roman (Arabic)</vt:lpstr>
      <vt:lpstr>Traditional Arabic</vt:lpstr>
      <vt:lpstr>Cloud skipper design template</vt:lpstr>
      <vt:lpstr>CS101 Computer Programming I</vt:lpstr>
      <vt:lpstr>Topics</vt:lpstr>
      <vt:lpstr>1.1 Introduction</vt:lpstr>
      <vt:lpstr>1.2 Computers: Hardware and Software</vt:lpstr>
      <vt:lpstr>1.4 Computer Organization</vt:lpstr>
      <vt:lpstr>1.4 Computer Organization (Cont.)</vt:lpstr>
      <vt:lpstr>1.4 Computer Organization (Cont.)</vt:lpstr>
      <vt:lpstr>1.4 Computer Organization (Cont.)</vt:lpstr>
      <vt:lpstr>1.5 Computer Languages</vt:lpstr>
      <vt:lpstr> 1.5 Computer Languages: Machine Languages</vt:lpstr>
      <vt:lpstr> 1.5 Computer Languages: Assembly Languages</vt:lpstr>
      <vt:lpstr>1.5 Computer Languages: High-level Languages</vt:lpstr>
      <vt:lpstr>Slide 13</vt:lpstr>
      <vt:lpstr>1.6 Introduction to Object  Technology</vt:lpstr>
      <vt:lpstr>1.6 Introduction to Object  Technology: The ‘Cup Of Coffee’ Example</vt:lpstr>
      <vt:lpstr>1.6 Introduction to Object Technology: Encapsulation</vt:lpstr>
      <vt:lpstr>1.6 Introduction to Object  Technology: Polymorphism</vt:lpstr>
      <vt:lpstr>1.6 Introduction to Object  Technology: Inheritance</vt:lpstr>
      <vt:lpstr>1.8 Programming Languages:  History of C and C++</vt:lpstr>
      <vt:lpstr>1.9 Java and a Typical Java Development Environment</vt:lpstr>
      <vt:lpstr>Characteristics of Java</vt:lpstr>
      <vt:lpstr>1.9 Java and a Typical Java Development Environment: Java Class Libraries</vt:lpstr>
      <vt:lpstr>1.9 Java and a Typical Java Development Environment (Cont.)</vt:lpstr>
      <vt:lpstr>1.9 Java and a Typical Java Development Environment (Cont.)</vt:lpstr>
      <vt:lpstr>Compilers</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Dot Detection of Optical Braille Images</dc:title>
  <dc:creator>Amany Al-Saleh</dc:creator>
  <cp:lastModifiedBy>Amany</cp:lastModifiedBy>
  <cp:revision>518</cp:revision>
  <dcterms:created xsi:type="dcterms:W3CDTF">2006-05-30T18:18:17Z</dcterms:created>
  <dcterms:modified xsi:type="dcterms:W3CDTF">2011-10-02T02:54:08Z</dcterms:modified>
</cp:coreProperties>
</file>