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D4F5CC-DBAD-4597-9F9D-8EAFD4634137}">
  <a:tblStyle styleId="{83D4F5CC-DBAD-4597-9F9D-8EAFD46341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2ebba630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2ebba630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2ebba63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2ebba63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2ebba63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2ebba63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ebba63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ebba63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ebba63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ebba63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ebba630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ebba630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ebba63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ebba63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2ebba63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2ebba63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ebba630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ebba630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gif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525" y="152745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75" y="25960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75" y="30261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1266750"/>
            <a:ext cx="1424425" cy="14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21625" y="2310250"/>
            <a:ext cx="14949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Teltonika Worker badge GH5200</a:t>
            </a:r>
            <a:endParaRPr sz="700">
              <a:solidFill>
                <a:srgbClr val="FF0000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75" y="2505625"/>
            <a:ext cx="1424425" cy="14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300" y="40340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0" y="3982625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400" y="35026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50" y="35026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075" y="96075"/>
            <a:ext cx="1424425" cy="14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725" y="1643100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525" y="1397275"/>
            <a:ext cx="903026" cy="9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425" y="206675"/>
            <a:ext cx="903026" cy="9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777025" y="1994950"/>
            <a:ext cx="356100" cy="356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168863" y="1948688"/>
            <a:ext cx="202200" cy="20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9838" y="3052863"/>
            <a:ext cx="202200" cy="20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00063" y="3468013"/>
            <a:ext cx="202200" cy="20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>
            <a:stCxn id="68" idx="3"/>
            <a:endCxn id="69" idx="2"/>
          </p:cNvCxnSpPr>
          <p:nvPr/>
        </p:nvCxnSpPr>
        <p:spPr>
          <a:xfrm flipH="1" rot="10800000">
            <a:off x="1133125" y="2049700"/>
            <a:ext cx="10356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8" idx="3"/>
            <a:endCxn id="70" idx="1"/>
          </p:cNvCxnSpPr>
          <p:nvPr/>
        </p:nvCxnSpPr>
        <p:spPr>
          <a:xfrm>
            <a:off x="1133125" y="2173000"/>
            <a:ext cx="616200" cy="9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8" idx="3"/>
            <a:endCxn id="71" idx="7"/>
          </p:cNvCxnSpPr>
          <p:nvPr/>
        </p:nvCxnSpPr>
        <p:spPr>
          <a:xfrm flipH="1">
            <a:off x="672625" y="2173000"/>
            <a:ext cx="460500" cy="13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857900" y="2351050"/>
            <a:ext cx="14949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Teltonika Eye beacon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76" name="Google Shape;76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</a:t>
            </a:r>
            <a:r>
              <a:rPr lang="en"/>
              <a:t>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Report</a:t>
            </a:r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152400" y="11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952500"/>
                <a:gridCol w="1247775"/>
                <a:gridCol w="952500"/>
                <a:gridCol w="952500"/>
                <a:gridCol w="1247775"/>
                <a:gridCol w="12477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timestamp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device_id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beacon_id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endtime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10:00:00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10:00:00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13:15:00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13:15:00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2023-04-21 7:00:00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17:45:00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2023-04-21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0:05:00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2"/>
          <p:cNvSpPr txBox="1"/>
          <p:nvPr/>
        </p:nvSpPr>
        <p:spPr>
          <a:xfrm>
            <a:off x="582475" y="3205950"/>
            <a:ext cx="464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 gateway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to line notify when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create transaction &gt; inform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stop transaction &gt; inform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851550"/>
            <a:ext cx="3278150" cy="21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56900" y="1158338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Teltonika configurator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Flespi (optional)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IOT </a:t>
            </a:r>
            <a:r>
              <a:rPr lang="en">
                <a:solidFill>
                  <a:schemeClr val="dk1"/>
                </a:solidFill>
              </a:rPr>
              <a:t>(optional)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150" y="540625"/>
            <a:ext cx="3914099" cy="18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54575" y="4012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Teltonika configurator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670350" y="2426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Flespi (optional)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501625" y="4622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AWS IOT </a:t>
            </a:r>
            <a:r>
              <a:rPr lang="en">
                <a:solidFill>
                  <a:schemeClr val="dk1"/>
                </a:solidFill>
              </a:rPr>
              <a:t>(optional)</a:t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924" y="3001700"/>
            <a:ext cx="3738324" cy="1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Configurature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25" y="159987"/>
            <a:ext cx="3550175" cy="49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 message to AWS iot core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08725" y="941525"/>
            <a:ext cx="3000000" cy="4109700"/>
          </a:xfrm>
          <a:prstGeom prst="rect">
            <a:avLst/>
          </a:prstGeom>
          <a:noFill/>
          <a:ln cap="flat" cmpd="sng" w="9525">
            <a:solidFill>
              <a:srgbClr val="1619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"battery_level": 100,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"battery_voltage": 4.131,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"channel_id": 1147671,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"custom_param_116": 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"device_id": 5046452,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"device_name": "rental HQ 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"device_type_id": 507,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"event_priority_enum":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"gnss_state_enum": 2,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"gnss_status": true,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"gsm_mcc": 520,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"gsm_mnc": 99,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"gsm_operator_code": "52099",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"gsm_signal_level": 60,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"ident": "350424060996137",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"movement_status": false,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"peer": "223.24.169.176:32738",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"position_altitude":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"position_direction":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"position_hdop":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"position_pdop":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"position_satellites":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"position_speed":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"position_valid": false,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"protocol_id": 14,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"server_timestamp": 1681973545.377987,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"sleep_mode_enum":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"timestamp": 1681973540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063975" y="1144450"/>
            <a:ext cx="4768200" cy="371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"ble_beacons": [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"id": "E0702891-AE8E-8DC0-B0DE-3C666B326CA9:3138:0055",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"rssi": -45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"id": "FFFFFFFF-0D6C-CF10-48B9-55AAB8167ABB:F363:0055",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"rssi": -41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"channel_id": 1147671,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"device_id": 5046452,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"device_name": "rental HQ 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"device_type_id": 507,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"event_enum": 385,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"event_priority_enum":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"ident": "350424060996137",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"peer": "223.24.169.176:53929",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"position_altitude":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"position_direction":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"position_satellites":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"position_speed":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"protocol_id": 14,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"server_timestamp": 1681973660.969941,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"timestamp": 1681973631.001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DB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388175" y="445025"/>
            <a:ext cx="3000000" cy="3186300"/>
          </a:xfrm>
          <a:prstGeom prst="rect">
            <a:avLst/>
          </a:prstGeom>
          <a:noFill/>
          <a:ln cap="flat" cmpd="sng" w="9525">
            <a:solidFill>
              <a:srgbClr val="1619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"battery_level": 100,</a:t>
            </a:r>
            <a:endParaRPr b="1" sz="6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"battery_voltage": 4.131,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"channel_id": 1147671,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"custom_param_116": 1,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"device_id": 5046452,</a:t>
            </a:r>
            <a:endParaRPr b="1" sz="6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"device_name": "rental HQ ",</a:t>
            </a:r>
            <a:endParaRPr b="1" sz="6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"device_type_id": 507,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"event_priority_enum":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"gnss_state_enum": 2,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"gnss_status": true,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"gsm_mcc": 520,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"gsm_mnc": 99,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"gsm_operator_code": "52099",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"gsm_signal_level": 60,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"ident": "350424060996137",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"movement_status": false,</a:t>
            </a:r>
            <a:endParaRPr b="1" sz="6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"peer": "223.24.169.176:32738",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"position_altitude":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"position_direction":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"position_hdop":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"position_pdop":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"position_satellites":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"position_speed":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"position_valid": false,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"protocol_id": 14,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"server_timestamp": 1681973545.377987,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"sleep_mode_enum": 0,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"timestamp": 1681973540</a:t>
            </a:r>
            <a:endParaRPr b="1" sz="6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130563" y="3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276200"/>
                <a:gridCol w="276200"/>
                <a:gridCol w="276900"/>
                <a:gridCol w="321575"/>
                <a:gridCol w="276200"/>
                <a:gridCol w="276900"/>
                <a:gridCol w="312650"/>
                <a:gridCol w="410900"/>
                <a:gridCol w="366225"/>
                <a:gridCol w="276200"/>
                <a:gridCol w="276200"/>
                <a:gridCol w="276200"/>
                <a:gridCol w="410900"/>
                <a:gridCol w="348375"/>
                <a:gridCol w="366225"/>
                <a:gridCol w="366225"/>
                <a:gridCol w="419825"/>
                <a:gridCol w="339450"/>
                <a:gridCol w="366225"/>
                <a:gridCol w="303700"/>
                <a:gridCol w="303700"/>
                <a:gridCol w="366225"/>
                <a:gridCol w="321575"/>
                <a:gridCol w="294775"/>
                <a:gridCol w="276200"/>
                <a:gridCol w="393025"/>
                <a:gridCol w="3841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device_id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timestamp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battery_level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battery_voltage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channel_id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device_name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device_type_id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event_priority_enum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gnss_state_enum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gnss_status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gsm_mcc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gsm_mnc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gsm_operator_code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gsm_signal_level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ident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movement_status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peer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position_altitude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position_direction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position_hdop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position_pdop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position_satellites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position_speed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position_valid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protocol_id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server_timestamp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sleep_mode_enum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5046452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1681807442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85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4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1147671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"rental HQ "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507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TRUE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40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350424060996137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223.24.188.144:23388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14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1681807445.067990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5046452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1681878200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56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3.795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1147671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"rental HQ "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507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TRUE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60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350424060996137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223.24.93.134:62128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14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1681878223.332310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50"/>
                        <a:t>5046452</a:t>
                      </a:r>
                      <a:endParaRPr b="1"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1681879274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53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3.775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1147671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"rental HQ "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507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TRUE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52099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60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350424060996137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223.24.93.134:31533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FALSE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14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1681879338.231900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"/>
                        <a:t>0</a:t>
                      </a:r>
                      <a:endParaRPr sz="4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Beacon</a:t>
            </a:r>
            <a:r>
              <a:rPr lang="en"/>
              <a:t> DB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27700" y="1185325"/>
            <a:ext cx="4768200" cy="371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"ble_beacons": [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"id": "E0702891-AE8E-8DC0-B0DE-3C666B326CA9:3138:0055",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"rssi": -45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"id": "FFFFFFFF-0D6C-CF10-48B9-55AAB8167ABB:F363:0055",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"rssi": -41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"channel_id": 1147671,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"device_id": 5046452,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"device_name": "rental HQ ",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"device_type_id": 507,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"event_enum": 385,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"event_priority_enum":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"ident": "350424060996137",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"peer": "223.24.169.176:53929",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"position_altitude":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"position_direction":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"position_satellites":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"position_speed": 0,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"protocol_id": 14,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"server_timestamp": 1681973660.969941,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"timestamp": 1681973631.001</a:t>
            </a:r>
            <a:endParaRPr b="1"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4098400" y="53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2590800"/>
                <a:gridCol w="800100"/>
                <a:gridCol w="514350"/>
                <a:gridCol w="552450"/>
                <a:gridCol w="276200"/>
              </a:tblGrid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beacon_id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timestamp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device_id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is_present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rssi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E0702891-AE8E-8DC0-B0DE-3C666B326CA9:3138:0055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1681961286.001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'-36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E0702891-AE8E-8DC0-B0DE-3C666B326CA9:3138:0055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1681961395.001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'-37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FFFFFFFF-0D6C-CF10-48B9-55AAB8167ABB:F363:0055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1681962503.001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'-50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E0702891-AE8E-8DC0-B0DE-3C666B326CA9:3138:0055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1681962749.001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'-39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E0702891-AE8E-8DC0-B0DE-3C666B326CA9:3138:0055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1681962503.001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'-39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FFFFFFFF-0D6C-CF10-48B9-55AAB8167ABB:F363:0055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1681962620.001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'-48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E0702891-AE8E-8DC0-B0DE-3C666B326CA9:3138:0055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1681962620.001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'-38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/>
                        <a:t>FFFFFFFF-0D6C-CF10-48B9-55AAB8167ABB:F363:0055</a:t>
                      </a:r>
                      <a:endParaRPr b="1"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1681962749.001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5046452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TRUE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'-52</a:t>
                      </a:r>
                      <a:endParaRPr sz="6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5452275" y="2785500"/>
            <a:ext cx="317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 &gt; -70 ; is_present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 &lt; -70 : is_present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found beacon &gt; 2 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is_present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every ble_beacon will loop every beacon in device, if not found : is_present = False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</a:t>
            </a:r>
            <a:r>
              <a:rPr lang="en"/>
              <a:t> DB</a:t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362625" y="10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533400"/>
                <a:gridCol w="57054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device</a:t>
                      </a:r>
                      <a:r>
                        <a:rPr b="1" lang="en" sz="750"/>
                        <a:t>_id</a:t>
                      </a:r>
                      <a:endParaRPr b="1"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beacon_list</a:t>
                      </a:r>
                      <a:endParaRPr b="1"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5046452</a:t>
                      </a:r>
                      <a:endParaRPr b="1"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[{"S":"E0702891-AE8E-8DC0-B0DE-3C666B326CA9:3138:0055"},{"S":"FFFFFFFF-0D6C-CF10-48B9-55AAB8167ABB:F363:0055"}]</a:t>
                      </a:r>
                      <a:endParaRPr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5046451</a:t>
                      </a:r>
                      <a:endParaRPr b="1"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/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5046453</a:t>
                      </a:r>
                      <a:endParaRPr b="1"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5046454</a:t>
                      </a:r>
                      <a:endParaRPr b="1"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5046455</a:t>
                      </a:r>
                      <a:endParaRPr b="1"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5046456</a:t>
                      </a:r>
                      <a:endParaRPr b="1"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1"/>
                          </a:solidFill>
                        </a:rPr>
                        <a:t>5046457</a:t>
                      </a:r>
                      <a:endParaRPr b="1"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[{"S":"E0702891-AE8E-8DC0-B0DE-3C666B326CA9:3138:0055"},{"S":"FFFFFFFF-0D6C-CF10-48B9-55AAB8167ABB:F363:0055"}]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r>
              <a:rPr lang="en"/>
              <a:t> DB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152400" y="11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952500"/>
                <a:gridCol w="1247775"/>
                <a:gridCol w="952500"/>
                <a:gridCol w="952500"/>
                <a:gridCol w="1247775"/>
                <a:gridCol w="12477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timestamp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device_id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beacon_id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endtime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10:00:00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10:00:00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11:30:00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r>
                        <a:rPr lang="en" sz="1000"/>
                        <a:t>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12:30:00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2:08:41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13:15:00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13:15:00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2023-04-21 7:00:00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17:45:00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2023-04-21 11:00:00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21:00:00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txn-23040008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14:30:00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2023-04-20 14:35:00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0:05:00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20"/>
          <p:cNvGraphicFramePr/>
          <p:nvPr/>
        </p:nvGraphicFramePr>
        <p:xfrm>
          <a:off x="280850" y="33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1091225"/>
                <a:gridCol w="833000"/>
                <a:gridCol w="833000"/>
              </a:tblGrid>
              <a:tr h="36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Beacon_status</a:t>
                      </a:r>
                      <a:endParaRPr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(is_present)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Transaction status (status)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Start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completed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1st FALSE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completed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2nd FALSE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completed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Yes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0"/>
          <p:cNvGraphicFramePr/>
          <p:nvPr/>
        </p:nvGraphicFramePr>
        <p:xfrm>
          <a:off x="3193388" y="34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1091225"/>
                <a:gridCol w="833000"/>
                <a:gridCol w="833000"/>
              </a:tblGrid>
              <a:tr h="36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Beacon_status</a:t>
                      </a:r>
                      <a:endParaRPr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(is_present)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Transaction status</a:t>
                      </a:r>
                      <a:endParaRPr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(status)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Stop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ongoing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ongoing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Yes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6310625" y="3311025"/>
            <a:ext cx="269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Starttime = 1st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Endtime = 1st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= Endtime - Starttime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is_present = True &gt; completed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Is_present = False &gt; ongoing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96925" y="123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{83D4F5CC-DBAD-4597-9F9D-8EAFD4634137}</a:tableStyleId>
              </a:tblPr>
              <a:tblGrid>
                <a:gridCol w="952500"/>
                <a:gridCol w="1247775"/>
                <a:gridCol w="952500"/>
                <a:gridCol w="952500"/>
                <a:gridCol w="1247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Battery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Movement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Beacon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S1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(device1)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S2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(device2)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S3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(device3)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Available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Ongoing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Repair Center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6310600" y="1489250"/>
            <a:ext cx="284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Adjust Station-Beacon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 gateway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to line notify when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Battery &lt; 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Movement is Yes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