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8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035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64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30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8854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975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0474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688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66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811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852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14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8E3C-3485-426F-B68C-3608C47881BB}" type="datetimeFigureOut">
              <a:rPr lang="es-ES" smtClean="0"/>
              <a:pPr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9656-42AD-44AC-8597-997B0E3362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636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lipsrules.sourceforge.net/documentation/v630/bpg.ht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Laboratorio de Búsqueda heurística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2567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dirty="0" smtClean="0"/>
              <a:t>Objetivos: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 smtClean="0"/>
              <a:t>Estudiar las estructuras de control y funciones de entrada-salida de Clips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 smtClean="0"/>
              <a:t>Estudiar técnicas para pasar funciones como parámetro de otras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 smtClean="0"/>
              <a:t>Primera práctica válida para la evaluación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361635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Práctica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184576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Documenta las funciones primitivas de CLIPS que aparecen en el </a:t>
            </a:r>
            <a:r>
              <a:rPr lang="es-ES" dirty="0" smtClean="0"/>
              <a:t>código.</a:t>
            </a:r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/>
              <a:t>el  fichero Aspiradora-busqueda-heuristica.CLP está definido </a:t>
            </a:r>
            <a:r>
              <a:rPr lang="es-ES" dirty="0" smtClean="0"/>
              <a:t>el </a:t>
            </a:r>
            <a:r>
              <a:rPr lang="es-ES" dirty="0"/>
              <a:t>problema de la aspiradora con </a:t>
            </a:r>
            <a:r>
              <a:rPr lang="es-ES" dirty="0" smtClean="0"/>
              <a:t>caminos. Describe y explica las funciones nuevas o que hayan cambiado con respecto al laboratorio 2. </a:t>
            </a:r>
            <a:endParaRPr lang="es-ES" dirty="0" smtClean="0"/>
          </a:p>
          <a:p>
            <a:pPr lvl="1"/>
            <a:r>
              <a:rPr lang="es-ES" dirty="0" smtClean="0"/>
              <a:t>El fichero </a:t>
            </a:r>
            <a:r>
              <a:rPr lang="es-ES" dirty="0" smtClean="0"/>
              <a:t>Recipientes-Busqueda-heuristica.clp contiene la implementación del problema de los recipientes</a:t>
            </a:r>
            <a:endParaRPr lang="es-ES" dirty="0"/>
          </a:p>
          <a:p>
            <a:r>
              <a:rPr lang="es-ES" dirty="0" smtClean="0"/>
              <a:t>Se pide que completes el algoritmo </a:t>
            </a:r>
            <a:r>
              <a:rPr lang="es-ES" dirty="0" smtClean="0"/>
              <a:t>de </a:t>
            </a:r>
            <a:r>
              <a:rPr lang="es-ES" dirty="0" err="1" smtClean="0"/>
              <a:t>busqueda</a:t>
            </a:r>
            <a:r>
              <a:rPr lang="es-ES" dirty="0" smtClean="0"/>
              <a:t>-informada para que pasando los parámetros g y h ejecute la búsqueda correspondiente a </a:t>
            </a:r>
            <a:r>
              <a:rPr lang="es-ES" dirty="0" smtClean="0"/>
              <a:t>f=</a:t>
            </a:r>
            <a:r>
              <a:rPr lang="es-ES" dirty="0" err="1" smtClean="0"/>
              <a:t>g+h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Incluye otro parámetro para indicar dónde queremos guardar la ejecución: si que de por pantalla (t) o en un archivo (nombre lógico); en el último caso debe preguntar al usuario el nombre del fichero para guardar la ejecución.  Define los mensajes adecuados para que se entienda el algoritmo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Soluciona el examen de la primera evaluación continua del curso 2018-2019.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133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1) Funciones </a:t>
            </a:r>
            <a:r>
              <a:rPr lang="es-ES" dirty="0"/>
              <a:t>de entrada salida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laboratorio corresponde a la primera práctica de la asignatura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56812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Abrir y cerrar un fichero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968552" cy="47091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600" b="1" dirty="0">
                <a:solidFill>
                  <a:srgbClr val="FF0000"/>
                </a:solidFill>
              </a:rPr>
              <a:t>(open &lt;nombre-fichero&gt; &lt;nombre-lógico&gt; [&lt;modo&gt;])</a:t>
            </a:r>
          </a:p>
          <a:p>
            <a:r>
              <a:rPr lang="es-ES" sz="2000" dirty="0" smtClean="0"/>
              <a:t>Abre un fichero según el modo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b="1" u="sng" dirty="0" smtClean="0"/>
          </a:p>
          <a:p>
            <a:endParaRPr lang="es-ES" sz="2100" b="1" u="sng" dirty="0" smtClean="0"/>
          </a:p>
          <a:p>
            <a:endParaRPr lang="es-ES" sz="2100" b="1" u="sng" dirty="0"/>
          </a:p>
          <a:p>
            <a:r>
              <a:rPr lang="es-ES" sz="2100" b="1" u="sng" dirty="0" smtClean="0"/>
              <a:t>Ejemplo</a:t>
            </a:r>
            <a:endParaRPr lang="es-ES" sz="2100" dirty="0"/>
          </a:p>
          <a:p>
            <a:pPr marL="0" indent="0">
              <a:buNone/>
            </a:pPr>
            <a:r>
              <a:rPr lang="es-ES" sz="2600" dirty="0"/>
              <a:t>CLIPS&gt; (open "myfile.clp" </a:t>
            </a:r>
            <a:r>
              <a:rPr lang="es-ES" sz="2600" dirty="0" err="1"/>
              <a:t>writeFile</a:t>
            </a:r>
            <a:r>
              <a:rPr lang="es-ES" sz="2600" dirty="0"/>
              <a:t> "w")</a:t>
            </a:r>
          </a:p>
          <a:p>
            <a:pPr marL="0" indent="0">
              <a:buNone/>
            </a:pPr>
            <a:r>
              <a:rPr lang="es-ES" sz="2600" dirty="0"/>
              <a:t>TRUE</a:t>
            </a:r>
          </a:p>
          <a:p>
            <a:pPr marL="0" indent="0">
              <a:buNone/>
            </a:pPr>
            <a:r>
              <a:rPr lang="es-ES" sz="2600" dirty="0"/>
              <a:t>CLIPS&gt; (open "</a:t>
            </a:r>
            <a:r>
              <a:rPr lang="es-ES" sz="2600" dirty="0" smtClean="0"/>
              <a:t>MS-DOS</a:t>
            </a:r>
            <a:r>
              <a:rPr lang="es-ES" sz="2600" dirty="0"/>
              <a:t>\\</a:t>
            </a:r>
            <a:r>
              <a:rPr lang="es-ES" sz="2600" dirty="0" err="1"/>
              <a:t>directory</a:t>
            </a:r>
            <a:r>
              <a:rPr lang="es-ES" sz="2600" dirty="0"/>
              <a:t>\\file.clp" </a:t>
            </a:r>
            <a:r>
              <a:rPr lang="es-ES" sz="2600" dirty="0" err="1"/>
              <a:t>readFile</a:t>
            </a:r>
            <a:r>
              <a:rPr lang="es-ES" sz="2600" dirty="0" smtClean="0"/>
              <a:t>) </a:t>
            </a:r>
            <a:endParaRPr lang="es-ES" sz="2600" dirty="0"/>
          </a:p>
          <a:p>
            <a:pPr marL="0" indent="0">
              <a:buNone/>
            </a:pPr>
            <a:r>
              <a:rPr lang="es-ES" sz="2600" dirty="0"/>
              <a:t>TRUE</a:t>
            </a:r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El nombre lógico debe ser nuevo,  equivale a la  variable sobre la que luego operaremos para leer o escribir (no lleva “?”).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close</a:t>
            </a:r>
            <a:r>
              <a:rPr lang="es-ES" b="1" dirty="0">
                <a:solidFill>
                  <a:srgbClr val="FF0000"/>
                </a:solidFill>
              </a:rPr>
              <a:t> [&lt;</a:t>
            </a:r>
            <a:r>
              <a:rPr lang="es-ES" b="1" dirty="0" err="1">
                <a:solidFill>
                  <a:srgbClr val="FF0000"/>
                </a:solidFill>
              </a:rPr>
              <a:t>logical-name</a:t>
            </a:r>
            <a:r>
              <a:rPr lang="es-ES" b="1" dirty="0" smtClean="0">
                <a:solidFill>
                  <a:srgbClr val="FF0000"/>
                </a:solidFill>
              </a:rPr>
              <a:t>&gt;])</a:t>
            </a:r>
          </a:p>
          <a:p>
            <a:r>
              <a:rPr lang="es-ES" sz="2600" dirty="0" smtClean="0"/>
              <a:t>Sin argumentos, cierra todos los ficheros abiertos</a:t>
            </a:r>
          </a:p>
          <a:p>
            <a:r>
              <a:rPr lang="es-ES" sz="2600" dirty="0" smtClean="0"/>
              <a:t>Los ficheros se deben cerrar para que guarde el contenido, aunque el comando  (</a:t>
            </a:r>
            <a:r>
              <a:rPr lang="es-ES" sz="2600" dirty="0" err="1" smtClean="0"/>
              <a:t>exit</a:t>
            </a:r>
            <a:r>
              <a:rPr lang="es-ES" sz="2600" dirty="0" smtClean="0"/>
              <a:t>) los cierra al salir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7720517"/>
              </p:ext>
            </p:extLst>
          </p:nvPr>
        </p:nvGraphicFramePr>
        <p:xfrm>
          <a:off x="539552" y="2492896"/>
          <a:ext cx="3888432" cy="1515615"/>
        </p:xfrm>
        <a:graphic>
          <a:graphicData uri="http://schemas.openxmlformats.org/drawingml/2006/table">
            <a:tbl>
              <a:tblPr/>
              <a:tblGrid>
                <a:gridCol w="1227927"/>
                <a:gridCol w="2660505"/>
              </a:tblGrid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"r"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>
                          <a:effectLst/>
                        </a:rPr>
                        <a:t>read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access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 smtClean="0">
                          <a:effectLst/>
                        </a:rPr>
                        <a:t>only</a:t>
                      </a:r>
                      <a:r>
                        <a:rPr lang="es-ES" sz="1600" dirty="0" smtClean="0">
                          <a:effectLst/>
                        </a:rPr>
                        <a:t> (por defecto)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effectLst/>
                        </a:rPr>
                        <a:t>"w"</a:t>
                      </a:r>
                      <a:endParaRPr lang="es-ES" sz="160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write access only</a:t>
                      </a: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effectLst/>
                        </a:rPr>
                        <a:t>"r+"</a:t>
                      </a:r>
                      <a:endParaRPr lang="es-ES" sz="160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>
                          <a:effectLst/>
                        </a:rPr>
                        <a:t>read</a:t>
                      </a:r>
                      <a:r>
                        <a:rPr lang="es-ES" sz="1600" dirty="0">
                          <a:effectLst/>
                        </a:rPr>
                        <a:t> and </a:t>
                      </a:r>
                      <a:r>
                        <a:rPr lang="es-ES" sz="1600" dirty="0" err="1">
                          <a:effectLst/>
                        </a:rPr>
                        <a:t>write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access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"a"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append access only</a:t>
                      </a: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"</a:t>
                      </a:r>
                      <a:r>
                        <a:rPr lang="es-ES" sz="1600" b="1" dirty="0" err="1">
                          <a:effectLst/>
                        </a:rPr>
                        <a:t>wb</a:t>
                      </a:r>
                      <a:r>
                        <a:rPr lang="es-ES" sz="1600" b="1" dirty="0">
                          <a:effectLst/>
                        </a:rPr>
                        <a:t>"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>
                          <a:effectLst/>
                        </a:rPr>
                        <a:t>binary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write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access</a:t>
                      </a:r>
                      <a:endParaRPr lang="es-ES" sz="1600" dirty="0">
                        <a:effectLst/>
                      </a:endParaRPr>
                    </a:p>
                  </a:txBody>
                  <a:tcPr marL="50800" marR="5080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23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Escribir en un fichero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printout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&lt;nombre-lógico&gt; 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b="1" dirty="0" smtClean="0">
                <a:solidFill>
                  <a:srgbClr val="FF0000"/>
                </a:solidFill>
              </a:rPr>
              <a:t>expresión&gt;*)</a:t>
            </a:r>
          </a:p>
          <a:p>
            <a:pPr marL="0" indent="0" algn="ctr">
              <a:buNone/>
            </a:pPr>
            <a:endParaRPr lang="es-ES" b="1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Imprime en el flujo de datos </a:t>
            </a:r>
            <a:r>
              <a:rPr lang="es-ES" b="1" dirty="0" err="1" smtClean="0">
                <a:solidFill>
                  <a:srgbClr val="FF0000"/>
                </a:solidFill>
              </a:rPr>
              <a:t>logical-name</a:t>
            </a:r>
            <a:r>
              <a:rPr lang="es-ES" b="1" dirty="0" smtClean="0"/>
              <a:t> </a:t>
            </a:r>
            <a:r>
              <a:rPr lang="es-ES" dirty="0" smtClean="0"/>
              <a:t>el resultado de evaluar las expresiones siguientes. Si el nombre lógico es t imprime por pantalla</a:t>
            </a:r>
          </a:p>
          <a:p>
            <a:r>
              <a:rPr lang="es-ES" dirty="0" smtClean="0"/>
              <a:t>Si es </a:t>
            </a:r>
            <a:r>
              <a:rPr lang="es-ES" dirty="0" err="1" smtClean="0"/>
              <a:t>nil</a:t>
            </a:r>
            <a:r>
              <a:rPr lang="es-ES" dirty="0" smtClean="0"/>
              <a:t>, no hace nada</a:t>
            </a:r>
          </a:p>
          <a:p>
            <a:r>
              <a:rPr lang="es-ES" dirty="0"/>
              <a:t>Acaba en </a:t>
            </a:r>
            <a:r>
              <a:rPr lang="es-ES" dirty="0" err="1" smtClean="0"/>
              <a:t>crlf</a:t>
            </a:r>
            <a:r>
              <a:rPr lang="es-ES" dirty="0" smtClean="0"/>
              <a:t> para que haga retorno de carro</a:t>
            </a:r>
          </a:p>
          <a:p>
            <a:r>
              <a:rPr lang="es-ES" dirty="0" smtClean="0"/>
              <a:t>Documentación </a:t>
            </a:r>
            <a:r>
              <a:rPr lang="es-ES" dirty="0"/>
              <a:t>completa  en 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http://clipsrules.sourceforge.net/documentation/v630/bpg.htm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3204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format</a:t>
            </a:r>
            <a:r>
              <a:rPr lang="es-ES" b="1" dirty="0">
                <a:solidFill>
                  <a:srgbClr val="FF0000"/>
                </a:solidFill>
              </a:rPr>
              <a:t> &lt;nombre-lógico&gt; </a:t>
            </a:r>
            <a:r>
              <a:rPr lang="es-ES" b="1" dirty="0" smtClean="0">
                <a:solidFill>
                  <a:srgbClr val="FF0000"/>
                </a:solidFill>
              </a:rPr>
              <a:t> &lt;expresión-</a:t>
            </a:r>
            <a:r>
              <a:rPr lang="es-ES" b="1" dirty="0" err="1" smtClean="0">
                <a:solidFill>
                  <a:srgbClr val="FF0000"/>
                </a:solidFill>
              </a:rPr>
              <a:t>string</a:t>
            </a:r>
            <a:r>
              <a:rPr lang="es-ES" b="1" dirty="0" smtClean="0">
                <a:solidFill>
                  <a:srgbClr val="FF0000"/>
                </a:solidFill>
              </a:rPr>
              <a:t>&gt; &lt;</a:t>
            </a:r>
            <a:r>
              <a:rPr lang="es-ES" b="1" dirty="0">
                <a:solidFill>
                  <a:srgbClr val="FF0000"/>
                </a:solidFill>
              </a:rPr>
              <a:t> expresión </a:t>
            </a:r>
            <a:r>
              <a:rPr lang="es-ES" b="1" dirty="0" smtClean="0">
                <a:solidFill>
                  <a:srgbClr val="FF0000"/>
                </a:solidFill>
              </a:rPr>
              <a:t>&gt;*)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Si nombre-lógico es </a:t>
            </a:r>
            <a:r>
              <a:rPr lang="es-ES" dirty="0" err="1" smtClean="0"/>
              <a:t>nil</a:t>
            </a:r>
            <a:r>
              <a:rPr lang="es-ES" dirty="0" smtClean="0"/>
              <a:t>, produce un </a:t>
            </a:r>
            <a:r>
              <a:rPr lang="es-ES" dirty="0" err="1" smtClean="0"/>
              <a:t>string</a:t>
            </a:r>
            <a:r>
              <a:rPr lang="es-ES" dirty="0" smtClean="0"/>
              <a:t>. Si no funciona como </a:t>
            </a:r>
            <a:endParaRPr lang="es-ES" dirty="0"/>
          </a:p>
          <a:p>
            <a:r>
              <a:rPr lang="es-ES" b="1" dirty="0" smtClean="0">
                <a:solidFill>
                  <a:srgbClr val="FF0000"/>
                </a:solidFill>
              </a:rPr>
              <a:t>expresión-</a:t>
            </a:r>
            <a:r>
              <a:rPr lang="es-ES" b="1" dirty="0" err="1" smtClean="0">
                <a:solidFill>
                  <a:srgbClr val="FF0000"/>
                </a:solidFill>
              </a:rPr>
              <a:t>string</a:t>
            </a:r>
            <a:r>
              <a:rPr lang="es-ES" dirty="0" smtClean="0"/>
              <a:t> es una cadena con secuencias de escape que se llenan con los valores que le siguen según el orden</a:t>
            </a:r>
          </a:p>
          <a:p>
            <a:r>
              <a:rPr lang="es-ES" dirty="0" smtClean="0"/>
              <a:t>Normalmente se usan las secuencias de escape </a:t>
            </a:r>
            <a:r>
              <a:rPr lang="es-ES" b="1" dirty="0" smtClean="0">
                <a:solidFill>
                  <a:srgbClr val="FF0000"/>
                </a:solidFill>
              </a:rPr>
              <a:t>%s</a:t>
            </a:r>
            <a:r>
              <a:rPr lang="es-ES" dirty="0" smtClean="0"/>
              <a:t> (insertar </a:t>
            </a:r>
            <a:r>
              <a:rPr lang="es-ES" dirty="0" err="1" smtClean="0"/>
              <a:t>string</a:t>
            </a:r>
            <a:r>
              <a:rPr lang="es-ES" dirty="0" smtClean="0"/>
              <a:t>) </a:t>
            </a:r>
            <a:r>
              <a:rPr lang="es-ES" b="1" dirty="0" smtClean="0">
                <a:solidFill>
                  <a:srgbClr val="FF0000"/>
                </a:solidFill>
              </a:rPr>
              <a:t>%n </a:t>
            </a:r>
            <a:r>
              <a:rPr lang="es-ES" dirty="0" smtClean="0"/>
              <a:t>(nueva línea) y </a:t>
            </a:r>
            <a:r>
              <a:rPr lang="es-ES" b="1" dirty="0" smtClean="0">
                <a:solidFill>
                  <a:srgbClr val="FF0000"/>
                </a:solidFill>
              </a:rPr>
              <a:t>%r</a:t>
            </a:r>
            <a:r>
              <a:rPr lang="es-ES" dirty="0" smtClean="0"/>
              <a:t> (retorno de carro)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86703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Leer de un fichero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read </a:t>
            </a:r>
            <a:r>
              <a:rPr lang="en-US" sz="2000" b="1" dirty="0" smtClean="0">
                <a:solidFill>
                  <a:srgbClr val="FF0000"/>
                </a:solidFill>
              </a:rPr>
              <a:t>[&lt;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nombre-lógico</a:t>
            </a:r>
            <a:r>
              <a:rPr lang="en-US" sz="2000" b="1" dirty="0" smtClean="0">
                <a:solidFill>
                  <a:srgbClr val="FF0000"/>
                </a:solidFill>
              </a:rPr>
              <a:t> &gt;])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 </a:t>
            </a:r>
            <a:r>
              <a:rPr lang="en-US" sz="2000" dirty="0" smtClean="0"/>
              <a:t>Si el </a:t>
            </a:r>
            <a:r>
              <a:rPr lang="en-US" sz="2000" dirty="0" err="1" smtClean="0"/>
              <a:t>argumento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t o se </a:t>
            </a:r>
            <a:r>
              <a:rPr lang="en-US" sz="2000" dirty="0" err="1" smtClean="0"/>
              <a:t>omite</a:t>
            </a:r>
            <a:r>
              <a:rPr lang="en-US" sz="2000" dirty="0" smtClean="0"/>
              <a:t>, lee del </a:t>
            </a:r>
            <a:r>
              <a:rPr lang="en-US" sz="2000" dirty="0" err="1" smtClean="0"/>
              <a:t>teclado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Lee </a:t>
            </a:r>
            <a:r>
              <a:rPr lang="en-US" sz="2000" dirty="0" err="1" smtClean="0"/>
              <a:t>expresiones</a:t>
            </a:r>
            <a:r>
              <a:rPr lang="en-US" sz="2000" dirty="0" smtClean="0"/>
              <a:t> </a:t>
            </a:r>
            <a:r>
              <a:rPr lang="en-US" sz="2000" dirty="0" err="1" smtClean="0"/>
              <a:t>completas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determinado</a:t>
            </a:r>
            <a:r>
              <a:rPr lang="en-US" sz="2000" dirty="0" smtClean="0"/>
              <a:t> (</a:t>
            </a:r>
            <a:r>
              <a:rPr lang="en-US" sz="2000" dirty="0" err="1" smtClean="0"/>
              <a:t>número</a:t>
            </a:r>
            <a:r>
              <a:rPr lang="en-US" sz="2000" dirty="0" smtClean="0"/>
              <a:t>, string,…)</a:t>
            </a:r>
          </a:p>
          <a:p>
            <a:r>
              <a:rPr lang="en-US" sz="2000" dirty="0" smtClean="0"/>
              <a:t>Los </a:t>
            </a:r>
            <a:r>
              <a:rPr lang="en-US" sz="2000" dirty="0" err="1" smtClean="0"/>
              <a:t>espacios</a:t>
            </a:r>
            <a:r>
              <a:rPr lang="en-US" sz="2000" dirty="0" smtClean="0"/>
              <a:t>, </a:t>
            </a:r>
            <a:r>
              <a:rPr lang="en-US" sz="2000" dirty="0" err="1" smtClean="0"/>
              <a:t>tabuladores</a:t>
            </a:r>
            <a:r>
              <a:rPr lang="en-US" sz="2000" dirty="0" smtClean="0"/>
              <a:t> y </a:t>
            </a:r>
            <a:r>
              <a:rPr lang="en-US" sz="2000" dirty="0" err="1" smtClean="0"/>
              <a:t>retornos</a:t>
            </a:r>
            <a:r>
              <a:rPr lang="en-US" sz="2000" dirty="0" smtClean="0"/>
              <a:t> de </a:t>
            </a:r>
            <a:r>
              <a:rPr lang="en-US" sz="2000" dirty="0" err="1" smtClean="0"/>
              <a:t>carro</a:t>
            </a:r>
            <a:r>
              <a:rPr lang="en-US" sz="2000" dirty="0" smtClean="0"/>
              <a:t> son </a:t>
            </a:r>
            <a:r>
              <a:rPr lang="en-US" sz="2000" dirty="0" err="1" smtClean="0"/>
              <a:t>delimitadores</a:t>
            </a:r>
            <a:endParaRPr lang="en-US" sz="2000" dirty="0" smtClean="0"/>
          </a:p>
          <a:p>
            <a:r>
              <a:rPr lang="en-US" sz="2000" dirty="0" smtClean="0"/>
              <a:t>Si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acabó</a:t>
            </a:r>
            <a:r>
              <a:rPr lang="en-US" sz="2000" dirty="0" smtClean="0"/>
              <a:t> de leer el </a:t>
            </a:r>
            <a:r>
              <a:rPr lang="en-US" sz="2000" dirty="0" err="1" smtClean="0"/>
              <a:t>fichero</a:t>
            </a:r>
            <a:r>
              <a:rPr lang="en-US" sz="2000" dirty="0" smtClean="0"/>
              <a:t> produce  </a:t>
            </a:r>
            <a:r>
              <a:rPr lang="en-US" sz="2000" b="1" dirty="0"/>
              <a:t>EOF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Si </a:t>
            </a:r>
            <a:r>
              <a:rPr lang="en-US" sz="2000" dirty="0" err="1" smtClean="0"/>
              <a:t>encuentra</a:t>
            </a:r>
            <a:r>
              <a:rPr lang="en-US" sz="2000" dirty="0" smtClean="0"/>
              <a:t> </a:t>
            </a:r>
            <a:r>
              <a:rPr lang="en-US" sz="2000" dirty="0" err="1" smtClean="0"/>
              <a:t>erroes</a:t>
            </a:r>
            <a:r>
              <a:rPr lang="en-US" sz="2000" dirty="0" smtClean="0"/>
              <a:t> </a:t>
            </a:r>
            <a:r>
              <a:rPr lang="en-US" sz="2000" dirty="0" err="1" smtClean="0"/>
              <a:t>devuelve</a:t>
            </a:r>
            <a:r>
              <a:rPr lang="en-US" sz="2000" dirty="0" smtClean="0"/>
              <a:t> </a:t>
            </a:r>
          </a:p>
          <a:p>
            <a:pPr marL="0" indent="0" algn="ctr">
              <a:buNone/>
            </a:pPr>
            <a:r>
              <a:rPr lang="en-US" sz="2000" dirty="0" smtClean="0"/>
              <a:t>"*** </a:t>
            </a:r>
            <a:r>
              <a:rPr lang="en-US" sz="2000" dirty="0"/>
              <a:t>READ ERROR </a:t>
            </a:r>
            <a:r>
              <a:rPr lang="en-US" sz="2000" dirty="0" smtClean="0"/>
              <a:t>***"</a:t>
            </a:r>
            <a:endParaRPr lang="en-US" sz="20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readline</a:t>
            </a:r>
            <a:r>
              <a:rPr lang="en-US" sz="2000" b="1" dirty="0">
                <a:solidFill>
                  <a:srgbClr val="FF0000"/>
                </a:solidFill>
              </a:rPr>
              <a:t> [&lt;logical-name&gt;])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Lee de </a:t>
            </a:r>
            <a:r>
              <a:rPr lang="en-US" sz="2000" dirty="0" err="1" smtClean="0"/>
              <a:t>línea</a:t>
            </a:r>
            <a:r>
              <a:rPr lang="en-US" sz="2000" dirty="0" smtClean="0"/>
              <a:t> en </a:t>
            </a:r>
            <a:r>
              <a:rPr lang="en-US" sz="2000" dirty="0" err="1" smtClean="0"/>
              <a:t>línea</a:t>
            </a:r>
            <a:r>
              <a:rPr lang="en-US" sz="2000" dirty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string</a:t>
            </a:r>
          </a:p>
          <a:p>
            <a:r>
              <a:rPr lang="en-US" sz="2000" dirty="0" smtClean="0"/>
              <a:t>Solo </a:t>
            </a:r>
            <a:r>
              <a:rPr lang="en-US" sz="2000" dirty="0" err="1" smtClean="0"/>
              <a:t>actúan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separadores</a:t>
            </a:r>
            <a:r>
              <a:rPr lang="en-US" sz="2000" dirty="0" smtClean="0"/>
              <a:t> el </a:t>
            </a:r>
            <a:r>
              <a:rPr lang="en-US" sz="2000" dirty="0" err="1" smtClean="0"/>
              <a:t>retorno</a:t>
            </a:r>
            <a:r>
              <a:rPr lang="en-US" sz="2000" dirty="0" smtClean="0"/>
              <a:t> de </a:t>
            </a:r>
            <a:r>
              <a:rPr lang="en-US" sz="2000" dirty="0" err="1" smtClean="0"/>
              <a:t>carro</a:t>
            </a:r>
            <a:r>
              <a:rPr lang="en-US" sz="2000" dirty="0" smtClean="0"/>
              <a:t>, el </a:t>
            </a:r>
            <a:r>
              <a:rPr lang="en-US" sz="2000" dirty="0" err="1" smtClean="0"/>
              <a:t>punto</a:t>
            </a:r>
            <a:r>
              <a:rPr lang="en-US" sz="2000" dirty="0" smtClean="0"/>
              <a:t> y coma y EOF, el </a:t>
            </a:r>
            <a:r>
              <a:rPr lang="en-US" sz="2000" dirty="0" err="1" smtClean="0"/>
              <a:t>resto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separadores</a:t>
            </a:r>
            <a:r>
              <a:rPr lang="en-US" sz="2000" dirty="0" smtClean="0"/>
              <a:t> (</a:t>
            </a:r>
            <a:r>
              <a:rPr lang="en-US" sz="2000" dirty="0" err="1" smtClean="0"/>
              <a:t>blancos</a:t>
            </a:r>
            <a:r>
              <a:rPr lang="en-US" sz="2000" dirty="0" smtClean="0"/>
              <a:t> y </a:t>
            </a:r>
            <a:r>
              <a:rPr lang="en-US" sz="2000" dirty="0" err="1" smtClean="0"/>
              <a:t>tabuladores</a:t>
            </a:r>
            <a:r>
              <a:rPr lang="en-US" sz="2000" dirty="0" smtClean="0"/>
              <a:t>) </a:t>
            </a:r>
            <a:r>
              <a:rPr lang="en-US" sz="2000" dirty="0" err="1" smtClean="0"/>
              <a:t>forman</a:t>
            </a:r>
            <a:r>
              <a:rPr lang="en-US" sz="2000" dirty="0" smtClean="0"/>
              <a:t> parte de la </a:t>
            </a:r>
            <a:r>
              <a:rPr lang="en-US" sz="2000" dirty="0" err="1" smtClean="0"/>
              <a:t>línea</a:t>
            </a:r>
            <a:r>
              <a:rPr lang="en-US" sz="2000" dirty="0" smtClean="0"/>
              <a:t> </a:t>
            </a:r>
            <a:r>
              <a:rPr lang="en-US" sz="2000" dirty="0" err="1" smtClean="0"/>
              <a:t>leída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0" indent="0" algn="ctr">
              <a:buNone/>
            </a:pPr>
            <a:r>
              <a:rPr lang="es-ES" sz="2000" b="1" dirty="0">
                <a:solidFill>
                  <a:srgbClr val="FF0000"/>
                </a:solidFill>
              </a:rPr>
              <a:t>(</a:t>
            </a:r>
            <a:r>
              <a:rPr lang="es-ES" sz="2000" b="1" dirty="0" err="1">
                <a:solidFill>
                  <a:srgbClr val="FF0000"/>
                </a:solidFill>
              </a:rPr>
              <a:t>get-char</a:t>
            </a:r>
            <a:r>
              <a:rPr lang="es-ES" sz="2000" b="1" dirty="0">
                <a:solidFill>
                  <a:srgbClr val="FF0000"/>
                </a:solidFill>
              </a:rPr>
              <a:t> [&lt;</a:t>
            </a:r>
            <a:r>
              <a:rPr lang="es-ES" sz="2000" b="1" dirty="0" err="1">
                <a:solidFill>
                  <a:srgbClr val="FF0000"/>
                </a:solidFill>
              </a:rPr>
              <a:t>logical-name</a:t>
            </a:r>
            <a:r>
              <a:rPr lang="es-ES" sz="2000" b="1" dirty="0" smtClean="0">
                <a:solidFill>
                  <a:srgbClr val="FF0000"/>
                </a:solidFill>
              </a:rPr>
              <a:t>&gt;])</a:t>
            </a:r>
          </a:p>
          <a:p>
            <a:r>
              <a:rPr lang="es-ES" sz="2000" dirty="0" smtClean="0"/>
              <a:t>Lee carácter a carácter</a:t>
            </a:r>
            <a:endParaRPr lang="en-U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45726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b="1" dirty="0">
                <a:solidFill>
                  <a:srgbClr val="FF0000"/>
                </a:solidFill>
              </a:rPr>
              <a:t>(load &lt; nombre-fichero &gt;)</a:t>
            </a:r>
          </a:p>
          <a:p>
            <a:r>
              <a:rPr lang="es-ES" dirty="0" smtClean="0"/>
              <a:t>Cargar un fichero a partir del camino (</a:t>
            </a:r>
            <a:r>
              <a:rPr lang="es-ES" dirty="0" err="1" smtClean="0"/>
              <a:t>string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b="1" dirty="0">
                <a:solidFill>
                  <a:srgbClr val="FF0000"/>
                </a:solidFill>
              </a:rPr>
              <a:t>(load* &lt; </a:t>
            </a:r>
            <a:r>
              <a:rPr lang="es-ES" b="1" dirty="0" smtClean="0">
                <a:solidFill>
                  <a:srgbClr val="FF0000"/>
                </a:solidFill>
              </a:rPr>
              <a:t>nombre-fichero&gt;)</a:t>
            </a:r>
          </a:p>
          <a:p>
            <a:r>
              <a:rPr lang="es-ES" dirty="0" smtClean="0"/>
              <a:t>Lo mismo que load, pero no imprime mensajes de progreso, solo de error</a:t>
            </a:r>
          </a:p>
          <a:p>
            <a:pPr marL="0" indent="0" algn="ctr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clear</a:t>
            </a:r>
            <a:r>
              <a:rPr lang="es-ES" b="1" dirty="0">
                <a:solidFill>
                  <a:srgbClr val="FF0000"/>
                </a:solidFill>
              </a:rPr>
              <a:t>) </a:t>
            </a:r>
            <a:endParaRPr lang="es-ES" b="1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limpia </a:t>
            </a:r>
            <a:r>
              <a:rPr lang="es-ES" dirty="0"/>
              <a:t>el entorno </a:t>
            </a:r>
            <a:endParaRPr lang="es-ES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2600" b="1" dirty="0">
                <a:solidFill>
                  <a:srgbClr val="FF0000"/>
                </a:solidFill>
              </a:rPr>
              <a:t>(</a:t>
            </a:r>
            <a:r>
              <a:rPr lang="es-ES" sz="2600" b="1" dirty="0" err="1">
                <a:solidFill>
                  <a:srgbClr val="FF0000"/>
                </a:solidFill>
              </a:rPr>
              <a:t>save</a:t>
            </a:r>
            <a:r>
              <a:rPr lang="es-ES" sz="2600" b="1" dirty="0">
                <a:solidFill>
                  <a:srgbClr val="FF0000"/>
                </a:solidFill>
              </a:rPr>
              <a:t> &lt; nombre-fichero</a:t>
            </a:r>
            <a:r>
              <a:rPr lang="es-ES" sz="2600" b="1" dirty="0" smtClean="0">
                <a:solidFill>
                  <a:srgbClr val="FF0000"/>
                </a:solidFill>
              </a:rPr>
              <a:t>&gt;)</a:t>
            </a:r>
          </a:p>
          <a:p>
            <a:r>
              <a:rPr lang="es-ES" sz="2600" dirty="0" smtClean="0"/>
              <a:t>Guarda todas las construcciones (</a:t>
            </a:r>
            <a:r>
              <a:rPr lang="es-ES" sz="2600" dirty="0" err="1" smtClean="0"/>
              <a:t>deffuntions</a:t>
            </a:r>
            <a:r>
              <a:rPr lang="es-ES" sz="2600" dirty="0" smtClean="0"/>
              <a:t>, variables globales, hechos, reglas, etc.) en un fichero</a:t>
            </a:r>
            <a:endParaRPr lang="es-ES" sz="2600" dirty="0"/>
          </a:p>
          <a:p>
            <a:r>
              <a:rPr lang="es-ES" sz="2600" dirty="0" smtClean="0"/>
              <a:t>Para guardar imágenes binarias y leer las mismas se usa </a:t>
            </a:r>
            <a:r>
              <a:rPr lang="es-ES" sz="2600" b="1" dirty="0" err="1" smtClean="0">
                <a:solidFill>
                  <a:srgbClr val="FF0000"/>
                </a:solidFill>
              </a:rPr>
              <a:t>bsave</a:t>
            </a:r>
            <a:r>
              <a:rPr lang="es-ES" sz="2600" b="1" dirty="0" smtClean="0">
                <a:solidFill>
                  <a:srgbClr val="FF0000"/>
                </a:solidFill>
              </a:rPr>
              <a:t> y </a:t>
            </a:r>
            <a:r>
              <a:rPr lang="es-ES" sz="2600" b="1" dirty="0" err="1" smtClean="0">
                <a:solidFill>
                  <a:srgbClr val="FF0000"/>
                </a:solidFill>
              </a:rPr>
              <a:t>bload</a:t>
            </a:r>
            <a:endParaRPr lang="es-ES" sz="2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(</a:t>
            </a:r>
            <a:r>
              <a:rPr lang="es-ES" b="1" dirty="0" err="1" smtClean="0">
                <a:solidFill>
                  <a:srgbClr val="FF0000"/>
                </a:solidFill>
              </a:rPr>
              <a:t>exit</a:t>
            </a:r>
            <a:r>
              <a:rPr lang="es-ES" b="1" dirty="0" smtClean="0">
                <a:solidFill>
                  <a:srgbClr val="FF0000"/>
                </a:solidFill>
              </a:rPr>
              <a:t>) </a:t>
            </a:r>
            <a:endParaRPr lang="es-ES" b="1" dirty="0" smtClean="0"/>
          </a:p>
          <a:p>
            <a:r>
              <a:rPr lang="es-ES" dirty="0"/>
              <a:t>T</a:t>
            </a:r>
            <a:r>
              <a:rPr lang="es-ES" dirty="0" smtClean="0"/>
              <a:t>ermina la sesión Clips cerrando los ficheros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2453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2) Pasar argumentos funcionales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2590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Cómo pasar una función como parámetro: Como macro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deffunction</a:t>
            </a:r>
            <a:r>
              <a:rPr lang="pt-BR" sz="2800" dirty="0"/>
              <a:t> aplicar-operador (?operador $?estado)</a:t>
            </a:r>
          </a:p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eval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format</a:t>
            </a:r>
            <a:r>
              <a:rPr lang="pt-BR" sz="2800" dirty="0"/>
              <a:t> </a:t>
            </a:r>
            <a:r>
              <a:rPr lang="pt-BR" sz="2800" dirty="0" err="1"/>
              <a:t>nil</a:t>
            </a:r>
            <a:r>
              <a:rPr lang="pt-BR" sz="2800" dirty="0"/>
              <a:t> "( %s (</a:t>
            </a:r>
            <a:r>
              <a:rPr lang="pt-BR" sz="2800" dirty="0" err="1"/>
              <a:t>create</a:t>
            </a:r>
            <a:r>
              <a:rPr lang="pt-BR" sz="2800" dirty="0"/>
              <a:t>$ %s))"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            ?</a:t>
            </a:r>
            <a:r>
              <a:rPr lang="pt-BR" sz="2800" dirty="0"/>
              <a:t>operador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            (</a:t>
            </a:r>
            <a:r>
              <a:rPr lang="pt-BR" sz="2800" dirty="0"/>
              <a:t>implode$ ?estado</a:t>
            </a:r>
            <a:r>
              <a:rPr lang="pt-BR" sz="2800" dirty="0" smtClean="0"/>
              <a:t>))))</a:t>
            </a:r>
            <a:endParaRPr lang="pt-BR" sz="2800" dirty="0"/>
          </a:p>
          <a:p>
            <a:pPr marL="0" indent="0" algn="ctr"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eval</a:t>
            </a:r>
            <a:r>
              <a:rPr lang="pt-BR" sz="2800" b="1" dirty="0" smtClean="0">
                <a:solidFill>
                  <a:srgbClr val="FF0000"/>
                </a:solidFill>
              </a:rPr>
              <a:t> &lt;</a:t>
            </a:r>
            <a:r>
              <a:rPr lang="pt-BR" sz="2800" b="1" dirty="0" err="1" smtClean="0">
                <a:solidFill>
                  <a:srgbClr val="FF0000"/>
                </a:solidFill>
              </a:rPr>
              <a:t>string-evaluable</a:t>
            </a:r>
            <a:r>
              <a:rPr lang="pt-BR" sz="2800" b="1" dirty="0" smtClean="0">
                <a:solidFill>
                  <a:srgbClr val="FF0000"/>
                </a:solidFill>
              </a:rPr>
              <a:t>&gt;) </a:t>
            </a:r>
            <a:r>
              <a:rPr lang="pt-BR" sz="2800" b="1" dirty="0" err="1" smtClean="0">
                <a:solidFill>
                  <a:srgbClr val="FF0000"/>
                </a:solidFill>
              </a:rPr>
              <a:t>evalúa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la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cadena</a:t>
            </a:r>
            <a:r>
              <a:rPr lang="pt-BR" sz="2800" b="1" dirty="0" smtClean="0">
                <a:solidFill>
                  <a:srgbClr val="FF0000"/>
                </a:solidFill>
              </a:rPr>
              <a:t> de caracteres como si entrara por </a:t>
            </a:r>
            <a:r>
              <a:rPr lang="pt-BR" sz="2800" b="1" dirty="0" err="1" smtClean="0">
                <a:solidFill>
                  <a:srgbClr val="FF0000"/>
                </a:solidFill>
              </a:rPr>
              <a:t>la</a:t>
            </a:r>
            <a:r>
              <a:rPr lang="pt-BR" sz="2800" b="1" dirty="0" smtClean="0">
                <a:solidFill>
                  <a:srgbClr val="FF0000"/>
                </a:solidFill>
              </a:rPr>
              <a:t> línea de comandos</a:t>
            </a:r>
          </a:p>
          <a:p>
            <a:pPr marL="0" indent="0" algn="ctr"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rgbClr val="FF0000"/>
                </a:solidFill>
              </a:rPr>
              <a:t>(build &lt;</a:t>
            </a:r>
            <a:r>
              <a:rPr lang="pt-BR" sz="2800" b="1" dirty="0" err="1">
                <a:solidFill>
                  <a:srgbClr val="FF0000"/>
                </a:solidFill>
              </a:rPr>
              <a:t>string-evaluable</a:t>
            </a:r>
            <a:r>
              <a:rPr lang="pt-BR" sz="2800" b="1" dirty="0" smtClean="0">
                <a:solidFill>
                  <a:srgbClr val="FF0000"/>
                </a:solidFill>
              </a:rPr>
              <a:t>&gt;) </a:t>
            </a:r>
            <a:r>
              <a:rPr lang="pt-BR" sz="2800" b="1" dirty="0" err="1" smtClean="0">
                <a:solidFill>
                  <a:srgbClr val="FF0000"/>
                </a:solidFill>
              </a:rPr>
              <a:t>hace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los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mismo</a:t>
            </a:r>
            <a:r>
              <a:rPr lang="pt-BR" sz="2800" b="1" dirty="0" smtClean="0">
                <a:solidFill>
                  <a:srgbClr val="FF0000"/>
                </a:solidFill>
              </a:rPr>
              <a:t> pero </a:t>
            </a:r>
            <a:r>
              <a:rPr lang="pt-BR" sz="2800" b="1" dirty="0" err="1" smtClean="0">
                <a:solidFill>
                  <a:srgbClr val="FF0000"/>
                </a:solidFill>
              </a:rPr>
              <a:t>con</a:t>
            </a:r>
            <a:r>
              <a:rPr lang="pt-BR" sz="2800" b="1" dirty="0" smtClean="0">
                <a:solidFill>
                  <a:srgbClr val="FF0000"/>
                </a:solidFill>
              </a:rPr>
              <a:t> una </a:t>
            </a:r>
            <a:r>
              <a:rPr lang="pt-BR" sz="2800" b="1" dirty="0" err="1" smtClean="0">
                <a:solidFill>
                  <a:srgbClr val="FF0000"/>
                </a:solidFill>
              </a:rPr>
              <a:t>cadena</a:t>
            </a:r>
            <a:r>
              <a:rPr lang="pt-BR" sz="2800" b="1" dirty="0" smtClean="0">
                <a:solidFill>
                  <a:srgbClr val="FF0000"/>
                </a:solidFill>
              </a:rPr>
              <a:t> que </a:t>
            </a:r>
            <a:r>
              <a:rPr lang="pt-BR" sz="2800" b="1" dirty="0" err="1" smtClean="0">
                <a:solidFill>
                  <a:srgbClr val="FF0000"/>
                </a:solidFill>
              </a:rPr>
              <a:t>contiene</a:t>
            </a:r>
            <a:r>
              <a:rPr lang="pt-BR" sz="2800" b="1" dirty="0" smtClean="0">
                <a:solidFill>
                  <a:srgbClr val="FF0000"/>
                </a:solidFill>
              </a:rPr>
              <a:t> comandos </a:t>
            </a:r>
            <a:r>
              <a:rPr lang="pt-BR" sz="2800" b="1" dirty="0" err="1" smtClean="0">
                <a:solidFill>
                  <a:srgbClr val="FF0000"/>
                </a:solidFill>
              </a:rPr>
              <a:t>del</a:t>
            </a:r>
            <a:r>
              <a:rPr lang="pt-BR" sz="2800" b="1" dirty="0" smtClean="0">
                <a:solidFill>
                  <a:srgbClr val="FF0000"/>
                </a:solidFill>
              </a:rPr>
              <a:t> sistema operativo</a:t>
            </a:r>
            <a:endParaRPr lang="es-ES" sz="2800" b="1" dirty="0"/>
          </a:p>
          <a:p>
            <a:pPr marL="0" indent="0" algn="ctr">
              <a:buNone/>
            </a:pPr>
            <a:endParaRPr lang="es-E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230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Cómo pasar una función como parámetro: usando </a:t>
            </a:r>
            <a:r>
              <a:rPr lang="es-ES" sz="3600" dirty="0" err="1" smtClean="0"/>
              <a:t>funcall</a:t>
            </a:r>
            <a:r>
              <a:rPr lang="es-ES" sz="3600" dirty="0" smtClean="0"/>
              <a:t>, más directo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deffunction</a:t>
            </a:r>
            <a:r>
              <a:rPr lang="pt-BR" sz="2800" dirty="0"/>
              <a:t> aplicar-operador (?operador $?estado)</a:t>
            </a:r>
          </a:p>
          <a:p>
            <a:pPr marL="0" indent="0">
              <a:buNone/>
            </a:pPr>
            <a:r>
              <a:rPr lang="pt-BR" sz="2800" dirty="0" smtClean="0"/>
              <a:t>(</a:t>
            </a:r>
            <a:r>
              <a:rPr lang="pt-BR" sz="2800" dirty="0" err="1" smtClean="0"/>
              <a:t>funcall</a:t>
            </a:r>
            <a:r>
              <a:rPr lang="pt-BR" sz="2800" dirty="0" smtClean="0"/>
              <a:t>  ?</a:t>
            </a:r>
            <a:r>
              <a:rPr lang="pt-BR" sz="2800" dirty="0"/>
              <a:t>operador $?</a:t>
            </a:r>
            <a:r>
              <a:rPr lang="pt-BR" sz="2800" dirty="0" smtClean="0"/>
              <a:t>estado)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)</a:t>
            </a:r>
            <a:endParaRPr lang="pt-BR" sz="2800" dirty="0"/>
          </a:p>
          <a:p>
            <a:pPr marL="0" indent="0" algn="ctr"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eval</a:t>
            </a:r>
            <a:r>
              <a:rPr lang="pt-BR" sz="2800" b="1" dirty="0" smtClean="0">
                <a:solidFill>
                  <a:srgbClr val="FF0000"/>
                </a:solidFill>
              </a:rPr>
              <a:t> &lt;</a:t>
            </a:r>
            <a:r>
              <a:rPr lang="pt-BR" sz="2800" b="1" dirty="0" err="1" smtClean="0">
                <a:solidFill>
                  <a:srgbClr val="FF0000"/>
                </a:solidFill>
              </a:rPr>
              <a:t>string-evaluable</a:t>
            </a:r>
            <a:r>
              <a:rPr lang="pt-BR" sz="2800" b="1" dirty="0" smtClean="0">
                <a:solidFill>
                  <a:srgbClr val="FF0000"/>
                </a:solidFill>
              </a:rPr>
              <a:t>&gt;) </a:t>
            </a:r>
            <a:r>
              <a:rPr lang="pt-BR" sz="2800" b="1" dirty="0" err="1" smtClean="0">
                <a:solidFill>
                  <a:srgbClr val="FF0000"/>
                </a:solidFill>
              </a:rPr>
              <a:t>evalúa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la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cadena</a:t>
            </a:r>
            <a:r>
              <a:rPr lang="pt-BR" sz="2800" b="1" dirty="0" smtClean="0">
                <a:solidFill>
                  <a:srgbClr val="FF0000"/>
                </a:solidFill>
              </a:rPr>
              <a:t> de caracteres como si entrara por </a:t>
            </a:r>
            <a:r>
              <a:rPr lang="pt-BR" sz="2800" b="1" dirty="0" err="1" smtClean="0">
                <a:solidFill>
                  <a:srgbClr val="FF0000"/>
                </a:solidFill>
              </a:rPr>
              <a:t>la</a:t>
            </a:r>
            <a:r>
              <a:rPr lang="pt-BR" sz="2800" b="1" dirty="0" smtClean="0">
                <a:solidFill>
                  <a:srgbClr val="FF0000"/>
                </a:solidFill>
              </a:rPr>
              <a:t> línea de comandos</a:t>
            </a:r>
          </a:p>
          <a:p>
            <a:pPr marL="0" indent="0" algn="ctr"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2422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698</Words>
  <Application>Microsoft Office PowerPoint</Application>
  <PresentationFormat>Presentación en pantalla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Laboratorio de Búsqueda heurística</vt:lpstr>
      <vt:lpstr>1) Funciones de entrada salida</vt:lpstr>
      <vt:lpstr>Abrir y cerrar un fichero</vt:lpstr>
      <vt:lpstr>Escribir en un fichero</vt:lpstr>
      <vt:lpstr>Leer de un fichero</vt:lpstr>
      <vt:lpstr>Funciones de entorno</vt:lpstr>
      <vt:lpstr>2) Pasar argumentos funcionales</vt:lpstr>
      <vt:lpstr>Cómo pasar una función como parámetro: Como macro</vt:lpstr>
      <vt:lpstr>Cómo pasar una función como parámetro: usando funcall, más directo</vt:lpstr>
      <vt:lpstr>Práctica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Búsqueda Guiada por Información</dc:title>
  <dc:creator>Blanca</dc:creator>
  <cp:lastModifiedBy>Instalaciones</cp:lastModifiedBy>
  <cp:revision>59</cp:revision>
  <dcterms:created xsi:type="dcterms:W3CDTF">2014-02-16T17:16:18Z</dcterms:created>
  <dcterms:modified xsi:type="dcterms:W3CDTF">2019-03-05T09:27:33Z</dcterms:modified>
</cp:coreProperties>
</file>