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08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D661-66C6-4C31-B2C4-1EEF76C027DF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8D6-8EE2-462D-91EF-E3F5FDE2878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9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D661-66C6-4C31-B2C4-1EEF76C027DF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8D6-8EE2-462D-91EF-E3F5FDE2878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D661-66C6-4C31-B2C4-1EEF76C027DF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8D6-8EE2-462D-91EF-E3F5FDE2878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97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D661-66C6-4C31-B2C4-1EEF76C027DF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8D6-8EE2-462D-91EF-E3F5FDE2878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61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D661-66C6-4C31-B2C4-1EEF76C027DF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8D6-8EE2-462D-91EF-E3F5FDE2878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50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D661-66C6-4C31-B2C4-1EEF76C027DF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8D6-8EE2-462D-91EF-E3F5FDE2878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8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D661-66C6-4C31-B2C4-1EEF76C027DF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8D6-8EE2-462D-91EF-E3F5FDE2878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4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D661-66C6-4C31-B2C4-1EEF76C027DF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8D6-8EE2-462D-91EF-E3F5FDE2878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84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D661-66C6-4C31-B2C4-1EEF76C027DF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8D6-8EE2-462D-91EF-E3F5FDE2878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03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D661-66C6-4C31-B2C4-1EEF76C027DF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8D6-8EE2-462D-91EF-E3F5FDE2878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75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D661-66C6-4C31-B2C4-1EEF76C027DF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8D6-8EE2-462D-91EF-E3F5FDE2878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66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D661-66C6-4C31-B2C4-1EEF76C027DF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F8D6-8EE2-462D-91EF-E3F5FDE2878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27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psrules.net/bpg631.pdf" TargetMode="External"/><Relationship Id="rId2" Type="http://schemas.openxmlformats.org/officeDocument/2006/relationships/hyperlink" Target="http://www.clipsrules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Laboratorio de Búsqueda Exhaustiva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6824" cy="2495128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dirty="0"/>
              <a:t>Objetivos: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dirty="0"/>
              <a:t>Estudiar las posibilidades que ofrece Clips como Lenguaje de Programación Funcional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dirty="0"/>
              <a:t>Encontrar una manera sistemática de representar el espacio de estados de un problema en Clips con los elementos de más bajo nivel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dirty="0"/>
              <a:t>Implementar sobre esa representación los algoritmos de Búsqueda Exhaustiva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51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34908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Representar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del Puzzle </a:t>
            </a:r>
            <a:r>
              <a:rPr lang="en-US" dirty="0" err="1" smtClean="0"/>
              <a:t>nxn</a:t>
            </a:r>
            <a:r>
              <a:rPr lang="en-US" dirty="0" smtClean="0"/>
              <a:t> e </a:t>
            </a:r>
            <a:r>
              <a:rPr lang="en-US" dirty="0" err="1" smtClean="0"/>
              <a:t>implementarlo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Implementa</a:t>
            </a:r>
            <a:r>
              <a:rPr lang="en-US" dirty="0" smtClean="0"/>
              <a:t> la </a:t>
            </a:r>
            <a:r>
              <a:rPr lang="en-US" dirty="0" err="1" smtClean="0"/>
              <a:t>función</a:t>
            </a:r>
            <a:r>
              <a:rPr lang="en-US" dirty="0" smtClean="0"/>
              <a:t> h(puzzle)=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fichas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están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sitio</a:t>
            </a:r>
            <a:r>
              <a:rPr lang="en-US" dirty="0" smtClean="0"/>
              <a:t> con </a:t>
            </a:r>
            <a:r>
              <a:rPr lang="en-US" dirty="0" err="1" smtClean="0"/>
              <a:t>respecto</a:t>
            </a:r>
            <a:r>
              <a:rPr lang="en-US" dirty="0" smtClean="0"/>
              <a:t> a la </a:t>
            </a:r>
            <a:r>
              <a:rPr lang="en-US" dirty="0" err="1" smtClean="0"/>
              <a:t>configuración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de la </a:t>
            </a:r>
            <a:r>
              <a:rPr lang="en-US" dirty="0" err="1" smtClean="0"/>
              <a:t>figura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Implementar</a:t>
            </a:r>
            <a:r>
              <a:rPr lang="en-US" dirty="0" smtClean="0"/>
              <a:t> la </a:t>
            </a:r>
            <a:r>
              <a:rPr lang="en-US" dirty="0" err="1" smtClean="0"/>
              <a:t>búsqueda</a:t>
            </a:r>
            <a:r>
              <a:rPr lang="en-US" dirty="0" smtClean="0"/>
              <a:t> British Museum y </a:t>
            </a:r>
            <a:r>
              <a:rPr lang="en-US" dirty="0" err="1" smtClean="0"/>
              <a:t>aplicarla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n=4 con la </a:t>
            </a:r>
            <a:r>
              <a:rPr lang="en-US" dirty="0" err="1" smtClean="0"/>
              <a:t>función</a:t>
            </a:r>
            <a:r>
              <a:rPr lang="en-US" dirty="0" smtClean="0"/>
              <a:t> anterior</a:t>
            </a:r>
          </a:p>
          <a:p>
            <a:pPr>
              <a:buNone/>
            </a:pPr>
            <a:r>
              <a:rPr lang="en-US" dirty="0" smtClean="0"/>
              <a:t>(BM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edo</a:t>
            </a:r>
            <a:r>
              <a:rPr lang="en-US" dirty="0" smtClean="0"/>
              <a:t>. </a:t>
            </a:r>
            <a:r>
              <a:rPr lang="en-US" dirty="0" err="1" smtClean="0"/>
              <a:t>inicial</a:t>
            </a:r>
            <a:r>
              <a:rPr lang="en-US" dirty="0" smtClean="0"/>
              <a:t>&gt; ;el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quiera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dirección</a:t>
            </a:r>
            <a:r>
              <a:rPr lang="en-US" dirty="0" smtClean="0"/>
              <a:t>&gt; ; </a:t>
            </a:r>
            <a:r>
              <a:rPr lang="en-US" dirty="0" err="1" smtClean="0"/>
              <a:t>profundidad</a:t>
            </a:r>
            <a:r>
              <a:rPr lang="en-US" dirty="0" smtClean="0"/>
              <a:t> o </a:t>
            </a:r>
            <a:r>
              <a:rPr lang="en-US" dirty="0" err="1" smtClean="0"/>
              <a:t>anchura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función</a:t>
            </a:r>
            <a:r>
              <a:rPr lang="en-US" dirty="0" smtClean="0"/>
              <a:t>&gt;  ; la </a:t>
            </a:r>
            <a:r>
              <a:rPr lang="en-US" dirty="0" err="1" smtClean="0"/>
              <a:t>función</a:t>
            </a:r>
            <a:r>
              <a:rPr lang="en-US" dirty="0" smtClean="0"/>
              <a:t> h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optimización</a:t>
            </a:r>
            <a:r>
              <a:rPr lang="en-US" dirty="0" smtClean="0"/>
              <a:t>&gt;; </a:t>
            </a:r>
            <a:r>
              <a:rPr lang="en-US" dirty="0" err="1" smtClean="0"/>
              <a:t>maximizar</a:t>
            </a:r>
            <a:r>
              <a:rPr lang="en-US" dirty="0" smtClean="0"/>
              <a:t> o </a:t>
            </a:r>
            <a:r>
              <a:rPr lang="en-US" dirty="0" smtClean="0"/>
              <a:t>minimizer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visitados</a:t>
            </a:r>
            <a:r>
              <a:rPr lang="en-US" dirty="0" smtClean="0"/>
              <a:t>&gt; ;</a:t>
            </a:r>
            <a:r>
              <a:rPr lang="en-US" dirty="0" err="1" smtClean="0"/>
              <a:t>si</a:t>
            </a:r>
            <a:r>
              <a:rPr lang="en-US" dirty="0" smtClean="0"/>
              <a:t> o no,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visitar</a:t>
            </a:r>
            <a:r>
              <a:rPr lang="en-US" dirty="0" smtClean="0"/>
              <a:t> dos </a:t>
            </a:r>
            <a:r>
              <a:rPr lang="en-US" dirty="0" err="1" smtClean="0"/>
              <a:t>veces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búsqueda</a:t>
            </a:r>
            <a:r>
              <a:rPr lang="en-US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ejecución</a:t>
            </a:r>
            <a:r>
              <a:rPr lang="en-US" dirty="0" smtClean="0"/>
              <a:t> </a:t>
            </a:r>
            <a:r>
              <a:rPr lang="en-US" dirty="0" err="1" smtClean="0"/>
              <a:t>guardando</a:t>
            </a:r>
            <a:r>
              <a:rPr lang="en-US" dirty="0" smtClean="0"/>
              <a:t> la </a:t>
            </a:r>
            <a:r>
              <a:rPr lang="en-US" dirty="0" err="1" smtClean="0"/>
              <a:t>sesión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564904"/>
            <a:ext cx="18573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Entregables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:  el </a:t>
            </a:r>
            <a:r>
              <a:rPr lang="en-US" dirty="0" err="1" smtClean="0"/>
              <a:t>fichero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y los </a:t>
            </a:r>
            <a:r>
              <a:rPr lang="en-US" dirty="0" err="1" smtClean="0"/>
              <a:t>ficheros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sesiones</a:t>
            </a:r>
            <a:r>
              <a:rPr lang="en-US" dirty="0" smtClean="0"/>
              <a:t> </a:t>
            </a:r>
            <a:r>
              <a:rPr lang="en-US" dirty="0" err="1" smtClean="0"/>
              <a:t>correspondientes</a:t>
            </a:r>
            <a:r>
              <a:rPr lang="en-US" dirty="0" smtClean="0"/>
              <a:t>. 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comentado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dirty="0" err="1" smtClean="0"/>
              <a:t>explicando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los </a:t>
            </a:r>
            <a:r>
              <a:rPr lang="en-US" dirty="0" err="1" smtClean="0"/>
              <a:t>problemas</a:t>
            </a:r>
            <a:r>
              <a:rPr lang="en-US" dirty="0" smtClean="0"/>
              <a:t> e </a:t>
            </a:r>
            <a:r>
              <a:rPr lang="en-US" dirty="0" err="1" smtClean="0"/>
              <a:t>insertando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de </a:t>
            </a:r>
            <a:r>
              <a:rPr lang="en-US" dirty="0" err="1" smtClean="0"/>
              <a:t>ejecución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comentar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invertido</a:t>
            </a:r>
            <a:r>
              <a:rPr lang="en-US" dirty="0" smtClean="0"/>
              <a:t> y el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realizado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miembro</a:t>
            </a:r>
            <a:r>
              <a:rPr lang="en-US" dirty="0" smtClean="0"/>
              <a:t> del </a:t>
            </a:r>
            <a:r>
              <a:rPr lang="en-US" dirty="0" err="1" smtClean="0"/>
              <a:t>grupo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datos básicos en Clips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_tradnl" dirty="0"/>
              <a:t>De valor único (single-</a:t>
            </a:r>
            <a:r>
              <a:rPr lang="es-ES_tradnl" dirty="0" err="1"/>
              <a:t>field</a:t>
            </a:r>
            <a:r>
              <a:rPr lang="es-ES_tradnl" dirty="0"/>
              <a:t> </a:t>
            </a:r>
            <a:r>
              <a:rPr lang="es-ES_tradnl" dirty="0" err="1"/>
              <a:t>valued</a:t>
            </a:r>
            <a:r>
              <a:rPr lang="es-ES_tradnl" dirty="0"/>
              <a:t>)</a:t>
            </a:r>
          </a:p>
          <a:p>
            <a:pPr lvl="1"/>
            <a:r>
              <a:rPr lang="es-ES" dirty="0">
                <a:solidFill>
                  <a:srgbClr val="C00000"/>
                </a:solidFill>
              </a:rPr>
              <a:t>SYMBOL   	</a:t>
            </a:r>
            <a:r>
              <a:rPr lang="es-ES_tradnl" dirty="0">
                <a:sym typeface="Wingdings" panose="05000000000000000000" pitchFamily="2" charset="2"/>
              </a:rPr>
              <a:t></a:t>
            </a:r>
            <a:r>
              <a:rPr lang="es-ES_tradnl" dirty="0"/>
              <a:t>   &lt;</a:t>
            </a:r>
            <a:r>
              <a:rPr lang="es-ES_tradnl" dirty="0">
                <a:solidFill>
                  <a:schemeClr val="tx2">
                    <a:lumMod val="75000"/>
                  </a:schemeClr>
                </a:solidFill>
              </a:rPr>
              <a:t>ASCII&gt;</a:t>
            </a:r>
            <a:r>
              <a:rPr lang="es-ES_tradnl" baseline="30000" dirty="0">
                <a:solidFill>
                  <a:schemeClr val="tx2">
                    <a:lumMod val="75000"/>
                  </a:schemeClr>
                </a:solidFill>
              </a:rPr>
              <a:t>*</a:t>
            </a:r>
            <a:endParaRPr lang="es-ES_tradnl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s-ES" dirty="0">
                <a:solidFill>
                  <a:srgbClr val="C00000"/>
                </a:solidFill>
              </a:rPr>
              <a:t>STRING     	</a:t>
            </a:r>
            <a:r>
              <a:rPr lang="es-ES_tradnl" dirty="0">
                <a:sym typeface="Wingdings" panose="05000000000000000000" pitchFamily="2" charset="2"/>
              </a:rPr>
              <a:t>  </a:t>
            </a:r>
            <a:r>
              <a:rPr lang="es-ES_tradnl" dirty="0"/>
              <a:t>“&lt;</a:t>
            </a:r>
            <a:r>
              <a:rPr lang="es-ES_tradnl" dirty="0">
                <a:solidFill>
                  <a:schemeClr val="tx2">
                    <a:lumMod val="75000"/>
                  </a:schemeClr>
                </a:solidFill>
              </a:rPr>
              <a:t>ASCII</a:t>
            </a:r>
            <a:r>
              <a:rPr lang="es-ES_tradnl" baseline="300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s-ES_tradnl" dirty="0">
                <a:solidFill>
                  <a:schemeClr val="tx2">
                    <a:lumMod val="75000"/>
                  </a:schemeClr>
                </a:solidFill>
              </a:rPr>
              <a:t>&gt;”</a:t>
            </a:r>
          </a:p>
          <a:p>
            <a:pPr lvl="1"/>
            <a:r>
              <a:rPr lang="es-ES" dirty="0">
                <a:solidFill>
                  <a:srgbClr val="C00000"/>
                </a:solidFill>
              </a:rPr>
              <a:t>INTEGER</a:t>
            </a:r>
            <a:r>
              <a:rPr lang="es-ES" dirty="0"/>
              <a:t> 	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_tradnl" dirty="0">
                <a:solidFill>
                  <a:schemeClr val="tx2">
                    <a:lumMod val="75000"/>
                  </a:schemeClr>
                </a:solidFill>
              </a:rPr>
              <a:t>&lt;0-9&gt;</a:t>
            </a:r>
            <a:r>
              <a:rPr lang="es-ES_tradnl" baseline="30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lang="es-ES_tradnl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s-ES" dirty="0">
                <a:solidFill>
                  <a:srgbClr val="C00000"/>
                </a:solidFill>
              </a:rPr>
              <a:t>FLOAT</a:t>
            </a:r>
            <a:r>
              <a:rPr lang="es-ES" dirty="0"/>
              <a:t>		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_tradnl" dirty="0">
                <a:solidFill>
                  <a:schemeClr val="tx2">
                    <a:lumMod val="75000"/>
                  </a:schemeClr>
                </a:solidFill>
              </a:rPr>
              <a:t>&lt;0-9&gt;</a:t>
            </a:r>
            <a:r>
              <a:rPr lang="es-ES_tradnl" baseline="300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s-ES_tradnl" baseline="-25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ES_tradnl" dirty="0">
                <a:solidFill>
                  <a:schemeClr val="tx2">
                    <a:lumMod val="75000"/>
                  </a:schemeClr>
                </a:solidFill>
              </a:rPr>
              <a:t> &lt;0-9&gt;</a:t>
            </a:r>
            <a:r>
              <a:rPr lang="es-ES_tradnl" baseline="30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s-ES_tradn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_tradnl" dirty="0">
                <a:solidFill>
                  <a:schemeClr val="tx2">
                    <a:lumMod val="75000"/>
                  </a:schemeClr>
                </a:solidFill>
                <a:sym typeface="Symbol"/>
              </a:rPr>
              <a:t>[E&lt;</a:t>
            </a:r>
            <a:r>
              <a:rPr lang="es-ES_tradnl" dirty="0">
                <a:solidFill>
                  <a:schemeClr val="tx2">
                    <a:lumMod val="75000"/>
                  </a:schemeClr>
                </a:solidFill>
              </a:rPr>
              <a:t>0-9&gt;]</a:t>
            </a:r>
          </a:p>
          <a:p>
            <a:pPr lvl="1"/>
            <a:r>
              <a:rPr lang="es-ES_tradnl" dirty="0">
                <a:solidFill>
                  <a:srgbClr val="C00000"/>
                </a:solidFill>
              </a:rPr>
              <a:t>BOOLEAN </a:t>
            </a:r>
            <a:r>
              <a:rPr lang="es-ES_tradnl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s-ES_tradnl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ES_tradnl" dirty="0">
                <a:solidFill>
                  <a:schemeClr val="tx2">
                    <a:lumMod val="75000"/>
                  </a:schemeClr>
                </a:solidFill>
              </a:rPr>
              <a:t>TRUE , FALSE </a:t>
            </a:r>
          </a:p>
          <a:p>
            <a:pPr marL="457200" lvl="1" indent="0">
              <a:buNone/>
            </a:pPr>
            <a:r>
              <a:rPr lang="es-ES_tradnl" b="1" dirty="0">
                <a:solidFill>
                  <a:srgbClr val="C00000"/>
                </a:solidFill>
              </a:rPr>
              <a:t>Todo valor diferente de FALSE se toma por TRUE, MUCHO CUIDADO CON LAS MAYÚSCULAS</a:t>
            </a:r>
          </a:p>
          <a:p>
            <a:r>
              <a:rPr lang="es-ES_tradnl" dirty="0"/>
              <a:t>De valor múltiple (</a:t>
            </a:r>
            <a:r>
              <a:rPr lang="es-ES" dirty="0" err="1"/>
              <a:t>multifield</a:t>
            </a:r>
            <a:r>
              <a:rPr lang="es-ES" dirty="0"/>
              <a:t> </a:t>
            </a:r>
            <a:r>
              <a:rPr lang="es-ES" dirty="0" err="1"/>
              <a:t>valued</a:t>
            </a:r>
            <a:r>
              <a:rPr lang="es-ES" dirty="0"/>
              <a:t>)</a:t>
            </a:r>
          </a:p>
          <a:p>
            <a:pPr lvl="1"/>
            <a:r>
              <a:rPr lang="es-ES_tradnl" dirty="0"/>
              <a:t>Secuencias de elementos de valor único</a:t>
            </a:r>
          </a:p>
          <a:p>
            <a:pPr lvl="1"/>
            <a:r>
              <a:rPr lang="es-ES_tradnl" dirty="0"/>
              <a:t>Las devuelve como listas, pero no permiten anidamiento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61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Variables y asignaciones en Clips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_tradnl" sz="2000" dirty="0"/>
              <a:t>Variable de valor único</a:t>
            </a:r>
            <a:r>
              <a:rPr lang="es-ES" sz="2000" dirty="0"/>
              <a:t>:   </a:t>
            </a:r>
            <a:r>
              <a:rPr lang="es-ES" sz="2000" dirty="0">
                <a:solidFill>
                  <a:srgbClr val="C00000"/>
                </a:solidFill>
              </a:rPr>
              <a:t>?&lt;símbolo&gt; </a:t>
            </a:r>
          </a:p>
          <a:p>
            <a:pPr>
              <a:spcBef>
                <a:spcPts val="0"/>
              </a:spcBef>
            </a:pPr>
            <a:r>
              <a:rPr lang="es-ES_tradnl" sz="2000" dirty="0"/>
              <a:t>Asignación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C00000"/>
                </a:solidFill>
              </a:rPr>
              <a:t>(</a:t>
            </a:r>
            <a:r>
              <a:rPr lang="es-ES_tradnl" sz="2000" dirty="0" err="1">
                <a:solidFill>
                  <a:srgbClr val="C00000"/>
                </a:solidFill>
              </a:rPr>
              <a:t>bind</a:t>
            </a:r>
            <a:r>
              <a:rPr lang="es-ES_tradnl" sz="2000" dirty="0">
                <a:solidFill>
                  <a:srgbClr val="C00000"/>
                </a:solidFill>
              </a:rPr>
              <a:t> &lt;?variable&gt; valor)</a:t>
            </a:r>
            <a:endParaRPr lang="es-ES" sz="20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2000" dirty="0"/>
              <a:t>Ejemplos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C00000"/>
                </a:solidFill>
              </a:rPr>
              <a:t>CLIPS&gt; (</a:t>
            </a:r>
            <a:r>
              <a:rPr lang="es-ES" sz="2000" dirty="0" err="1">
                <a:solidFill>
                  <a:srgbClr val="C00000"/>
                </a:solidFill>
              </a:rPr>
              <a:t>bind</a:t>
            </a:r>
            <a:r>
              <a:rPr lang="es-ES" sz="2000" dirty="0">
                <a:solidFill>
                  <a:srgbClr val="C00000"/>
                </a:solidFill>
              </a:rPr>
              <a:t> ?x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/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C00000"/>
                </a:solidFill>
              </a:rPr>
              <a:t>CLIPS&gt; (</a:t>
            </a:r>
            <a:r>
              <a:rPr lang="es-ES" sz="2000" dirty="0" err="1">
                <a:solidFill>
                  <a:srgbClr val="C00000"/>
                </a:solidFill>
              </a:rPr>
              <a:t>bind</a:t>
            </a:r>
            <a:r>
              <a:rPr lang="es-ES" sz="2000" dirty="0">
                <a:solidFill>
                  <a:srgbClr val="C00000"/>
                </a:solidFill>
              </a:rPr>
              <a:t> ?y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/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C00000"/>
                </a:solidFill>
              </a:rPr>
              <a:t>CLIPS&gt; (+ ?x ?y)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/>
              <a:t>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</a:rPr>
              <a:t>CLIPS&gt; ?X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[EVALUATN1] Variable X is unbound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FALSE</a:t>
            </a:r>
            <a:endParaRPr lang="es-ES" sz="2000" dirty="0"/>
          </a:p>
          <a:p>
            <a:pPr>
              <a:spcBef>
                <a:spcPts val="0"/>
              </a:spcBef>
            </a:pPr>
            <a:endParaRPr lang="es-ES" sz="20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es-ES_tradnl" sz="2000" dirty="0"/>
              <a:t>Variable </a:t>
            </a:r>
            <a:r>
              <a:rPr lang="es-ES_tradnl" sz="2000" dirty="0" err="1"/>
              <a:t>multivalor</a:t>
            </a:r>
            <a:r>
              <a:rPr lang="es-E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/>
              <a:t>	</a:t>
            </a:r>
            <a:r>
              <a:rPr lang="es-ES" sz="2000" dirty="0">
                <a:solidFill>
                  <a:srgbClr val="C00000"/>
                </a:solidFill>
              </a:rPr>
              <a:t>$?&lt;símbolo&gt; </a:t>
            </a:r>
          </a:p>
          <a:p>
            <a:pPr>
              <a:spcBef>
                <a:spcPts val="0"/>
              </a:spcBef>
            </a:pPr>
            <a:r>
              <a:rPr lang="es-ES_tradnl" sz="2000" dirty="0"/>
              <a:t>Asignación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C00000"/>
                </a:solidFill>
              </a:rPr>
              <a:t>(</a:t>
            </a:r>
            <a:r>
              <a:rPr lang="es-ES_tradnl" sz="2000" dirty="0" err="1">
                <a:solidFill>
                  <a:srgbClr val="C00000"/>
                </a:solidFill>
              </a:rPr>
              <a:t>bind</a:t>
            </a:r>
            <a:r>
              <a:rPr lang="es-ES_tradnl" sz="2000" dirty="0">
                <a:solidFill>
                  <a:srgbClr val="C00000"/>
                </a:solidFill>
              </a:rPr>
              <a:t> &lt;$?variable&gt; valor</a:t>
            </a:r>
            <a:r>
              <a:rPr lang="es-ES_tradnl" sz="2000" baseline="-25000" dirty="0">
                <a:solidFill>
                  <a:srgbClr val="C00000"/>
                </a:solidFill>
              </a:rPr>
              <a:t>1</a:t>
            </a:r>
            <a:r>
              <a:rPr lang="es-ES_tradnl" sz="2000" dirty="0">
                <a:solidFill>
                  <a:srgbClr val="C00000"/>
                </a:solidFill>
              </a:rPr>
              <a:t>…</a:t>
            </a:r>
            <a:r>
              <a:rPr lang="es-ES_tradnl" sz="2000" dirty="0" err="1">
                <a:solidFill>
                  <a:srgbClr val="C00000"/>
                </a:solidFill>
              </a:rPr>
              <a:t>valor</a:t>
            </a:r>
            <a:r>
              <a:rPr lang="es-ES_tradnl" sz="2000" baseline="-25000" dirty="0" err="1">
                <a:solidFill>
                  <a:srgbClr val="C00000"/>
                </a:solidFill>
              </a:rPr>
              <a:t>n</a:t>
            </a:r>
            <a:r>
              <a:rPr lang="es-ES_tradnl" sz="2000" dirty="0">
                <a:solidFill>
                  <a:srgbClr val="C00000"/>
                </a:solidFill>
              </a:rPr>
              <a:t>)</a:t>
            </a:r>
            <a:endParaRPr lang="es-ES" sz="20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2000" dirty="0"/>
              <a:t>Ejemplos: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</a:rPr>
              <a:t>CLIPS&gt; (bind $?a 1 2 3 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(1 2 3 4)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</a:rPr>
              <a:t>CLIPS&gt; ?a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(1 2 3 4)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</a:rPr>
              <a:t>CLIPS&gt; (bind $?b  (1 2 3 4))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[EXPRNPSR1] A function name must be a symbol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</a:rPr>
              <a:t>CLIPS&gt; (bind $?b (create$ 1 2 3 4))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(1 2 3 4)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101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Predicados para comprobar el tipo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(</a:t>
            </a:r>
            <a:r>
              <a:rPr lang="es-ES" b="1" dirty="0" err="1"/>
              <a:t>evenp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&gt;) </a:t>
            </a:r>
            <a:r>
              <a:rPr lang="es-ES" dirty="0">
                <a:sym typeface="Wingdings" panose="05000000000000000000" pitchFamily="2" charset="2"/>
              </a:rPr>
              <a:t>TRUE si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 es número entero par</a:t>
            </a:r>
          </a:p>
          <a:p>
            <a:r>
              <a:rPr lang="es-ES" dirty="0"/>
              <a:t>(</a:t>
            </a:r>
            <a:r>
              <a:rPr lang="es-ES" b="1" dirty="0" err="1"/>
              <a:t>floatp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&gt;) </a:t>
            </a:r>
            <a:r>
              <a:rPr lang="es-ES" dirty="0">
                <a:sym typeface="Wingdings" panose="05000000000000000000" pitchFamily="2" charset="2"/>
              </a:rPr>
              <a:t>TRUE si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 es de tipo </a:t>
            </a:r>
            <a:r>
              <a:rPr lang="es-ES" dirty="0" err="1"/>
              <a:t>float</a:t>
            </a:r>
            <a:endParaRPr lang="es-ES" dirty="0"/>
          </a:p>
          <a:p>
            <a:r>
              <a:rPr lang="es-ES" dirty="0"/>
              <a:t>(</a:t>
            </a:r>
            <a:r>
              <a:rPr lang="es-ES" b="1" dirty="0" err="1"/>
              <a:t>integerp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&gt;)</a:t>
            </a:r>
            <a:r>
              <a:rPr lang="es-ES" dirty="0">
                <a:sym typeface="Wingdings" panose="05000000000000000000" pitchFamily="2" charset="2"/>
              </a:rPr>
              <a:t> TRUE si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 es </a:t>
            </a:r>
            <a:r>
              <a:rPr lang="es-ES" dirty="0" err="1"/>
              <a:t>integer</a:t>
            </a:r>
            <a:endParaRPr lang="es-ES" dirty="0"/>
          </a:p>
          <a:p>
            <a:r>
              <a:rPr lang="es-ES" dirty="0"/>
              <a:t>(</a:t>
            </a:r>
            <a:r>
              <a:rPr lang="es-ES" b="1" dirty="0" err="1"/>
              <a:t>lexemep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&gt;)</a:t>
            </a:r>
            <a:r>
              <a:rPr lang="es-ES" dirty="0">
                <a:sym typeface="Wingdings" panose="05000000000000000000" pitchFamily="2" charset="2"/>
              </a:rPr>
              <a:t> TRUE si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 es symbol o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n-US" dirty="0"/>
              <a:t>(</a:t>
            </a:r>
            <a:r>
              <a:rPr lang="en-US" b="1" dirty="0" err="1"/>
              <a:t>numberp</a:t>
            </a:r>
            <a:r>
              <a:rPr lang="en-US" b="1" dirty="0"/>
              <a:t> </a:t>
            </a:r>
            <a:r>
              <a:rPr lang="en-US" dirty="0"/>
              <a:t>&lt;</a:t>
            </a:r>
            <a:r>
              <a:rPr lang="en-US" dirty="0" err="1"/>
              <a:t>arg</a:t>
            </a:r>
            <a:r>
              <a:rPr lang="en-US" dirty="0"/>
              <a:t>&gt;)</a:t>
            </a:r>
            <a:r>
              <a:rPr lang="es-ES" dirty="0">
                <a:sym typeface="Wingdings" panose="05000000000000000000" pitchFamily="2" charset="2"/>
              </a:rPr>
              <a:t> TRUE si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 es</a:t>
            </a:r>
            <a:r>
              <a:rPr lang="en-US" dirty="0"/>
              <a:t> float o integer</a:t>
            </a:r>
          </a:p>
          <a:p>
            <a:r>
              <a:rPr lang="es-ES" dirty="0"/>
              <a:t>(</a:t>
            </a:r>
            <a:r>
              <a:rPr lang="es-ES" b="1" dirty="0" err="1"/>
              <a:t>oddp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&gt;) </a:t>
            </a:r>
            <a:r>
              <a:rPr lang="es-ES" dirty="0">
                <a:sym typeface="Wingdings" panose="05000000000000000000" pitchFamily="2" charset="2"/>
              </a:rPr>
              <a:t>TRUE si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 es número entero impar</a:t>
            </a:r>
          </a:p>
          <a:p>
            <a:r>
              <a:rPr lang="es-ES" dirty="0"/>
              <a:t>(</a:t>
            </a:r>
            <a:r>
              <a:rPr lang="es-ES" b="1" dirty="0" err="1"/>
              <a:t>pointerp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&gt;)</a:t>
            </a:r>
            <a:r>
              <a:rPr lang="es-ES" dirty="0">
                <a:sym typeface="Wingdings" panose="05000000000000000000" pitchFamily="2" charset="2"/>
              </a:rPr>
              <a:t> TRUE si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 es </a:t>
            </a:r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address</a:t>
            </a:r>
            <a:endParaRPr lang="es-ES" dirty="0"/>
          </a:p>
          <a:p>
            <a:r>
              <a:rPr lang="es-ES" dirty="0"/>
              <a:t>(</a:t>
            </a:r>
            <a:r>
              <a:rPr lang="es-ES" b="1" dirty="0" err="1"/>
              <a:t>sequencep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&gt;)</a:t>
            </a:r>
            <a:r>
              <a:rPr lang="es-ES" dirty="0">
                <a:sym typeface="Wingdings" panose="05000000000000000000" pitchFamily="2" charset="2"/>
              </a:rPr>
              <a:t> TRUE si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 es </a:t>
            </a:r>
            <a:r>
              <a:rPr lang="es-ES" dirty="0" err="1"/>
              <a:t>multifield</a:t>
            </a:r>
            <a:r>
              <a:rPr lang="es-ES" dirty="0"/>
              <a:t> </a:t>
            </a:r>
            <a:r>
              <a:rPr lang="es-ES" dirty="0" err="1"/>
              <a:t>value</a:t>
            </a:r>
            <a:endParaRPr lang="es-ES" dirty="0"/>
          </a:p>
          <a:p>
            <a:r>
              <a:rPr lang="es-ES" dirty="0"/>
              <a:t>(</a:t>
            </a:r>
            <a:r>
              <a:rPr lang="es-ES" b="1" dirty="0" err="1"/>
              <a:t>stringp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&gt;) </a:t>
            </a:r>
            <a:r>
              <a:rPr lang="es-ES" dirty="0">
                <a:sym typeface="Wingdings" panose="05000000000000000000" pitchFamily="2" charset="2"/>
              </a:rPr>
              <a:t>TRUE si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 es</a:t>
            </a:r>
            <a:r>
              <a:rPr lang="en-U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(</a:t>
            </a:r>
            <a:r>
              <a:rPr lang="es-ES" b="1" dirty="0" err="1"/>
              <a:t>symbolp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&gt;) </a:t>
            </a:r>
            <a:r>
              <a:rPr lang="es-ES" dirty="0">
                <a:sym typeface="Wingdings" panose="05000000000000000000" pitchFamily="2" charset="2"/>
              </a:rPr>
              <a:t>TRUE si </a:t>
            </a:r>
            <a:r>
              <a:rPr lang="es-ES" dirty="0"/>
              <a:t>&lt;</a:t>
            </a:r>
            <a:r>
              <a:rPr lang="es-ES" dirty="0" err="1"/>
              <a:t>arg</a:t>
            </a:r>
            <a:r>
              <a:rPr lang="es-ES" dirty="0"/>
              <a:t>&gt; es</a:t>
            </a:r>
            <a:r>
              <a:rPr lang="en-US" dirty="0"/>
              <a:t> </a:t>
            </a:r>
            <a:r>
              <a:rPr lang="es-ES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14315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 recomienda…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/>
              <a:t>Hacer un fichero </a:t>
            </a:r>
            <a:r>
              <a:rPr lang="es-ES_tradnl" dirty="0" err="1"/>
              <a:t>Power</a:t>
            </a:r>
            <a:r>
              <a:rPr lang="es-ES_tradnl" dirty="0"/>
              <a:t>-Point o Word donde se indique la sintaxis, se documenten las funciones y se indiquen ejemplos para:</a:t>
            </a:r>
          </a:p>
          <a:p>
            <a:pPr lvl="1"/>
            <a:r>
              <a:rPr lang="es-ES_tradnl" dirty="0"/>
              <a:t>Funciones booleanas e igualdades</a:t>
            </a:r>
          </a:p>
          <a:p>
            <a:pPr lvl="1"/>
            <a:r>
              <a:rPr lang="es-ES_tradnl" dirty="0"/>
              <a:t>Funciones sobre números</a:t>
            </a:r>
          </a:p>
          <a:p>
            <a:pPr lvl="1"/>
            <a:r>
              <a:rPr lang="es-ES_tradnl" dirty="0"/>
              <a:t>Funciones sobre </a:t>
            </a:r>
            <a:r>
              <a:rPr lang="es-ES_tradnl" dirty="0" err="1"/>
              <a:t>strings</a:t>
            </a:r>
            <a:r>
              <a:rPr lang="es-ES_tradnl" dirty="0"/>
              <a:t> y símbolos</a:t>
            </a:r>
          </a:p>
          <a:p>
            <a:pPr lvl="1"/>
            <a:r>
              <a:rPr lang="es-ES_tradnl" dirty="0"/>
              <a:t>Funciones de entrada-salida</a:t>
            </a:r>
          </a:p>
          <a:p>
            <a:r>
              <a:rPr lang="es-ES_tradnl" dirty="0"/>
              <a:t>De la forma más sencilla posible, por ejemplo insertando una tabla con las siguientes entradas:</a:t>
            </a:r>
          </a:p>
          <a:p>
            <a:pPr lvl="1"/>
            <a:r>
              <a:rPr lang="es-ES_tradnl" dirty="0"/>
              <a:t>Sintaxis, Descripción, Ejemplos</a:t>
            </a:r>
          </a:p>
          <a:p>
            <a:r>
              <a:rPr lang="es-ES_tradnl" dirty="0"/>
              <a:t>Sobre todo, se deben referenciar las que se usan en el código Clips de la práctica. 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C00000"/>
                </a:solidFill>
              </a:rPr>
              <a:t>busqueda-exhaustiva.clp</a:t>
            </a:r>
          </a:p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Manuales</a:t>
            </a:r>
          </a:p>
          <a:p>
            <a:r>
              <a:rPr lang="es-ES" dirty="0" smtClean="0">
                <a:solidFill>
                  <a:srgbClr val="C00000"/>
                </a:solidFill>
                <a:hlinkClick r:id="rId2"/>
              </a:rPr>
              <a:t>http://www.clipsrules.net/</a:t>
            </a:r>
            <a:endParaRPr lang="es-ES" dirty="0" smtClean="0">
              <a:solidFill>
                <a:srgbClr val="C00000"/>
              </a:solidFill>
            </a:endParaRPr>
          </a:p>
          <a:p>
            <a:r>
              <a:rPr lang="es-ES" dirty="0" smtClean="0"/>
              <a:t>Basic </a:t>
            </a:r>
            <a:r>
              <a:rPr lang="es-ES" dirty="0" err="1" smtClean="0"/>
              <a:t>Programming</a:t>
            </a:r>
            <a:r>
              <a:rPr lang="es-ES" dirty="0" smtClean="0"/>
              <a:t> Guide ( </a:t>
            </a:r>
            <a:r>
              <a:rPr lang="es-ES" dirty="0" smtClean="0">
                <a:hlinkClick r:id="rId3"/>
              </a:rPr>
              <a:t>PDF</a:t>
            </a:r>
            <a:r>
              <a:rPr lang="es-ES" dirty="0" smtClean="0"/>
              <a:t> )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Definición de funciones: </a:t>
            </a:r>
            <a:br>
              <a:rPr lang="es-ES_tradnl" dirty="0"/>
            </a:br>
            <a:r>
              <a:rPr lang="es-ES_tradnl" dirty="0"/>
              <a:t>El constructor </a:t>
            </a:r>
            <a:r>
              <a:rPr lang="es-ES_tradnl" b="1" dirty="0" err="1">
                <a:solidFill>
                  <a:srgbClr val="C00000"/>
                </a:solidFill>
              </a:rPr>
              <a:t>deffunction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C00000"/>
                </a:solidFill>
              </a:rPr>
              <a:t>(</a:t>
            </a:r>
            <a:r>
              <a:rPr lang="es-ES" sz="2000" b="1" dirty="0" err="1">
                <a:solidFill>
                  <a:srgbClr val="C00000"/>
                </a:solidFill>
              </a:rPr>
              <a:t>deffunction</a:t>
            </a:r>
            <a:r>
              <a:rPr lang="es-ES" sz="2000" b="1" dirty="0">
                <a:solidFill>
                  <a:srgbClr val="C00000"/>
                </a:solidFill>
              </a:rPr>
              <a:t> &lt;nombre&gt; [comentarios opcionales]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(?arg1 ?arg2 ...?</a:t>
            </a:r>
            <a:r>
              <a:rPr lang="en-US" sz="2000" b="1" dirty="0" err="1">
                <a:solidFill>
                  <a:srgbClr val="C00000"/>
                </a:solidFill>
              </a:rPr>
              <a:t>argM</a:t>
            </a:r>
            <a:r>
              <a:rPr lang="en-US" sz="2000" b="1" dirty="0">
                <a:solidFill>
                  <a:srgbClr val="C00000"/>
                </a:solidFill>
              </a:rPr>
              <a:t> [$?</a:t>
            </a:r>
            <a:r>
              <a:rPr lang="en-US" sz="2000" b="1" dirty="0" err="1">
                <a:solidFill>
                  <a:srgbClr val="C00000"/>
                </a:solidFill>
              </a:rPr>
              <a:t>argN</a:t>
            </a:r>
            <a:r>
              <a:rPr lang="en-US" sz="2000" b="1" dirty="0">
                <a:solidFill>
                  <a:srgbClr val="C00000"/>
                </a:solidFill>
              </a:rPr>
              <a:t>])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Lista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parámetros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: solo se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permite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al final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;un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único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parámetro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multivaluado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para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recoger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;el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resto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de los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valores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ES_tradnl" sz="2000" b="1" dirty="0">
                <a:solidFill>
                  <a:srgbClr val="C00000"/>
                </a:solidFill>
              </a:rPr>
              <a:t>&lt;acción</a:t>
            </a:r>
            <a:r>
              <a:rPr lang="es-ES_tradnl" sz="2000" b="1" baseline="-25000" dirty="0">
                <a:solidFill>
                  <a:srgbClr val="C00000"/>
                </a:solidFill>
              </a:rPr>
              <a:t>1</a:t>
            </a:r>
            <a:r>
              <a:rPr lang="es-ES_tradnl" sz="2000" b="1" dirty="0">
                <a:solidFill>
                  <a:srgbClr val="C00000"/>
                </a:solidFill>
              </a:rPr>
              <a:t>&gt;…   &lt;</a:t>
            </a:r>
            <a:r>
              <a:rPr lang="es-ES_tradnl" sz="2000" b="1" dirty="0" err="1">
                <a:solidFill>
                  <a:srgbClr val="C00000"/>
                </a:solidFill>
              </a:rPr>
              <a:t>acción</a:t>
            </a:r>
            <a:r>
              <a:rPr lang="es-ES_tradnl" sz="2000" b="1" baseline="-25000" dirty="0" err="1">
                <a:solidFill>
                  <a:srgbClr val="C00000"/>
                </a:solidFill>
              </a:rPr>
              <a:t>N</a:t>
            </a:r>
            <a:r>
              <a:rPr lang="es-ES_tradnl" sz="2000" b="1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s-ES_tradnl" sz="2000" b="1" baseline="-25000" dirty="0">
                <a:solidFill>
                  <a:srgbClr val="C00000"/>
                </a:solidFill>
              </a:rPr>
              <a:t>)</a:t>
            </a:r>
          </a:p>
          <a:p>
            <a:r>
              <a:rPr lang="es-ES_tradnl" sz="2000" dirty="0"/>
              <a:t>Ejecuta secuencialmente las acciones, pero no muestra los resultados salvo que se le pida imprimir.</a:t>
            </a:r>
            <a:r>
              <a:rPr lang="en-US" sz="2000" dirty="0"/>
              <a:t> </a:t>
            </a:r>
            <a:r>
              <a:rPr lang="es-ES_tradnl" sz="2000" dirty="0"/>
              <a:t>El valor que devuelve es el resultado de la última acción.</a:t>
            </a:r>
          </a:p>
          <a:p>
            <a:r>
              <a:rPr lang="es-ES_tradnl" sz="2000" dirty="0"/>
              <a:t>Las variables que se creen dentro son locales, se pueden usar variables globales</a:t>
            </a:r>
          </a:p>
          <a:p>
            <a:r>
              <a:rPr lang="es-ES_tradnl" sz="2000" dirty="0"/>
              <a:t>Una llamada (nombre v</a:t>
            </a:r>
            <a:r>
              <a:rPr lang="es-ES_tradnl" sz="2000" baseline="-25000" dirty="0"/>
              <a:t>1</a:t>
            </a:r>
            <a:r>
              <a:rPr lang="en-US" sz="2000" b="1" dirty="0">
                <a:solidFill>
                  <a:srgbClr val="C00000"/>
                </a:solidFill>
              </a:rPr>
              <a:t>   </a:t>
            </a:r>
            <a:r>
              <a:rPr lang="es-ES_tradnl" sz="2000" dirty="0"/>
              <a:t>v</a:t>
            </a:r>
            <a:r>
              <a:rPr lang="es-ES_tradnl" sz="2000" baseline="-25000" dirty="0"/>
              <a:t>2</a:t>
            </a:r>
            <a:r>
              <a:rPr lang="es-ES_tradnl" sz="2000" dirty="0"/>
              <a:t> … </a:t>
            </a:r>
            <a:r>
              <a:rPr lang="es-ES_tradnl" sz="2000" dirty="0" err="1"/>
              <a:t>v</a:t>
            </a:r>
            <a:r>
              <a:rPr lang="es-ES_tradnl" sz="2000" baseline="-25000" dirty="0" err="1"/>
              <a:t>M</a:t>
            </a:r>
            <a:r>
              <a:rPr lang="es-ES_tradnl" sz="2000" dirty="0"/>
              <a:t> v</a:t>
            </a:r>
            <a:r>
              <a:rPr lang="es-ES_tradnl" sz="2000" baseline="-25000" dirty="0"/>
              <a:t>M+1</a:t>
            </a:r>
            <a:r>
              <a:rPr lang="es-ES_tradnl" sz="2000" dirty="0"/>
              <a:t> …</a:t>
            </a:r>
            <a:r>
              <a:rPr lang="es-ES_tradnl" sz="2000" dirty="0" err="1"/>
              <a:t>v</a:t>
            </a:r>
            <a:r>
              <a:rPr lang="es-ES_tradnl" sz="2000" baseline="-25000" dirty="0" err="1"/>
              <a:t>M+N</a:t>
            </a:r>
            <a:r>
              <a:rPr lang="es-ES_tradnl" sz="2000" dirty="0"/>
              <a:t>) carga los parámetros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?arg1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s-ES_tradnl" sz="2000" dirty="0"/>
              <a:t>v</a:t>
            </a:r>
            <a:r>
              <a:rPr lang="es-ES_tradnl" sz="2000" baseline="-25000" dirty="0"/>
              <a:t>1</a:t>
            </a:r>
            <a:r>
              <a:rPr lang="en-US" sz="2000" b="1" dirty="0">
                <a:solidFill>
                  <a:srgbClr val="C00000"/>
                </a:solidFill>
              </a:rPr>
              <a:t> ,   ?arg2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s-ES_tradnl" sz="2000" dirty="0"/>
              <a:t>v</a:t>
            </a:r>
            <a:r>
              <a:rPr lang="es-ES_tradnl" sz="2000" baseline="-25000" dirty="0"/>
              <a:t>2</a:t>
            </a:r>
            <a:r>
              <a:rPr lang="es-ES_tradnl" sz="2000" dirty="0"/>
              <a:t>,</a:t>
            </a:r>
            <a:r>
              <a:rPr lang="en-US" sz="2000" b="1" dirty="0">
                <a:solidFill>
                  <a:srgbClr val="C00000"/>
                </a:solidFill>
              </a:rPr>
              <a:t>...,?</a:t>
            </a:r>
            <a:r>
              <a:rPr lang="en-US" sz="2000" b="1" dirty="0" err="1">
                <a:solidFill>
                  <a:srgbClr val="C00000"/>
                </a:solidFill>
              </a:rPr>
              <a:t>arg</a:t>
            </a:r>
            <a:r>
              <a:rPr lang="en-US" sz="2000" b="1" baseline="-25000" dirty="0" err="1">
                <a:solidFill>
                  <a:srgbClr val="C00000"/>
                </a:solidFill>
              </a:rPr>
              <a:t>M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s-ES_tradnl" sz="2000" dirty="0" err="1"/>
              <a:t>v</a:t>
            </a:r>
            <a:r>
              <a:rPr lang="es-ES_tradnl" sz="2000" baseline="-25000" dirty="0" err="1"/>
              <a:t>M</a:t>
            </a:r>
            <a:r>
              <a:rPr lang="es-ES_tradnl" sz="2000" dirty="0"/>
              <a:t> ,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  <a:r>
              <a:rPr lang="en-US" sz="2000" b="1" dirty="0" err="1">
                <a:solidFill>
                  <a:srgbClr val="C00000"/>
                </a:solidFill>
              </a:rPr>
              <a:t>argN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(</a:t>
            </a:r>
            <a:r>
              <a:rPr lang="es-ES_tradnl" sz="2000" dirty="0"/>
              <a:t>v</a:t>
            </a:r>
            <a:r>
              <a:rPr lang="es-ES_tradnl" sz="2000" baseline="-25000" dirty="0"/>
              <a:t>M+1</a:t>
            </a:r>
            <a:r>
              <a:rPr lang="es-ES_tradnl" sz="2000" dirty="0"/>
              <a:t> …</a:t>
            </a:r>
            <a:r>
              <a:rPr lang="es-ES_tradnl" sz="2000" dirty="0" err="1"/>
              <a:t>v</a:t>
            </a:r>
            <a:r>
              <a:rPr lang="es-ES_tradnl" sz="2000" baseline="-25000" dirty="0" err="1"/>
              <a:t>M+N</a:t>
            </a:r>
            <a:r>
              <a:rPr lang="es-ES_tradn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60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Definición de variables globales: </a:t>
            </a:r>
            <a:br>
              <a:rPr lang="es-ES_tradnl" dirty="0"/>
            </a:br>
            <a:r>
              <a:rPr lang="es-ES_tradnl" dirty="0"/>
              <a:t>El constructor </a:t>
            </a:r>
            <a:r>
              <a:rPr lang="es-ES_tradnl" b="1" dirty="0" err="1">
                <a:solidFill>
                  <a:srgbClr val="C00000"/>
                </a:solidFill>
              </a:rPr>
              <a:t>defglobal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(</a:t>
            </a:r>
            <a:r>
              <a:rPr lang="es-ES" sz="2000" b="1" dirty="0" err="1">
                <a:solidFill>
                  <a:srgbClr val="C00000"/>
                </a:solidFill>
              </a:rPr>
              <a:t>defglobal</a:t>
            </a:r>
            <a:r>
              <a:rPr lang="es-ES" sz="2000" b="1" dirty="0">
                <a:solidFill>
                  <a:srgbClr val="C00000"/>
                </a:solidFill>
              </a:rPr>
              <a:t> [&lt;módulo&gt;] &lt;asignación&gt;*)</a:t>
            </a:r>
          </a:p>
          <a:p>
            <a:r>
              <a:rPr lang="es-ES" sz="2000" b="1" dirty="0">
                <a:solidFill>
                  <a:srgbClr val="C00000"/>
                </a:solidFill>
              </a:rPr>
              <a:t>&lt;asignación&gt;</a:t>
            </a:r>
            <a:r>
              <a:rPr lang="es-E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s-ES" sz="2000" b="1" dirty="0">
                <a:solidFill>
                  <a:srgbClr val="C00000"/>
                </a:solidFill>
              </a:rPr>
              <a:t>?*&lt;variable&gt;* = &lt;expresión&gt;</a:t>
            </a:r>
          </a:p>
          <a:p>
            <a:pPr marL="0" indent="0">
              <a:buNone/>
            </a:pPr>
            <a:r>
              <a:rPr lang="es-ES_tradnl" sz="2000" dirty="0"/>
              <a:t>Ejemplo:</a:t>
            </a:r>
          </a:p>
          <a:p>
            <a:pPr marL="0" indent="0">
              <a:buNone/>
            </a:pPr>
            <a:r>
              <a:rPr lang="es-ES" sz="2000" dirty="0"/>
              <a:t>(</a:t>
            </a:r>
            <a:r>
              <a:rPr lang="es-ES" sz="2000" dirty="0" err="1"/>
              <a:t>defglobal</a:t>
            </a:r>
            <a:r>
              <a:rPr lang="es-ES" sz="2000" dirty="0"/>
              <a:t> </a:t>
            </a:r>
          </a:p>
          <a:p>
            <a:pPr marL="0" indent="0">
              <a:buNone/>
            </a:pPr>
            <a:r>
              <a:rPr lang="es-ES_tradnl" sz="1800" dirty="0">
                <a:solidFill>
                  <a:srgbClr val="C00000"/>
                </a:solidFill>
              </a:rPr>
              <a:t>;Resolveremos el problema de la aspiradora. Nótese que </a:t>
            </a:r>
            <a:r>
              <a:rPr lang="es-ES" sz="1800" dirty="0" err="1">
                <a:solidFill>
                  <a:srgbClr val="C00000"/>
                </a:solidFill>
              </a:rPr>
              <a:t>create</a:t>
            </a:r>
            <a:r>
              <a:rPr lang="es-ES" sz="1800" dirty="0">
                <a:solidFill>
                  <a:srgbClr val="C00000"/>
                </a:solidFill>
              </a:rPr>
              <a:t>$ crea un valor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C00000"/>
                </a:solidFill>
              </a:rPr>
              <a:t>;</a:t>
            </a:r>
            <a:r>
              <a:rPr lang="es-ES" sz="1800" dirty="0" err="1">
                <a:solidFill>
                  <a:srgbClr val="C00000"/>
                </a:solidFill>
              </a:rPr>
              <a:t>multicampo</a:t>
            </a:r>
            <a:r>
              <a:rPr lang="es-ES" sz="1800" dirty="0">
                <a:solidFill>
                  <a:srgbClr val="C00000"/>
                </a:solidFill>
              </a:rPr>
              <a:t> en una lista y la variable no necesita $.</a:t>
            </a:r>
          </a:p>
          <a:p>
            <a:pPr marL="0" indent="0">
              <a:buNone/>
            </a:pPr>
            <a:r>
              <a:rPr lang="es-ES" sz="1800" b="1" dirty="0"/>
              <a:t>?*ESTADO-INICIAL* = (</a:t>
            </a:r>
            <a:r>
              <a:rPr lang="es-ES" sz="1800" b="1" dirty="0" err="1"/>
              <a:t>create</a:t>
            </a:r>
            <a:r>
              <a:rPr lang="es-ES" sz="1800" b="1" dirty="0"/>
              <a:t>$ h1 aspiradora sucia h2 sucia)</a:t>
            </a:r>
          </a:p>
          <a:p>
            <a:pPr marL="0" indent="0">
              <a:buNone/>
            </a:pPr>
            <a:r>
              <a:rPr lang="es-ES_tradnl" sz="1800" b="1" dirty="0"/>
              <a:t>;Las demás variables </a:t>
            </a:r>
            <a:endParaRPr lang="es-ES" sz="1800" b="1" dirty="0"/>
          </a:p>
          <a:p>
            <a:pPr marL="0" indent="0">
              <a:buNone/>
            </a:pPr>
            <a:r>
              <a:rPr lang="es-ES" sz="1800" b="1" dirty="0"/>
              <a:t>?*LISTA* = (</a:t>
            </a:r>
            <a:r>
              <a:rPr lang="es-ES" sz="1800" b="1" dirty="0" err="1"/>
              <a:t>create</a:t>
            </a:r>
            <a:r>
              <a:rPr lang="es-ES" sz="1800" b="1" dirty="0"/>
              <a:t>$   (</a:t>
            </a:r>
            <a:r>
              <a:rPr lang="es-ES" sz="1800" b="1" dirty="0" err="1"/>
              <a:t>implode</a:t>
            </a:r>
            <a:r>
              <a:rPr lang="es-ES" sz="1800" b="1" dirty="0"/>
              <a:t>$ ?*ESTADO-INICIAL*))</a:t>
            </a:r>
          </a:p>
          <a:p>
            <a:pPr marL="0" indent="0">
              <a:buNone/>
            </a:pPr>
            <a:r>
              <a:rPr lang="es-ES" sz="1800" b="1" dirty="0"/>
              <a:t> ?*PADRE* = ?*ESTADO-INICIAL*</a:t>
            </a:r>
          </a:p>
          <a:p>
            <a:pPr marL="0" indent="0">
              <a:buNone/>
            </a:pPr>
            <a:r>
              <a:rPr lang="es-ES" sz="1800" b="1" dirty="0"/>
              <a:t> ?*OPERADORES* = (</a:t>
            </a:r>
            <a:r>
              <a:rPr lang="es-ES" sz="1800" b="1" dirty="0" err="1"/>
              <a:t>create</a:t>
            </a:r>
            <a:r>
              <a:rPr lang="es-ES" sz="1800" b="1" dirty="0"/>
              <a:t>$ A I D)</a:t>
            </a:r>
          </a:p>
          <a:p>
            <a:pPr marL="0" indent="0">
              <a:buNone/>
            </a:pPr>
            <a:r>
              <a:rPr lang="es-ES" sz="1800" b="1" dirty="0"/>
              <a:t> ?*SECUENCIA-DE-OPERADORES* = (</a:t>
            </a:r>
            <a:r>
              <a:rPr lang="es-ES" sz="1800" b="1" dirty="0" err="1"/>
              <a:t>create</a:t>
            </a:r>
            <a:r>
              <a:rPr lang="es-ES" sz="1800" b="1" dirty="0"/>
              <a:t>$)</a:t>
            </a:r>
          </a:p>
          <a:p>
            <a:pPr marL="0" indent="0">
              <a:buNone/>
            </a:pPr>
            <a:r>
              <a:rPr lang="es-ES" sz="1800" b="1" dirty="0"/>
              <a:t> ?*VISITADOS* (</a:t>
            </a:r>
            <a:r>
              <a:rPr lang="es-ES" sz="1800" b="1" dirty="0" err="1"/>
              <a:t>create</a:t>
            </a:r>
            <a:r>
              <a:rPr lang="es-ES" sz="1800" b="1" dirty="0"/>
              <a:t>$)</a:t>
            </a:r>
          </a:p>
          <a:p>
            <a:pPr marL="0" indent="0">
              <a:buNone/>
            </a:pPr>
            <a:r>
              <a:rPr lang="es-ES" sz="1800" b="1" dirty="0"/>
              <a:t> ?*PASOS* = 5</a:t>
            </a:r>
          </a:p>
          <a:p>
            <a:pPr marL="0" indent="0">
              <a:buNone/>
            </a:pPr>
            <a:r>
              <a:rPr lang="es-ES" sz="1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18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r>
              <a:rPr lang="en-US" dirty="0" smtClean="0"/>
              <a:t> 1. </a:t>
            </a:r>
            <a:r>
              <a:rPr lang="en-US" dirty="0" err="1" smtClean="0"/>
              <a:t>Problema</a:t>
            </a:r>
            <a:r>
              <a:rPr lang="en-US" dirty="0" smtClean="0"/>
              <a:t> de la </a:t>
            </a:r>
            <a:r>
              <a:rPr lang="en-US" dirty="0" err="1" smtClean="0"/>
              <a:t>aspiradora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En la </a:t>
            </a:r>
            <a:r>
              <a:rPr lang="en-US" dirty="0" err="1" smtClean="0"/>
              <a:t>implementación</a:t>
            </a:r>
            <a:r>
              <a:rPr lang="en-US" dirty="0" smtClean="0"/>
              <a:t> de la </a:t>
            </a:r>
            <a:r>
              <a:rPr lang="en-US" dirty="0" err="1" smtClean="0"/>
              <a:t>aspiradora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habitación</a:t>
            </a:r>
            <a:r>
              <a:rPr lang="en-US" dirty="0" smtClean="0"/>
              <a:t> la “</a:t>
            </a:r>
            <a:r>
              <a:rPr lang="en-US" dirty="0" err="1" smtClean="0"/>
              <a:t>suciedad</a:t>
            </a:r>
            <a:r>
              <a:rPr lang="en-US" dirty="0" smtClean="0"/>
              <a:t>”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.  </a:t>
            </a:r>
            <a:r>
              <a:rPr lang="en-US" dirty="0" err="1" smtClean="0"/>
              <a:t>Ejecutar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búsqueda</a:t>
            </a:r>
            <a:r>
              <a:rPr lang="en-US" dirty="0" smtClean="0"/>
              <a:t> </a:t>
            </a:r>
            <a:r>
              <a:rPr lang="en-US" dirty="0" err="1" smtClean="0"/>
              <a:t>exhaustiva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un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con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apariciones</a:t>
            </a:r>
            <a:r>
              <a:rPr lang="en-US" dirty="0" smtClean="0"/>
              <a:t> de </a:t>
            </a:r>
            <a:r>
              <a:rPr lang="en-US" dirty="0" err="1" smtClean="0"/>
              <a:t>suciedad</a:t>
            </a:r>
            <a:r>
              <a:rPr lang="en-US" dirty="0" smtClean="0"/>
              <a:t> y </a:t>
            </a:r>
            <a:r>
              <a:rPr lang="en-US" dirty="0" err="1" smtClean="0"/>
              <a:t>guardar</a:t>
            </a:r>
            <a:r>
              <a:rPr lang="en-US" dirty="0" smtClean="0"/>
              <a:t> el </a:t>
            </a:r>
            <a:r>
              <a:rPr lang="en-US" dirty="0" err="1" smtClean="0"/>
              <a:t>fichero</a:t>
            </a:r>
            <a:r>
              <a:rPr lang="en-US" dirty="0" smtClean="0"/>
              <a:t> de la </a:t>
            </a:r>
            <a:r>
              <a:rPr lang="en-US" dirty="0" err="1" smtClean="0"/>
              <a:t>sesión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Implementar</a:t>
            </a:r>
            <a:r>
              <a:rPr lang="en-US" dirty="0" smtClean="0"/>
              <a:t> los </a:t>
            </a:r>
            <a:r>
              <a:rPr lang="en-US" dirty="0" err="1" smtClean="0"/>
              <a:t>estados</a:t>
            </a:r>
            <a:r>
              <a:rPr lang="en-US" dirty="0" smtClean="0"/>
              <a:t> </a:t>
            </a:r>
            <a:r>
              <a:rPr lang="en-US" dirty="0" err="1" smtClean="0"/>
              <a:t>prohibidos</a:t>
            </a:r>
            <a:r>
              <a:rPr lang="en-US" dirty="0" smtClean="0"/>
              <a:t> y </a:t>
            </a:r>
            <a:r>
              <a:rPr lang="en-US" dirty="0" err="1" smtClean="0"/>
              <a:t>volver</a:t>
            </a:r>
            <a:r>
              <a:rPr lang="en-US" dirty="0" smtClean="0"/>
              <a:t> a </a:t>
            </a:r>
            <a:r>
              <a:rPr lang="en-US" dirty="0" err="1" smtClean="0"/>
              <a:t>ejecutar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Dibujar</a:t>
            </a:r>
            <a:r>
              <a:rPr lang="en-US" dirty="0" smtClean="0"/>
              <a:t> el </a:t>
            </a:r>
            <a:r>
              <a:rPr lang="en-US" dirty="0" err="1" smtClean="0"/>
              <a:t>árbol</a:t>
            </a:r>
            <a:r>
              <a:rPr lang="en-US" dirty="0" smtClean="0"/>
              <a:t> de </a:t>
            </a:r>
            <a:r>
              <a:rPr lang="en-US" dirty="0" err="1" smtClean="0"/>
              <a:t>búsqueda</a:t>
            </a:r>
            <a:r>
              <a:rPr lang="en-US" dirty="0" smtClean="0"/>
              <a:t> con y sin </a:t>
            </a:r>
            <a:r>
              <a:rPr lang="en-US" dirty="0" err="1" smtClean="0"/>
              <a:t>estados</a:t>
            </a:r>
            <a:r>
              <a:rPr lang="en-US" dirty="0" smtClean="0"/>
              <a:t> </a:t>
            </a:r>
            <a:r>
              <a:rPr lang="en-US" dirty="0" err="1" smtClean="0"/>
              <a:t>prohibidos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Tarea</a:t>
            </a:r>
            <a:r>
              <a:rPr lang="en-US" dirty="0" smtClean="0"/>
              <a:t> 2. </a:t>
            </a:r>
            <a:r>
              <a:rPr lang="en-US" dirty="0" err="1" smtClean="0"/>
              <a:t>Problema</a:t>
            </a:r>
            <a:r>
              <a:rPr lang="en-US" dirty="0" smtClean="0"/>
              <a:t> de los </a:t>
            </a:r>
            <a:r>
              <a:rPr lang="en-US" dirty="0" err="1" smtClean="0"/>
              <a:t>recipientes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Implementar</a:t>
            </a:r>
            <a:r>
              <a:rPr lang="en-US" dirty="0" smtClean="0"/>
              <a:t> la </a:t>
            </a:r>
            <a:r>
              <a:rPr lang="en-US" dirty="0" err="1" smtClean="0"/>
              <a:t>búsqueda</a:t>
            </a:r>
            <a:r>
              <a:rPr lang="en-US" dirty="0" smtClean="0"/>
              <a:t> en </a:t>
            </a:r>
            <a:r>
              <a:rPr lang="en-US" dirty="0" err="1" smtClean="0"/>
              <a:t>anchura</a:t>
            </a:r>
            <a:endParaRPr lang="en-US" dirty="0" smtClean="0"/>
          </a:p>
          <a:p>
            <a:r>
              <a:rPr lang="en-US" dirty="0" err="1" smtClean="0"/>
              <a:t>Revisar</a:t>
            </a:r>
            <a:r>
              <a:rPr lang="en-US" dirty="0" smtClean="0"/>
              <a:t> la </a:t>
            </a:r>
            <a:r>
              <a:rPr lang="en-US" dirty="0" err="1" smtClean="0"/>
              <a:t>implementación</a:t>
            </a:r>
            <a:r>
              <a:rPr lang="en-US" dirty="0" smtClean="0"/>
              <a:t> de los </a:t>
            </a:r>
            <a:r>
              <a:rPr lang="en-US" dirty="0" err="1" smtClean="0"/>
              <a:t>estados</a:t>
            </a:r>
            <a:r>
              <a:rPr lang="en-US" dirty="0" smtClean="0"/>
              <a:t> </a:t>
            </a:r>
            <a:r>
              <a:rPr lang="en-US" dirty="0" err="1" smtClean="0"/>
              <a:t>prohibidos</a:t>
            </a:r>
            <a:endParaRPr lang="en-US" dirty="0" smtClean="0"/>
          </a:p>
          <a:p>
            <a:r>
              <a:rPr lang="en-US" dirty="0" err="1" smtClean="0"/>
              <a:t>Ejecutar</a:t>
            </a:r>
            <a:r>
              <a:rPr lang="en-US" dirty="0" smtClean="0"/>
              <a:t> la </a:t>
            </a:r>
            <a:r>
              <a:rPr lang="en-US" dirty="0" err="1" smtClean="0"/>
              <a:t>búqueda</a:t>
            </a:r>
            <a:r>
              <a:rPr lang="en-US" dirty="0" smtClean="0"/>
              <a:t> en </a:t>
            </a:r>
            <a:r>
              <a:rPr lang="en-US" dirty="0" err="1" smtClean="0"/>
              <a:t>profundidad</a:t>
            </a:r>
            <a:r>
              <a:rPr lang="en-US" dirty="0" smtClean="0"/>
              <a:t> y la </a:t>
            </a:r>
            <a:r>
              <a:rPr lang="en-US" dirty="0" err="1" smtClean="0"/>
              <a:t>búsqueda</a:t>
            </a:r>
            <a:r>
              <a:rPr lang="en-US" dirty="0" smtClean="0"/>
              <a:t> en </a:t>
            </a:r>
            <a:r>
              <a:rPr lang="en-US" dirty="0" err="1" smtClean="0"/>
              <a:t>anchura</a:t>
            </a:r>
            <a:r>
              <a:rPr lang="en-US" dirty="0" smtClean="0"/>
              <a:t> con y sin </a:t>
            </a:r>
            <a:r>
              <a:rPr lang="en-US" dirty="0" err="1" smtClean="0"/>
              <a:t>estados</a:t>
            </a:r>
            <a:r>
              <a:rPr lang="en-US" dirty="0" smtClean="0"/>
              <a:t> </a:t>
            </a:r>
            <a:r>
              <a:rPr lang="en-US" dirty="0" err="1" smtClean="0"/>
              <a:t>prohibidos</a:t>
            </a:r>
            <a:r>
              <a:rPr lang="en-US" dirty="0" smtClean="0"/>
              <a:t> </a:t>
            </a:r>
            <a:r>
              <a:rPr lang="en-US" dirty="0" err="1" smtClean="0"/>
              <a:t>guardando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sesiones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1060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Tema de Office</vt:lpstr>
      <vt:lpstr>Laboratorio de Búsqueda Exhaustiva</vt:lpstr>
      <vt:lpstr>Tipos de datos básicos en Clips</vt:lpstr>
      <vt:lpstr>Variables y asignaciones en Clips</vt:lpstr>
      <vt:lpstr>Predicados para comprobar el tipo de datos</vt:lpstr>
      <vt:lpstr>Se recomienda…</vt:lpstr>
      <vt:lpstr>Definición de funciones:  El constructor deffunction</vt:lpstr>
      <vt:lpstr>Definición de variables globales:  El constructor defglobal</vt:lpstr>
      <vt:lpstr>Tarea 1. Problema de la aspiradora</vt:lpstr>
      <vt:lpstr>Tarea 2. Problema de los recipientes</vt:lpstr>
      <vt:lpstr>Tarea 3</vt:lpstr>
      <vt:lpstr>Entregables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Blanca</dc:creator>
  <cp:lastModifiedBy>Usuario de Windows</cp:lastModifiedBy>
  <cp:revision>43</cp:revision>
  <dcterms:created xsi:type="dcterms:W3CDTF">2014-02-09T12:27:44Z</dcterms:created>
  <dcterms:modified xsi:type="dcterms:W3CDTF">2020-02-04T11:01:53Z</dcterms:modified>
</cp:coreProperties>
</file>