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12192000"/>
  <p:notesSz cx="6858000" cy="9144000"/>
  <p:embeddedFontLst>
    <p:embeddedFont>
      <p:font typeface="DM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9" roundtripDataSignature="AMtx7mjyFMI5yFh6sP4WrJGPL/CWcSW+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22C361-01BF-49F7-9190-AF5848CF0301}">
  <a:tblStyle styleId="{4122C361-01BF-49F7-9190-AF5848CF0301}"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DMSans-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DMSans-italic.fntdata"/><Relationship Id="rId12" Type="http://schemas.openxmlformats.org/officeDocument/2006/relationships/slide" Target="slides/slide7.xml"/><Relationship Id="rId56" Type="http://schemas.openxmlformats.org/officeDocument/2006/relationships/font" Target="fonts/DMSans-bold.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DM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97d595e8c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597d595e8c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9b6e67b7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59b6e67b7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97d595e8c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597d595e8c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97d595e8c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597d595e8c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97d595e8c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597d595e8c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97d595e8c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597d595e8c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715dc9a45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31715dc9a45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715dc9a45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31715dc9a45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a8a73343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5a8a73343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97d595e8c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597d595e8c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97d595e8c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2597d595e8c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97d595e8c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597d595e8c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59b6e67b7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259b6e67b7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597d595e8c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597d595e8c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597d595e8c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2597d595e8c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715dc9a45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31715dc9a45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79c8dbf0c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2d79c8dbf0c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d79c8dbf0c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2d79c8dbf0c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d79c8dbf0c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2d79c8dbf0c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79c8dbf0c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2d79c8dbf0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97d595e8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597d595e8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715dc9a45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31715dc9a45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d79c8dbf0c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2d79c8dbf0c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79c8dbf0c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2d79c8dbf0c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9a3699e1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259a3699e1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297f4feb64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3297f4feb64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297f4feb6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3297f4feb6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297f4feb64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3297f4feb64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297f4feb64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3297f4feb64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297f4feb64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3297f4feb64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297f4feb64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3297f4feb64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79c8dbf0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d79c8dbf0c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297f4feb64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3297f4feb64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297f4feb64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3297f4feb6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297f4feb64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3297f4feb64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297f4feb64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3297f4feb64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297f4feb64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3297f4feb64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297f4feb6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3297f4feb6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297f4feb64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3297f4feb64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297f4feb64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3297f4feb64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297f4feb64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g3297f4feb64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1" name="Google Shape;4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97d595e8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597d595e8c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97d595e8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597d595e8c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97d595e8c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597d595e8c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97d595e8c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597d595e8c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97d595e8c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2597d595e8c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p:nvPr>
            <p:ph idx="2" type="pic"/>
          </p:nvPr>
        </p:nvSpPr>
        <p:spPr>
          <a:xfrm>
            <a:off x="5183188" y="987425"/>
            <a:ext cx="6172200" cy="4873625"/>
          </a:xfrm>
          <a:prstGeom prst="rect">
            <a:avLst/>
          </a:prstGeom>
          <a:noFill/>
          <a:ln>
            <a:noFill/>
          </a:ln>
        </p:spPr>
      </p:sp>
      <p:sp>
        <p:nvSpPr>
          <p:cNvPr id="64" name="Google Shape;64;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mailto:mdkfji@gmail.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8873700" cy="29085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6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chemeClr val="dk1"/>
              </a:buClr>
              <a:buSzPts val="1100"/>
              <a:buFont typeface="Arial"/>
              <a:buNone/>
            </a:pPr>
            <a:r>
              <a:rPr b="0" i="0" lang="en-US" sz="4150" u="none" cap="none" strike="noStrike">
                <a:solidFill>
                  <a:srgbClr val="FF6600"/>
                </a:solidFill>
                <a:highlight>
                  <a:srgbClr val="3B3B3B"/>
                </a:highlight>
                <a:latin typeface="Arial"/>
                <a:ea typeface="Arial"/>
                <a:cs typeface="Arial"/>
                <a:sym typeface="Arial"/>
              </a:rPr>
              <a:t>Bank Customer Segmentation</a:t>
            </a:r>
            <a:endParaRPr b="0" i="0" sz="4150" u="none" cap="none" strike="noStrike">
              <a:solidFill>
                <a:srgbClr val="FF6600"/>
              </a:solidFill>
              <a:highlight>
                <a:srgbClr val="3B3B3B"/>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Name:Madoka Fujii</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500" u="none" cap="none" strike="noStrike">
                <a:solidFill>
                  <a:schemeClr val="dk1"/>
                </a:solidFill>
                <a:latin typeface="Calibri"/>
                <a:ea typeface="Calibri"/>
                <a:cs typeface="Calibri"/>
                <a:sym typeface="Calibri"/>
              </a:rPr>
              <a:t>Date: Jan </a:t>
            </a:r>
            <a:r>
              <a:rPr lang="en-US" sz="2500">
                <a:solidFill>
                  <a:schemeClr val="dk1"/>
                </a:solidFill>
                <a:latin typeface="Calibri"/>
                <a:ea typeface="Calibri"/>
                <a:cs typeface="Calibri"/>
                <a:sym typeface="Calibri"/>
              </a:rPr>
              <a:t>27</a:t>
            </a:r>
            <a:r>
              <a:rPr b="0" i="0" lang="en-US" sz="2500" u="none" cap="none" strike="noStrike">
                <a:solidFill>
                  <a:schemeClr val="dk1"/>
                </a:solidFill>
                <a:latin typeface="Calibri"/>
                <a:ea typeface="Calibri"/>
                <a:cs typeface="Calibri"/>
                <a:sym typeface="Calibri"/>
              </a:rPr>
              <a:t>, 2025</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45" name="Shape 145"/>
        <p:cNvGrpSpPr/>
        <p:nvPr/>
      </p:nvGrpSpPr>
      <p:grpSpPr>
        <a:xfrm>
          <a:off x="0" y="0"/>
          <a:ext cx="0" cy="0"/>
          <a:chOff x="0" y="0"/>
          <a:chExt cx="0" cy="0"/>
        </a:xfrm>
      </p:grpSpPr>
      <p:sp>
        <p:nvSpPr>
          <p:cNvPr id="146" name="Google Shape;146;g2597d595e8c_0_46"/>
          <p:cNvSpPr txBox="1"/>
          <p:nvPr>
            <p:ph type="ctrTitle"/>
          </p:nvPr>
        </p:nvSpPr>
        <p:spPr>
          <a:xfrm>
            <a:off x="52400" y="0"/>
            <a:ext cx="11786700" cy="912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66"/>
              <a:buFont typeface="Arial"/>
              <a:buNone/>
            </a:pPr>
            <a:r>
              <a:rPr lang="en-US" sz="5100">
                <a:solidFill>
                  <a:schemeClr val="lt1"/>
                </a:solidFill>
                <a:highlight>
                  <a:srgbClr val="FF6600"/>
                </a:highlight>
              </a:rPr>
              <a:t>Data Understanding</a:t>
            </a:r>
            <a:endParaRPr>
              <a:solidFill>
                <a:schemeClr val="lt1"/>
              </a:solidFill>
              <a:highlight>
                <a:srgbClr val="FF6600"/>
              </a:highlight>
            </a:endParaRPr>
          </a:p>
        </p:txBody>
      </p:sp>
      <p:sp>
        <p:nvSpPr>
          <p:cNvPr id="147" name="Google Shape;147;g2597d595e8c_0_46"/>
          <p:cNvSpPr txBox="1"/>
          <p:nvPr>
            <p:ph idx="1" type="subTitle"/>
          </p:nvPr>
        </p:nvSpPr>
        <p:spPr>
          <a:xfrm>
            <a:off x="8295325" y="865025"/>
            <a:ext cx="3246300" cy="3647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In the variable ‘renta’, Median and Mean is almost same point while there are many outliers.</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 </a:t>
            </a:r>
            <a:endParaRPr>
              <a:solidFill>
                <a:srgbClr val="FF6600"/>
              </a:solidFill>
            </a:endParaRPr>
          </a:p>
        </p:txBody>
      </p:sp>
      <p:pic>
        <p:nvPicPr>
          <p:cNvPr id="148" name="Google Shape;148;g2597d595e8c_0_46"/>
          <p:cNvPicPr preferRelativeResize="0"/>
          <p:nvPr/>
        </p:nvPicPr>
        <p:blipFill rotWithShape="1">
          <a:blip r:embed="rId3">
            <a:alphaModFix/>
          </a:blip>
          <a:srcRect b="0" l="0" r="0" t="0"/>
          <a:stretch/>
        </p:blipFill>
        <p:spPr>
          <a:xfrm>
            <a:off x="276000" y="1029375"/>
            <a:ext cx="7696175" cy="4920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52" name="Shape 152"/>
        <p:cNvGrpSpPr/>
        <p:nvPr/>
      </p:nvGrpSpPr>
      <p:grpSpPr>
        <a:xfrm>
          <a:off x="0" y="0"/>
          <a:ext cx="0" cy="0"/>
          <a:chOff x="0" y="0"/>
          <a:chExt cx="0" cy="0"/>
        </a:xfrm>
      </p:grpSpPr>
      <p:sp>
        <p:nvSpPr>
          <p:cNvPr id="153" name="Google Shape;153;g259b6e67b7f_0_7"/>
          <p:cNvSpPr txBox="1"/>
          <p:nvPr>
            <p:ph type="ctrTitle"/>
          </p:nvPr>
        </p:nvSpPr>
        <p:spPr>
          <a:xfrm>
            <a:off x="231275" y="202117"/>
            <a:ext cx="9144000" cy="798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66"/>
              <a:buFont typeface="Arial"/>
              <a:buNone/>
            </a:pPr>
            <a:r>
              <a:rPr lang="en-US" sz="5100">
                <a:solidFill>
                  <a:schemeClr val="lt1"/>
                </a:solidFill>
                <a:highlight>
                  <a:srgbClr val="FF6600"/>
                </a:highlight>
              </a:rPr>
              <a:t>Data Cleaning</a:t>
            </a:r>
            <a:endParaRPr>
              <a:solidFill>
                <a:schemeClr val="lt1"/>
              </a:solidFill>
              <a:highlight>
                <a:srgbClr val="FF6600"/>
              </a:highlight>
            </a:endParaRPr>
          </a:p>
        </p:txBody>
      </p:sp>
      <p:sp>
        <p:nvSpPr>
          <p:cNvPr id="154" name="Google Shape;154;g259b6e67b7f_0_7"/>
          <p:cNvSpPr txBox="1"/>
          <p:nvPr>
            <p:ph idx="1" type="subTitle"/>
          </p:nvPr>
        </p:nvSpPr>
        <p:spPr>
          <a:xfrm>
            <a:off x="6648300" y="1268850"/>
            <a:ext cx="5134500" cy="529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Examined the outliers and skewness in the visualizations in the previous slide. It appears that the 'renta' variable, which represents the gross income of households, contains many outliers above the median and mean. These outliers correspond to high-income customers. Retaining these outliers may be beneficial for identifying specific trends within the high-income group, which could be useful for targeted campaigns. Therefore, while I am checking for outliers, I do not plan to omit them.</a:t>
            </a:r>
            <a:endParaRPr>
              <a:solidFill>
                <a:srgbClr val="FF6600"/>
              </a:solidFill>
            </a:endParaRPr>
          </a:p>
        </p:txBody>
      </p:sp>
      <p:pic>
        <p:nvPicPr>
          <p:cNvPr id="155" name="Google Shape;155;g259b6e67b7f_0_7"/>
          <p:cNvPicPr preferRelativeResize="0"/>
          <p:nvPr/>
        </p:nvPicPr>
        <p:blipFill rotWithShape="1">
          <a:blip r:embed="rId3">
            <a:alphaModFix/>
          </a:blip>
          <a:srcRect b="0" l="0" r="0" t="0"/>
          <a:stretch/>
        </p:blipFill>
        <p:spPr>
          <a:xfrm>
            <a:off x="906425" y="1774075"/>
            <a:ext cx="4901700" cy="3309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59" name="Shape 159"/>
        <p:cNvGrpSpPr/>
        <p:nvPr/>
      </p:nvGrpSpPr>
      <p:grpSpPr>
        <a:xfrm>
          <a:off x="0" y="0"/>
          <a:ext cx="0" cy="0"/>
          <a:chOff x="0" y="0"/>
          <a:chExt cx="0" cy="0"/>
        </a:xfrm>
      </p:grpSpPr>
      <p:sp>
        <p:nvSpPr>
          <p:cNvPr id="160" name="Google Shape;160;g2597d595e8c_0_36"/>
          <p:cNvSpPr txBox="1"/>
          <p:nvPr>
            <p:ph type="ctrTitle"/>
          </p:nvPr>
        </p:nvSpPr>
        <p:spPr>
          <a:xfrm>
            <a:off x="231300" y="114500"/>
            <a:ext cx="8577300" cy="951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66"/>
              <a:buFont typeface="Arial"/>
              <a:buNone/>
            </a:pPr>
            <a:r>
              <a:rPr lang="en-US" sz="5100">
                <a:solidFill>
                  <a:schemeClr val="lt1"/>
                </a:solidFill>
                <a:highlight>
                  <a:srgbClr val="FF6600"/>
                </a:highlight>
              </a:rPr>
              <a:t>Data Cleaning</a:t>
            </a:r>
            <a:endParaRPr sz="5400">
              <a:solidFill>
                <a:schemeClr val="lt1"/>
              </a:solidFill>
              <a:highlight>
                <a:srgbClr val="FF6600"/>
              </a:highlight>
            </a:endParaRPr>
          </a:p>
        </p:txBody>
      </p:sp>
      <p:sp>
        <p:nvSpPr>
          <p:cNvPr id="161" name="Google Shape;161;g2597d595e8c_0_36"/>
          <p:cNvSpPr txBox="1"/>
          <p:nvPr>
            <p:ph idx="1" type="subTitle"/>
          </p:nvPr>
        </p:nvSpPr>
        <p:spPr>
          <a:xfrm>
            <a:off x="6799575" y="1066400"/>
            <a:ext cx="5392500" cy="5499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Regarding ‘renta’, applied the method fillna() median.</a:t>
            </a:r>
            <a:endParaRPr>
              <a:solidFill>
                <a:srgbClr val="FF6600"/>
              </a:solidFill>
            </a:endParaRPr>
          </a:p>
          <a:p>
            <a:pPr indent="0" lvl="0" marL="0" rtl="0" algn="l">
              <a:lnSpc>
                <a:spcPct val="90000"/>
              </a:lnSpc>
              <a:spcBef>
                <a:spcPts val="1000"/>
              </a:spcBef>
              <a:spcAft>
                <a:spcPts val="0"/>
              </a:spcAft>
              <a:buSzPts val="2400"/>
              <a:buNone/>
            </a:pPr>
            <a:r>
              <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Regarding other numerical missing values, applied KNN Imputation. </a:t>
            </a:r>
            <a:endParaRPr>
              <a:solidFill>
                <a:srgbClr val="FF6600"/>
              </a:solidFill>
            </a:endParaRPr>
          </a:p>
        </p:txBody>
      </p:sp>
      <p:pic>
        <p:nvPicPr>
          <p:cNvPr id="162" name="Google Shape;162;g2597d595e8c_0_36"/>
          <p:cNvPicPr preferRelativeResize="0"/>
          <p:nvPr/>
        </p:nvPicPr>
        <p:blipFill rotWithShape="1">
          <a:blip r:embed="rId3">
            <a:alphaModFix/>
          </a:blip>
          <a:srcRect b="0" l="0" r="0" t="0"/>
          <a:stretch/>
        </p:blipFill>
        <p:spPr>
          <a:xfrm>
            <a:off x="152400" y="1218800"/>
            <a:ext cx="6494774" cy="43524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66" name="Shape 166"/>
        <p:cNvGrpSpPr/>
        <p:nvPr/>
      </p:nvGrpSpPr>
      <p:grpSpPr>
        <a:xfrm>
          <a:off x="0" y="0"/>
          <a:ext cx="0" cy="0"/>
          <a:chOff x="0" y="0"/>
          <a:chExt cx="0" cy="0"/>
        </a:xfrm>
      </p:grpSpPr>
      <p:sp>
        <p:nvSpPr>
          <p:cNvPr id="167" name="Google Shape;167;g2597d595e8c_0_16"/>
          <p:cNvSpPr txBox="1"/>
          <p:nvPr>
            <p:ph type="ctrTitle"/>
          </p:nvPr>
        </p:nvSpPr>
        <p:spPr>
          <a:xfrm>
            <a:off x="99800" y="158293"/>
            <a:ext cx="9144000" cy="930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66"/>
              <a:buFont typeface="Arial"/>
              <a:buNone/>
            </a:pPr>
            <a:r>
              <a:rPr lang="en-US" sz="5100">
                <a:solidFill>
                  <a:schemeClr val="lt1"/>
                </a:solidFill>
                <a:highlight>
                  <a:srgbClr val="FF6600"/>
                </a:highlight>
              </a:rPr>
              <a:t>Data Cleaning</a:t>
            </a:r>
            <a:endParaRPr sz="5700">
              <a:solidFill>
                <a:schemeClr val="lt1"/>
              </a:solidFill>
              <a:highlight>
                <a:srgbClr val="FF6600"/>
              </a:highlight>
            </a:endParaRPr>
          </a:p>
        </p:txBody>
      </p:sp>
      <p:sp>
        <p:nvSpPr>
          <p:cNvPr id="168" name="Google Shape;168;g2597d595e8c_0_16"/>
          <p:cNvSpPr txBox="1"/>
          <p:nvPr>
            <p:ph idx="1" type="subTitle"/>
          </p:nvPr>
        </p:nvSpPr>
        <p:spPr>
          <a:xfrm>
            <a:off x="6867175" y="1373075"/>
            <a:ext cx="5037600" cy="5127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Regarding Categorical missing values, applied fillna() mode method.</a:t>
            </a:r>
            <a:endParaRPr>
              <a:solidFill>
                <a:srgbClr val="FF6600"/>
              </a:solidFill>
            </a:endParaRPr>
          </a:p>
        </p:txBody>
      </p:sp>
      <p:pic>
        <p:nvPicPr>
          <p:cNvPr id="169" name="Google Shape;169;g2597d595e8c_0_16"/>
          <p:cNvPicPr preferRelativeResize="0"/>
          <p:nvPr/>
        </p:nvPicPr>
        <p:blipFill rotWithShape="1">
          <a:blip r:embed="rId3">
            <a:alphaModFix/>
          </a:blip>
          <a:srcRect b="0" l="0" r="0" t="0"/>
          <a:stretch/>
        </p:blipFill>
        <p:spPr>
          <a:xfrm>
            <a:off x="152400" y="1240693"/>
            <a:ext cx="6562374" cy="29295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73" name="Shape 173"/>
        <p:cNvGrpSpPr/>
        <p:nvPr/>
      </p:nvGrpSpPr>
      <p:grpSpPr>
        <a:xfrm>
          <a:off x="0" y="0"/>
          <a:ext cx="0" cy="0"/>
          <a:chOff x="0" y="0"/>
          <a:chExt cx="0" cy="0"/>
        </a:xfrm>
      </p:grpSpPr>
      <p:sp>
        <p:nvSpPr>
          <p:cNvPr id="174" name="Google Shape;174;g2597d595e8c_0_59"/>
          <p:cNvSpPr txBox="1"/>
          <p:nvPr>
            <p:ph type="ctrTitle"/>
          </p:nvPr>
        </p:nvSpPr>
        <p:spPr>
          <a:xfrm>
            <a:off x="165550" y="158300"/>
            <a:ext cx="10578000" cy="886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66"/>
              <a:buFont typeface="Arial"/>
              <a:buNone/>
            </a:pPr>
            <a:r>
              <a:rPr lang="en-US" sz="5100">
                <a:solidFill>
                  <a:schemeClr val="lt1"/>
                </a:solidFill>
                <a:highlight>
                  <a:srgbClr val="FF6600"/>
                </a:highlight>
              </a:rPr>
              <a:t>Data Cleaning</a:t>
            </a:r>
            <a:endParaRPr>
              <a:solidFill>
                <a:schemeClr val="lt1"/>
              </a:solidFill>
              <a:highlight>
                <a:srgbClr val="FF6600"/>
              </a:highlight>
            </a:endParaRPr>
          </a:p>
        </p:txBody>
      </p:sp>
      <p:sp>
        <p:nvSpPr>
          <p:cNvPr id="175" name="Google Shape;175;g2597d595e8c_0_59"/>
          <p:cNvSpPr txBox="1"/>
          <p:nvPr>
            <p:ph idx="1" type="subTitle"/>
          </p:nvPr>
        </p:nvSpPr>
        <p:spPr>
          <a:xfrm>
            <a:off x="7885650" y="3461400"/>
            <a:ext cx="4306500" cy="3082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For readability in English, renamed the column name if it is hard to understand.</a:t>
            </a:r>
            <a:endParaRPr>
              <a:solidFill>
                <a:srgbClr val="FF6600"/>
              </a:solidFill>
            </a:endParaRPr>
          </a:p>
        </p:txBody>
      </p:sp>
      <p:pic>
        <p:nvPicPr>
          <p:cNvPr id="176" name="Google Shape;176;g2597d595e8c_0_59"/>
          <p:cNvPicPr preferRelativeResize="0"/>
          <p:nvPr/>
        </p:nvPicPr>
        <p:blipFill rotWithShape="1">
          <a:blip r:embed="rId3">
            <a:alphaModFix/>
          </a:blip>
          <a:srcRect b="0" l="0" r="0" t="0"/>
          <a:stretch/>
        </p:blipFill>
        <p:spPr>
          <a:xfrm>
            <a:off x="219988" y="1396900"/>
            <a:ext cx="8448675" cy="1885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80" name="Shape 180"/>
        <p:cNvGrpSpPr/>
        <p:nvPr/>
      </p:nvGrpSpPr>
      <p:grpSpPr>
        <a:xfrm>
          <a:off x="0" y="0"/>
          <a:ext cx="0" cy="0"/>
          <a:chOff x="0" y="0"/>
          <a:chExt cx="0" cy="0"/>
        </a:xfrm>
      </p:grpSpPr>
      <p:sp>
        <p:nvSpPr>
          <p:cNvPr id="181" name="Google Shape;181;g2597d595e8c_0_64"/>
          <p:cNvSpPr txBox="1"/>
          <p:nvPr>
            <p:ph type="ctrTitle"/>
          </p:nvPr>
        </p:nvSpPr>
        <p:spPr>
          <a:xfrm>
            <a:off x="209350" y="136400"/>
            <a:ext cx="11498100" cy="117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182" name="Google Shape;182;g2597d595e8c_0_64"/>
          <p:cNvSpPr txBox="1"/>
          <p:nvPr>
            <p:ph idx="1" type="subTitle"/>
          </p:nvPr>
        </p:nvSpPr>
        <p:spPr>
          <a:xfrm>
            <a:off x="7050575" y="1542450"/>
            <a:ext cx="4009500" cy="5128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Make sure the data type each variable and the number of data each variable.</a:t>
            </a:r>
            <a:endParaRPr>
              <a:solidFill>
                <a:srgbClr val="FF6600"/>
              </a:solidFill>
            </a:endParaRPr>
          </a:p>
        </p:txBody>
      </p:sp>
      <p:pic>
        <p:nvPicPr>
          <p:cNvPr id="183" name="Google Shape;183;g2597d595e8c_0_64"/>
          <p:cNvPicPr preferRelativeResize="0"/>
          <p:nvPr/>
        </p:nvPicPr>
        <p:blipFill rotWithShape="1">
          <a:blip r:embed="rId3">
            <a:alphaModFix/>
          </a:blip>
          <a:srcRect b="0" l="0" r="0" t="0"/>
          <a:stretch/>
        </p:blipFill>
        <p:spPr>
          <a:xfrm>
            <a:off x="1289425" y="1483900"/>
            <a:ext cx="4633647" cy="5245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87" name="Shape 187"/>
        <p:cNvGrpSpPr/>
        <p:nvPr/>
      </p:nvGrpSpPr>
      <p:grpSpPr>
        <a:xfrm>
          <a:off x="0" y="0"/>
          <a:ext cx="0" cy="0"/>
          <a:chOff x="0" y="0"/>
          <a:chExt cx="0" cy="0"/>
        </a:xfrm>
      </p:grpSpPr>
      <p:sp>
        <p:nvSpPr>
          <p:cNvPr id="188" name="Google Shape;188;g31715dc9a45_0_53"/>
          <p:cNvSpPr txBox="1"/>
          <p:nvPr>
            <p:ph type="ctrTitle"/>
          </p:nvPr>
        </p:nvSpPr>
        <p:spPr>
          <a:xfrm>
            <a:off x="0" y="-6"/>
            <a:ext cx="9144000" cy="1135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5400">
                <a:solidFill>
                  <a:schemeClr val="lt1"/>
                </a:solidFill>
                <a:highlight>
                  <a:srgbClr val="FF6600"/>
                </a:highlight>
              </a:rPr>
              <a:t>EDA	</a:t>
            </a:r>
            <a:endParaRPr sz="5400">
              <a:solidFill>
                <a:schemeClr val="lt1"/>
              </a:solidFill>
              <a:highlight>
                <a:srgbClr val="FF6600"/>
              </a:highlight>
            </a:endParaRPr>
          </a:p>
        </p:txBody>
      </p:sp>
      <p:sp>
        <p:nvSpPr>
          <p:cNvPr id="189" name="Google Shape;189;g31715dc9a45_0_53"/>
          <p:cNvSpPr txBox="1"/>
          <p:nvPr>
            <p:ph idx="1" type="subTitle"/>
          </p:nvPr>
        </p:nvSpPr>
        <p:spPr>
          <a:xfrm>
            <a:off x="6731000" y="1271225"/>
            <a:ext cx="5349000" cy="54924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1000"/>
              </a:spcBef>
              <a:spcAft>
                <a:spcPts val="0"/>
              </a:spcAft>
              <a:buClr>
                <a:schemeClr val="dk1"/>
              </a:buClr>
              <a:buSzPts val="605"/>
              <a:buFont typeface="Arial"/>
              <a:buNone/>
            </a:pPr>
            <a:r>
              <a:rPr lang="en-US" sz="2420">
                <a:solidFill>
                  <a:srgbClr val="FF6600"/>
                </a:solidFill>
              </a:rPr>
              <a:t>In the plot of Age Distribution, the majority of age group is from 20 years old to 60 years old.</a:t>
            </a:r>
            <a:endParaRPr sz="2420">
              <a:solidFill>
                <a:srgbClr val="FF6600"/>
              </a:solidFill>
            </a:endParaRPr>
          </a:p>
        </p:txBody>
      </p:sp>
      <p:pic>
        <p:nvPicPr>
          <p:cNvPr id="190" name="Google Shape;190;g31715dc9a45_0_53"/>
          <p:cNvPicPr preferRelativeResize="0"/>
          <p:nvPr/>
        </p:nvPicPr>
        <p:blipFill rotWithShape="1">
          <a:blip r:embed="rId3">
            <a:alphaModFix/>
          </a:blip>
          <a:srcRect b="0" l="0" r="0" t="0"/>
          <a:stretch/>
        </p:blipFill>
        <p:spPr>
          <a:xfrm>
            <a:off x="595250" y="1338257"/>
            <a:ext cx="5800725" cy="4181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94" name="Shape 194"/>
        <p:cNvGrpSpPr/>
        <p:nvPr/>
      </p:nvGrpSpPr>
      <p:grpSpPr>
        <a:xfrm>
          <a:off x="0" y="0"/>
          <a:ext cx="0" cy="0"/>
          <a:chOff x="0" y="0"/>
          <a:chExt cx="0" cy="0"/>
        </a:xfrm>
      </p:grpSpPr>
      <p:sp>
        <p:nvSpPr>
          <p:cNvPr id="195" name="Google Shape;195;g31715dc9a45_0_58"/>
          <p:cNvSpPr txBox="1"/>
          <p:nvPr>
            <p:ph type="ctrTitle"/>
          </p:nvPr>
        </p:nvSpPr>
        <p:spPr>
          <a:xfrm>
            <a:off x="0" y="-6"/>
            <a:ext cx="9144000" cy="1135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196" name="Google Shape;196;g31715dc9a45_0_58"/>
          <p:cNvSpPr txBox="1"/>
          <p:nvPr>
            <p:ph idx="1" type="subTitle"/>
          </p:nvPr>
        </p:nvSpPr>
        <p:spPr>
          <a:xfrm>
            <a:off x="7553275" y="1271225"/>
            <a:ext cx="4526700" cy="54924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1000"/>
              </a:spcBef>
              <a:spcAft>
                <a:spcPts val="0"/>
              </a:spcAft>
              <a:buClr>
                <a:schemeClr val="dk1"/>
              </a:buClr>
              <a:buSzPts val="605"/>
              <a:buFont typeface="Arial"/>
              <a:buNone/>
            </a:pPr>
            <a:r>
              <a:rPr lang="en-US" sz="2420">
                <a:solidFill>
                  <a:srgbClr val="FF6600"/>
                </a:solidFill>
              </a:rPr>
              <a:t>There is no significantly related correlation.</a:t>
            </a:r>
            <a:r>
              <a:rPr lang="en-US" sz="3520">
                <a:solidFill>
                  <a:srgbClr val="FF6600"/>
                </a:solidFill>
              </a:rPr>
              <a:t> </a:t>
            </a:r>
            <a:endParaRPr sz="3520">
              <a:solidFill>
                <a:srgbClr val="FF6600"/>
              </a:solidFill>
            </a:endParaRPr>
          </a:p>
        </p:txBody>
      </p:sp>
      <p:pic>
        <p:nvPicPr>
          <p:cNvPr id="197" name="Google Shape;197;g31715dc9a45_0_58"/>
          <p:cNvPicPr preferRelativeResize="0"/>
          <p:nvPr/>
        </p:nvPicPr>
        <p:blipFill rotWithShape="1">
          <a:blip r:embed="rId3">
            <a:alphaModFix/>
          </a:blip>
          <a:srcRect b="0" l="0" r="0" t="0"/>
          <a:stretch/>
        </p:blipFill>
        <p:spPr>
          <a:xfrm>
            <a:off x="846600" y="2053894"/>
            <a:ext cx="6426199" cy="232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01" name="Shape 201"/>
        <p:cNvGrpSpPr/>
        <p:nvPr/>
      </p:nvGrpSpPr>
      <p:grpSpPr>
        <a:xfrm>
          <a:off x="0" y="0"/>
          <a:ext cx="0" cy="0"/>
          <a:chOff x="0" y="0"/>
          <a:chExt cx="0" cy="0"/>
        </a:xfrm>
      </p:grpSpPr>
      <p:sp>
        <p:nvSpPr>
          <p:cNvPr id="202" name="Google Shape;202;g25a8a733437_0_0"/>
          <p:cNvSpPr txBox="1"/>
          <p:nvPr>
            <p:ph type="ctrTitle"/>
          </p:nvPr>
        </p:nvSpPr>
        <p:spPr>
          <a:xfrm>
            <a:off x="0" y="153323"/>
            <a:ext cx="9144000" cy="810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ts val="99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03" name="Google Shape;203;g25a8a733437_0_0"/>
          <p:cNvSpPr txBox="1"/>
          <p:nvPr>
            <p:ph idx="1" type="subTitle"/>
          </p:nvPr>
        </p:nvSpPr>
        <p:spPr>
          <a:xfrm>
            <a:off x="7204050" y="1116325"/>
            <a:ext cx="4844400" cy="5472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100"/>
              <a:buNone/>
            </a:pPr>
            <a:r>
              <a:rPr lang="en-US">
                <a:solidFill>
                  <a:srgbClr val="FF6600"/>
                </a:solidFill>
              </a:rPr>
              <a:t>Employee index: </a:t>
            </a:r>
            <a:endParaRPr>
              <a:solidFill>
                <a:srgbClr val="FF6600"/>
              </a:solidFill>
            </a:endParaRPr>
          </a:p>
          <a:p>
            <a:pPr indent="0" lvl="0" marL="0" rtl="0" algn="l">
              <a:lnSpc>
                <a:spcPct val="90000"/>
              </a:lnSpc>
              <a:spcBef>
                <a:spcPts val="1000"/>
              </a:spcBef>
              <a:spcAft>
                <a:spcPts val="0"/>
              </a:spcAft>
              <a:buSzPts val="1100"/>
              <a:buNone/>
            </a:pPr>
            <a:r>
              <a:rPr lang="en-US">
                <a:solidFill>
                  <a:srgbClr val="FF6600"/>
                </a:solidFill>
              </a:rPr>
              <a:t>A active </a:t>
            </a:r>
            <a:endParaRPr>
              <a:solidFill>
                <a:srgbClr val="FF6600"/>
              </a:solidFill>
            </a:endParaRPr>
          </a:p>
          <a:p>
            <a:pPr indent="0" lvl="0" marL="0" rtl="0" algn="l">
              <a:lnSpc>
                <a:spcPct val="90000"/>
              </a:lnSpc>
              <a:spcBef>
                <a:spcPts val="1000"/>
              </a:spcBef>
              <a:spcAft>
                <a:spcPts val="0"/>
              </a:spcAft>
              <a:buSzPts val="1100"/>
              <a:buNone/>
            </a:pPr>
            <a:r>
              <a:rPr lang="en-US">
                <a:solidFill>
                  <a:srgbClr val="FF6600"/>
                </a:solidFill>
              </a:rPr>
              <a:t>B ex employed</a:t>
            </a:r>
            <a:endParaRPr>
              <a:solidFill>
                <a:srgbClr val="FF6600"/>
              </a:solidFill>
            </a:endParaRPr>
          </a:p>
          <a:p>
            <a:pPr indent="0" lvl="0" marL="0" rtl="0" algn="l">
              <a:lnSpc>
                <a:spcPct val="90000"/>
              </a:lnSpc>
              <a:spcBef>
                <a:spcPts val="1000"/>
              </a:spcBef>
              <a:spcAft>
                <a:spcPts val="0"/>
              </a:spcAft>
              <a:buSzPts val="1100"/>
              <a:buNone/>
            </a:pPr>
            <a:r>
              <a:rPr lang="en-US">
                <a:solidFill>
                  <a:srgbClr val="FF6600"/>
                </a:solidFill>
              </a:rPr>
              <a:t>F filial </a:t>
            </a:r>
            <a:endParaRPr>
              <a:solidFill>
                <a:srgbClr val="FF6600"/>
              </a:solidFill>
            </a:endParaRPr>
          </a:p>
          <a:p>
            <a:pPr indent="0" lvl="0" marL="0" rtl="0" algn="l">
              <a:lnSpc>
                <a:spcPct val="90000"/>
              </a:lnSpc>
              <a:spcBef>
                <a:spcPts val="1000"/>
              </a:spcBef>
              <a:spcAft>
                <a:spcPts val="0"/>
              </a:spcAft>
              <a:buSzPts val="1100"/>
              <a:buNone/>
            </a:pPr>
            <a:r>
              <a:rPr lang="en-US">
                <a:solidFill>
                  <a:srgbClr val="FF6600"/>
                </a:solidFill>
              </a:rPr>
              <a:t>N not employee</a:t>
            </a:r>
            <a:endParaRPr>
              <a:solidFill>
                <a:srgbClr val="FF6600"/>
              </a:solidFill>
            </a:endParaRPr>
          </a:p>
          <a:p>
            <a:pPr indent="0" lvl="0" marL="0" rtl="0" algn="l">
              <a:lnSpc>
                <a:spcPct val="90000"/>
              </a:lnSpc>
              <a:spcBef>
                <a:spcPts val="1000"/>
              </a:spcBef>
              <a:spcAft>
                <a:spcPts val="0"/>
              </a:spcAft>
              <a:buSzPts val="1100"/>
              <a:buNone/>
            </a:pPr>
            <a:r>
              <a:rPr lang="en-US">
                <a:solidFill>
                  <a:srgbClr val="FF6600"/>
                </a:solidFill>
              </a:rPr>
              <a:t>P passive  </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rPr lang="en-US">
                <a:solidFill>
                  <a:srgbClr val="FF6600"/>
                </a:solidFill>
              </a:rPr>
              <a:t>Most of the customers are N as not employees.  </a:t>
            </a:r>
            <a:endParaRPr>
              <a:solidFill>
                <a:srgbClr val="FF6600"/>
              </a:solidFill>
            </a:endParaRPr>
          </a:p>
          <a:p>
            <a:pPr indent="0" lvl="0" marL="0" rtl="0" algn="l">
              <a:lnSpc>
                <a:spcPct val="90000"/>
              </a:lnSpc>
              <a:spcBef>
                <a:spcPts val="1000"/>
              </a:spcBef>
              <a:spcAft>
                <a:spcPts val="0"/>
              </a:spcAft>
              <a:buSzPts val="2400"/>
              <a:buNone/>
            </a:pPr>
            <a:r>
              <a:t/>
            </a:r>
            <a:endParaRPr>
              <a:solidFill>
                <a:srgbClr val="FF6600"/>
              </a:solidFill>
            </a:endParaRPr>
          </a:p>
        </p:txBody>
      </p:sp>
      <p:pic>
        <p:nvPicPr>
          <p:cNvPr id="204" name="Google Shape;204;g25a8a733437_0_0"/>
          <p:cNvPicPr preferRelativeResize="0"/>
          <p:nvPr/>
        </p:nvPicPr>
        <p:blipFill rotWithShape="1">
          <a:blip r:embed="rId3">
            <a:alphaModFix/>
          </a:blip>
          <a:srcRect b="0" l="0" r="0" t="0"/>
          <a:stretch/>
        </p:blipFill>
        <p:spPr>
          <a:xfrm>
            <a:off x="2055400" y="1750648"/>
            <a:ext cx="3200400" cy="3838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08" name="Shape 208"/>
        <p:cNvGrpSpPr/>
        <p:nvPr/>
      </p:nvGrpSpPr>
      <p:grpSpPr>
        <a:xfrm>
          <a:off x="0" y="0"/>
          <a:ext cx="0" cy="0"/>
          <a:chOff x="0" y="0"/>
          <a:chExt cx="0" cy="0"/>
        </a:xfrm>
      </p:grpSpPr>
      <p:sp>
        <p:nvSpPr>
          <p:cNvPr id="209" name="Google Shape;209;g2597d595e8c_0_164"/>
          <p:cNvSpPr txBox="1"/>
          <p:nvPr>
            <p:ph type="ctrTitle"/>
          </p:nvPr>
        </p:nvSpPr>
        <p:spPr>
          <a:xfrm>
            <a:off x="0" y="158649"/>
            <a:ext cx="9144000" cy="1061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10" name="Google Shape;210;g2597d595e8c_0_164"/>
          <p:cNvSpPr txBox="1"/>
          <p:nvPr>
            <p:ph idx="1" type="subTitle"/>
          </p:nvPr>
        </p:nvSpPr>
        <p:spPr>
          <a:xfrm>
            <a:off x="6348000" y="1428125"/>
            <a:ext cx="5124900" cy="5143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rPr lang="en-US">
                <a:solidFill>
                  <a:srgbClr val="FF6600"/>
                </a:solidFill>
              </a:rPr>
              <a:t>Customer type at the beginning of the month</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1 (First/Primary customer)</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2 (co-owner )</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P (Potential)</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3 (former primary) </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4(former co-owner)  </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rPr lang="en-US">
                <a:solidFill>
                  <a:srgbClr val="FF6600"/>
                </a:solidFill>
              </a:rPr>
              <a:t>Most of customers are 1 (First/Primary customer)</a:t>
            </a:r>
            <a:endParaRPr>
              <a:solidFill>
                <a:srgbClr val="FF6600"/>
              </a:solidFill>
            </a:endParaRPr>
          </a:p>
        </p:txBody>
      </p:sp>
      <p:pic>
        <p:nvPicPr>
          <p:cNvPr id="211" name="Google Shape;211;g2597d595e8c_0_164"/>
          <p:cNvPicPr preferRelativeResize="0"/>
          <p:nvPr/>
        </p:nvPicPr>
        <p:blipFill rotWithShape="1">
          <a:blip r:embed="rId3">
            <a:alphaModFix/>
          </a:blip>
          <a:srcRect b="0" l="0" r="0" t="0"/>
          <a:stretch/>
        </p:blipFill>
        <p:spPr>
          <a:xfrm>
            <a:off x="2258875" y="1826949"/>
            <a:ext cx="3476625" cy="3819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2"/>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Problem Description</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Data Understanding</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Data Cleaning</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 for Business</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Recommendations for Technical</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sz="2800">
              <a:solidFill>
                <a:srgbClr val="FF6600"/>
              </a:solidFill>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2"/>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15" name="Shape 215"/>
        <p:cNvGrpSpPr/>
        <p:nvPr/>
      </p:nvGrpSpPr>
      <p:grpSpPr>
        <a:xfrm>
          <a:off x="0" y="0"/>
          <a:ext cx="0" cy="0"/>
          <a:chOff x="0" y="0"/>
          <a:chExt cx="0" cy="0"/>
        </a:xfrm>
      </p:grpSpPr>
      <p:sp>
        <p:nvSpPr>
          <p:cNvPr id="216" name="Google Shape;216;g2597d595e8c_0_84"/>
          <p:cNvSpPr txBox="1"/>
          <p:nvPr>
            <p:ph type="ctrTitle"/>
          </p:nvPr>
        </p:nvSpPr>
        <p:spPr>
          <a:xfrm>
            <a:off x="328650" y="482017"/>
            <a:ext cx="9144000" cy="866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solidFill>
                  <a:schemeClr val="lt1"/>
                </a:solidFill>
                <a:highlight>
                  <a:srgbClr val="FF6600"/>
                </a:highlight>
              </a:rPr>
              <a:t>EDA</a:t>
            </a:r>
            <a:endParaRPr sz="5900">
              <a:solidFill>
                <a:schemeClr val="lt1"/>
              </a:solidFill>
              <a:highlight>
                <a:srgbClr val="FF6600"/>
              </a:highlight>
            </a:endParaRPr>
          </a:p>
        </p:txBody>
      </p:sp>
      <p:sp>
        <p:nvSpPr>
          <p:cNvPr id="217" name="Google Shape;217;g2597d595e8c_0_84"/>
          <p:cNvSpPr txBox="1"/>
          <p:nvPr>
            <p:ph idx="1" type="subTitle"/>
          </p:nvPr>
        </p:nvSpPr>
        <p:spPr>
          <a:xfrm>
            <a:off x="6532925" y="1501125"/>
            <a:ext cx="5659200" cy="517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a:solidFill>
                <a:srgbClr val="FF6600"/>
              </a:solidFill>
            </a:endParaRPr>
          </a:p>
          <a:p>
            <a:pPr indent="0" lvl="0" marL="0" rtl="0" algn="l">
              <a:lnSpc>
                <a:spcPct val="90000"/>
              </a:lnSpc>
              <a:spcBef>
                <a:spcPts val="1000"/>
              </a:spcBef>
              <a:spcAft>
                <a:spcPts val="0"/>
              </a:spcAft>
              <a:buSzPts val="1100"/>
              <a:buNone/>
            </a:pPr>
            <a:r>
              <a:rPr lang="en-US">
                <a:solidFill>
                  <a:srgbClr val="FF6600"/>
                </a:solidFill>
              </a:rPr>
              <a:t>Customer relation type at the beginning of the month</a:t>
            </a:r>
            <a:endParaRPr>
              <a:solidFill>
                <a:srgbClr val="FF6600"/>
              </a:solidFill>
            </a:endParaRPr>
          </a:p>
          <a:p>
            <a:pPr indent="0" lvl="0" marL="0" rtl="0" algn="l">
              <a:lnSpc>
                <a:spcPct val="90000"/>
              </a:lnSpc>
              <a:spcBef>
                <a:spcPts val="1000"/>
              </a:spcBef>
              <a:spcAft>
                <a:spcPts val="0"/>
              </a:spcAft>
              <a:buSzPts val="1100"/>
              <a:buNone/>
            </a:pPr>
            <a:r>
              <a:rPr lang="en-US">
                <a:solidFill>
                  <a:srgbClr val="FF6600"/>
                </a:solidFill>
              </a:rPr>
              <a:t>A (active)</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rPr lang="en-US">
                <a:solidFill>
                  <a:srgbClr val="FF6600"/>
                </a:solidFill>
              </a:rPr>
              <a:t>I (inactive)</a:t>
            </a:r>
            <a:endParaRPr>
              <a:solidFill>
                <a:srgbClr val="FF6600"/>
              </a:solidFill>
            </a:endParaRPr>
          </a:p>
          <a:p>
            <a:pPr indent="0" lvl="0" marL="0" rtl="0" algn="l">
              <a:lnSpc>
                <a:spcPct val="90000"/>
              </a:lnSpc>
              <a:spcBef>
                <a:spcPts val="1000"/>
              </a:spcBef>
              <a:spcAft>
                <a:spcPts val="0"/>
              </a:spcAft>
              <a:buSzPts val="1100"/>
              <a:buNone/>
            </a:pPr>
            <a:r>
              <a:rPr lang="en-US">
                <a:solidFill>
                  <a:srgbClr val="FF6600"/>
                </a:solidFill>
              </a:rPr>
              <a:t>P (former customer)</a:t>
            </a:r>
            <a:endParaRPr>
              <a:solidFill>
                <a:srgbClr val="FF6600"/>
              </a:solidFill>
            </a:endParaRPr>
          </a:p>
          <a:p>
            <a:pPr indent="0" lvl="0" marL="0" rtl="0" algn="l">
              <a:lnSpc>
                <a:spcPct val="90000"/>
              </a:lnSpc>
              <a:spcBef>
                <a:spcPts val="1000"/>
              </a:spcBef>
              <a:spcAft>
                <a:spcPts val="0"/>
              </a:spcAft>
              <a:buSzPts val="1100"/>
              <a:buNone/>
            </a:pPr>
            <a:r>
              <a:rPr lang="en-US">
                <a:solidFill>
                  <a:srgbClr val="FF6600"/>
                </a:solidFill>
              </a:rPr>
              <a:t>R (Potential)  </a:t>
            </a:r>
            <a:endParaRPr>
              <a:solidFill>
                <a:srgbClr val="FF6600"/>
              </a:solidFill>
            </a:endParaRPr>
          </a:p>
          <a:p>
            <a:pPr indent="0" lvl="0" marL="0" rtl="0" algn="l">
              <a:lnSpc>
                <a:spcPct val="90000"/>
              </a:lnSpc>
              <a:spcBef>
                <a:spcPts val="1000"/>
              </a:spcBef>
              <a:spcAft>
                <a:spcPts val="0"/>
              </a:spcAft>
              <a:buSzPts val="1100"/>
              <a:buNone/>
            </a:pPr>
            <a:r>
              <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In Customer’s relation, 55.9% of customers are active while 44.1% of customers are inactive.</a:t>
            </a:r>
            <a:endParaRPr>
              <a:solidFill>
                <a:srgbClr val="FF6600"/>
              </a:solidFill>
            </a:endParaRPr>
          </a:p>
        </p:txBody>
      </p:sp>
      <p:pic>
        <p:nvPicPr>
          <p:cNvPr id="218" name="Google Shape;218;g2597d595e8c_0_84"/>
          <p:cNvPicPr preferRelativeResize="0"/>
          <p:nvPr/>
        </p:nvPicPr>
        <p:blipFill rotWithShape="1">
          <a:blip r:embed="rId3">
            <a:alphaModFix/>
          </a:blip>
          <a:srcRect b="0" l="0" r="0" t="0"/>
          <a:stretch/>
        </p:blipFill>
        <p:spPr>
          <a:xfrm>
            <a:off x="1828000" y="1908042"/>
            <a:ext cx="3733800" cy="3676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22" name="Shape 222"/>
        <p:cNvGrpSpPr/>
        <p:nvPr/>
      </p:nvGrpSpPr>
      <p:grpSpPr>
        <a:xfrm>
          <a:off x="0" y="0"/>
          <a:ext cx="0" cy="0"/>
          <a:chOff x="0" y="0"/>
          <a:chExt cx="0" cy="0"/>
        </a:xfrm>
      </p:grpSpPr>
      <p:sp>
        <p:nvSpPr>
          <p:cNvPr id="223" name="Google Shape;223;g2597d595e8c_0_104"/>
          <p:cNvSpPr txBox="1"/>
          <p:nvPr>
            <p:ph type="title"/>
          </p:nvPr>
        </p:nvSpPr>
        <p:spPr>
          <a:xfrm>
            <a:off x="838200" y="365125"/>
            <a:ext cx="10515600" cy="788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ts val="99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24" name="Google Shape;224;g2597d595e8c_0_104"/>
          <p:cNvSpPr txBox="1"/>
          <p:nvPr>
            <p:ph idx="1" type="body"/>
          </p:nvPr>
        </p:nvSpPr>
        <p:spPr>
          <a:xfrm>
            <a:off x="6679550" y="1090575"/>
            <a:ext cx="5138400" cy="5086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t/>
            </a:r>
            <a:endParaRPr>
              <a:solidFill>
                <a:srgbClr val="FF6600"/>
              </a:solidFill>
            </a:endParaRPr>
          </a:p>
          <a:p>
            <a:pPr indent="0" lvl="0" marL="0" rtl="0" algn="l">
              <a:lnSpc>
                <a:spcPct val="90000"/>
              </a:lnSpc>
              <a:spcBef>
                <a:spcPts val="1000"/>
              </a:spcBef>
              <a:spcAft>
                <a:spcPts val="0"/>
              </a:spcAft>
              <a:buSzPts val="2824"/>
              <a:buNone/>
            </a:pPr>
            <a:r>
              <a:rPr lang="en-US">
                <a:solidFill>
                  <a:srgbClr val="FF6600"/>
                </a:solidFill>
              </a:rPr>
              <a:t> </a:t>
            </a:r>
            <a:r>
              <a:rPr lang="en-US" sz="2400">
                <a:solidFill>
                  <a:srgbClr val="FF6600"/>
                </a:solidFill>
              </a:rPr>
              <a:t>Age distribution of customer are Make(H) shares 42.7% and Female(V) shares 57.3%.</a:t>
            </a:r>
            <a:endParaRPr sz="2400">
              <a:solidFill>
                <a:srgbClr val="FF6600"/>
              </a:solidFill>
            </a:endParaRPr>
          </a:p>
        </p:txBody>
      </p:sp>
      <p:pic>
        <p:nvPicPr>
          <p:cNvPr id="225" name="Google Shape;225;g2597d595e8c_0_104"/>
          <p:cNvPicPr preferRelativeResize="0"/>
          <p:nvPr/>
        </p:nvPicPr>
        <p:blipFill rotWithShape="1">
          <a:blip r:embed="rId3">
            <a:alphaModFix/>
          </a:blip>
          <a:srcRect b="0" l="0" r="0" t="0"/>
          <a:stretch/>
        </p:blipFill>
        <p:spPr>
          <a:xfrm>
            <a:off x="1540775" y="1581150"/>
            <a:ext cx="3781425" cy="3695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29" name="Shape 229"/>
        <p:cNvGrpSpPr/>
        <p:nvPr/>
      </p:nvGrpSpPr>
      <p:grpSpPr>
        <a:xfrm>
          <a:off x="0" y="0"/>
          <a:ext cx="0" cy="0"/>
          <a:chOff x="0" y="0"/>
          <a:chExt cx="0" cy="0"/>
        </a:xfrm>
      </p:grpSpPr>
      <p:sp>
        <p:nvSpPr>
          <p:cNvPr id="230" name="Google Shape;230;g259b6e67b7f_0_0"/>
          <p:cNvSpPr txBox="1"/>
          <p:nvPr>
            <p:ph type="ctrTitle"/>
          </p:nvPr>
        </p:nvSpPr>
        <p:spPr>
          <a:xfrm>
            <a:off x="119725" y="227468"/>
            <a:ext cx="9144000" cy="1083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31" name="Google Shape;231;g259b6e67b7f_0_0"/>
          <p:cNvSpPr txBox="1"/>
          <p:nvPr>
            <p:ph idx="1" type="subTitle"/>
          </p:nvPr>
        </p:nvSpPr>
        <p:spPr>
          <a:xfrm>
            <a:off x="7015300" y="1310775"/>
            <a:ext cx="4911300" cy="5174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Checking the Outliers of Gender Distribution. </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There are no significant differences in the distribution of gross income between Male(H) and Female(V).   However, it seems slightly Female has more outliers concentrated above the median.</a:t>
            </a:r>
            <a:endParaRPr>
              <a:solidFill>
                <a:srgbClr val="FF6600"/>
              </a:solidFill>
            </a:endParaRPr>
          </a:p>
        </p:txBody>
      </p:sp>
      <p:pic>
        <p:nvPicPr>
          <p:cNvPr id="232" name="Google Shape;232;g259b6e67b7f_0_0"/>
          <p:cNvPicPr preferRelativeResize="0"/>
          <p:nvPr/>
        </p:nvPicPr>
        <p:blipFill rotWithShape="1">
          <a:blip r:embed="rId3">
            <a:alphaModFix/>
          </a:blip>
          <a:srcRect b="0" l="0" r="0" t="0"/>
          <a:stretch/>
        </p:blipFill>
        <p:spPr>
          <a:xfrm>
            <a:off x="942325" y="1606793"/>
            <a:ext cx="5381625" cy="4152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36" name="Shape 236"/>
        <p:cNvGrpSpPr/>
        <p:nvPr/>
      </p:nvGrpSpPr>
      <p:grpSpPr>
        <a:xfrm>
          <a:off x="0" y="0"/>
          <a:ext cx="0" cy="0"/>
          <a:chOff x="0" y="0"/>
          <a:chExt cx="0" cy="0"/>
        </a:xfrm>
      </p:grpSpPr>
      <p:sp>
        <p:nvSpPr>
          <p:cNvPr id="237" name="Google Shape;237;g2597d595e8c_0_121"/>
          <p:cNvSpPr txBox="1"/>
          <p:nvPr>
            <p:ph type="ctrTitle"/>
          </p:nvPr>
        </p:nvSpPr>
        <p:spPr>
          <a:xfrm>
            <a:off x="179300" y="248293"/>
            <a:ext cx="9144000" cy="1044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38" name="Google Shape;238;g2597d595e8c_0_121"/>
          <p:cNvSpPr txBox="1"/>
          <p:nvPr>
            <p:ph idx="1" type="subTitle"/>
          </p:nvPr>
        </p:nvSpPr>
        <p:spPr>
          <a:xfrm>
            <a:off x="8927350" y="429925"/>
            <a:ext cx="3264600" cy="6427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rPr lang="en-US">
                <a:solidFill>
                  <a:srgbClr val="FF6600"/>
                </a:solidFill>
              </a:rPr>
              <a:t>Madrid has the highest population of customers and the highest gross income household.</a:t>
            </a:r>
            <a:endParaRPr>
              <a:solidFill>
                <a:srgbClr val="FF6600"/>
              </a:solidFill>
            </a:endParaRPr>
          </a:p>
        </p:txBody>
      </p:sp>
      <p:pic>
        <p:nvPicPr>
          <p:cNvPr id="239" name="Google Shape;239;g2597d595e8c_0_121"/>
          <p:cNvPicPr preferRelativeResize="0"/>
          <p:nvPr/>
        </p:nvPicPr>
        <p:blipFill rotWithShape="1">
          <a:blip r:embed="rId3">
            <a:alphaModFix/>
          </a:blip>
          <a:srcRect b="0" l="0" r="0" t="0"/>
          <a:stretch/>
        </p:blipFill>
        <p:spPr>
          <a:xfrm>
            <a:off x="152400" y="1444693"/>
            <a:ext cx="8401050" cy="4829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43" name="Shape 243"/>
        <p:cNvGrpSpPr/>
        <p:nvPr/>
      </p:nvGrpSpPr>
      <p:grpSpPr>
        <a:xfrm>
          <a:off x="0" y="0"/>
          <a:ext cx="0" cy="0"/>
          <a:chOff x="0" y="0"/>
          <a:chExt cx="0" cy="0"/>
        </a:xfrm>
      </p:grpSpPr>
      <p:sp>
        <p:nvSpPr>
          <p:cNvPr id="244" name="Google Shape;244;g2597d595e8c_0_126"/>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45" name="Google Shape;245;g2597d595e8c_0_126"/>
          <p:cNvSpPr txBox="1"/>
          <p:nvPr>
            <p:ph idx="1" type="body"/>
          </p:nvPr>
        </p:nvSpPr>
        <p:spPr>
          <a:xfrm>
            <a:off x="785750" y="2459250"/>
            <a:ext cx="5181600" cy="6642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1304">
                <a:solidFill>
                  <a:schemeClr val="lt1"/>
                </a:solidFill>
                <a:latin typeface="DM Sans"/>
                <a:ea typeface="DM Sans"/>
                <a:cs typeface="DM Sans"/>
                <a:sym typeface="DM Sans"/>
              </a:rPr>
              <a:t>.</a:t>
            </a:r>
            <a:endParaRPr sz="1110">
              <a:solidFill>
                <a:schemeClr val="lt1"/>
              </a:solidFill>
            </a:endParaRPr>
          </a:p>
        </p:txBody>
      </p:sp>
      <p:sp>
        <p:nvSpPr>
          <p:cNvPr id="246" name="Google Shape;246;g2597d595e8c_0_126"/>
          <p:cNvSpPr txBox="1"/>
          <p:nvPr>
            <p:ph idx="2" type="body"/>
          </p:nvPr>
        </p:nvSpPr>
        <p:spPr>
          <a:xfrm>
            <a:off x="6930900" y="1385200"/>
            <a:ext cx="4422900" cy="42666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440"/>
              <a:buFont typeface="Arial"/>
              <a:buNone/>
            </a:pPr>
            <a:r>
              <a:t/>
            </a:r>
            <a:endParaRPr sz="1820">
              <a:solidFill>
                <a:schemeClr val="lt1"/>
              </a:solidFill>
            </a:endParaRPr>
          </a:p>
          <a:p>
            <a:pPr indent="0" lvl="0" marL="0" rtl="0" algn="l">
              <a:lnSpc>
                <a:spcPct val="70000"/>
              </a:lnSpc>
              <a:spcBef>
                <a:spcPts val="1000"/>
              </a:spcBef>
              <a:spcAft>
                <a:spcPts val="0"/>
              </a:spcAft>
              <a:buSzPts val="440"/>
              <a:buNone/>
            </a:pPr>
            <a:r>
              <a:rPr lang="en-US" sz="2400">
                <a:solidFill>
                  <a:srgbClr val="FF6600"/>
                </a:solidFill>
              </a:rPr>
              <a:t>Regarding Income Distribution by Province in terms of outliers, Madrid has significant of amount of outliers.  </a:t>
            </a:r>
            <a:endParaRPr sz="2400">
              <a:solidFill>
                <a:srgbClr val="FF6600"/>
              </a:solidFill>
            </a:endParaRPr>
          </a:p>
        </p:txBody>
      </p:sp>
      <p:sp>
        <p:nvSpPr>
          <p:cNvPr id="247" name="Google Shape;247;g2597d595e8c_0_126"/>
          <p:cNvSpPr txBox="1"/>
          <p:nvPr>
            <p:ph idx="1" type="body"/>
          </p:nvPr>
        </p:nvSpPr>
        <p:spPr>
          <a:xfrm>
            <a:off x="785750" y="4283950"/>
            <a:ext cx="5181600" cy="526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t/>
            </a:r>
            <a:endParaRPr sz="1110">
              <a:solidFill>
                <a:schemeClr val="lt1"/>
              </a:solidFill>
            </a:endParaRPr>
          </a:p>
        </p:txBody>
      </p:sp>
      <p:pic>
        <p:nvPicPr>
          <p:cNvPr id="248" name="Google Shape;248;g2597d595e8c_0_126"/>
          <p:cNvPicPr preferRelativeResize="0"/>
          <p:nvPr/>
        </p:nvPicPr>
        <p:blipFill rotWithShape="1">
          <a:blip r:embed="rId3">
            <a:alphaModFix/>
          </a:blip>
          <a:srcRect b="0" l="0" r="0" t="0"/>
          <a:stretch/>
        </p:blipFill>
        <p:spPr>
          <a:xfrm>
            <a:off x="709950" y="1440213"/>
            <a:ext cx="5919850" cy="27322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52" name="Shape 252"/>
        <p:cNvGrpSpPr/>
        <p:nvPr/>
      </p:nvGrpSpPr>
      <p:grpSpPr>
        <a:xfrm>
          <a:off x="0" y="0"/>
          <a:ext cx="0" cy="0"/>
          <a:chOff x="0" y="0"/>
          <a:chExt cx="0" cy="0"/>
        </a:xfrm>
      </p:grpSpPr>
      <p:sp>
        <p:nvSpPr>
          <p:cNvPr id="253" name="Google Shape;253;g31715dc9a45_0_21"/>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54" name="Google Shape;254;g31715dc9a45_0_21"/>
          <p:cNvSpPr txBox="1"/>
          <p:nvPr>
            <p:ph idx="1" type="body"/>
          </p:nvPr>
        </p:nvSpPr>
        <p:spPr>
          <a:xfrm>
            <a:off x="785750" y="2459250"/>
            <a:ext cx="5181600" cy="6642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t/>
            </a:r>
            <a:endParaRPr sz="1110">
              <a:solidFill>
                <a:schemeClr val="lt1"/>
              </a:solidFill>
            </a:endParaRPr>
          </a:p>
        </p:txBody>
      </p:sp>
      <p:sp>
        <p:nvSpPr>
          <p:cNvPr id="255" name="Google Shape;255;g31715dc9a45_0_21"/>
          <p:cNvSpPr txBox="1"/>
          <p:nvPr>
            <p:ph idx="2" type="body"/>
          </p:nvPr>
        </p:nvSpPr>
        <p:spPr>
          <a:xfrm>
            <a:off x="838200" y="1385200"/>
            <a:ext cx="10515600" cy="9741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440"/>
              <a:buNone/>
            </a:pPr>
            <a:r>
              <a:t/>
            </a:r>
            <a:endParaRPr sz="1820">
              <a:solidFill>
                <a:schemeClr val="lt1"/>
              </a:solidFill>
            </a:endParaRPr>
          </a:p>
          <a:p>
            <a:pPr indent="0" lvl="0" marL="0" rtl="0" algn="l">
              <a:lnSpc>
                <a:spcPct val="70000"/>
              </a:lnSpc>
              <a:spcBef>
                <a:spcPts val="1000"/>
              </a:spcBef>
              <a:spcAft>
                <a:spcPts val="0"/>
              </a:spcAft>
              <a:buSzPts val="440"/>
              <a:buNone/>
            </a:pPr>
            <a:r>
              <a:t/>
            </a:r>
            <a:endParaRPr sz="1120"/>
          </a:p>
        </p:txBody>
      </p:sp>
      <p:sp>
        <p:nvSpPr>
          <p:cNvPr id="256" name="Google Shape;256;g31715dc9a45_0_21"/>
          <p:cNvSpPr txBox="1"/>
          <p:nvPr>
            <p:ph idx="1" type="body"/>
          </p:nvPr>
        </p:nvSpPr>
        <p:spPr>
          <a:xfrm>
            <a:off x="7409650" y="1063300"/>
            <a:ext cx="4530000" cy="45765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SzPts val="1800"/>
              <a:buNone/>
            </a:pPr>
            <a:r>
              <a:rPr lang="en-US" sz="2400">
                <a:solidFill>
                  <a:srgbClr val="FF6600"/>
                </a:solidFill>
              </a:rPr>
              <a:t>Regarding Gross Income distribution by Province, Madrid has significant amount of income compared to other cities.</a:t>
            </a:r>
            <a:endParaRPr sz="2400">
              <a:solidFill>
                <a:srgbClr val="FF6600"/>
              </a:solidFill>
            </a:endParaRPr>
          </a:p>
        </p:txBody>
      </p:sp>
      <p:pic>
        <p:nvPicPr>
          <p:cNvPr id="257" name="Google Shape;257;g31715dc9a45_0_21"/>
          <p:cNvPicPr preferRelativeResize="0"/>
          <p:nvPr/>
        </p:nvPicPr>
        <p:blipFill rotWithShape="1">
          <a:blip r:embed="rId3">
            <a:alphaModFix/>
          </a:blip>
          <a:srcRect b="0" l="0" r="0" t="0"/>
          <a:stretch/>
        </p:blipFill>
        <p:spPr>
          <a:xfrm>
            <a:off x="838200" y="1590100"/>
            <a:ext cx="5919849" cy="262145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61" name="Shape 261"/>
        <p:cNvGrpSpPr/>
        <p:nvPr/>
      </p:nvGrpSpPr>
      <p:grpSpPr>
        <a:xfrm>
          <a:off x="0" y="0"/>
          <a:ext cx="0" cy="0"/>
          <a:chOff x="0" y="0"/>
          <a:chExt cx="0" cy="0"/>
        </a:xfrm>
      </p:grpSpPr>
      <p:sp>
        <p:nvSpPr>
          <p:cNvPr id="262" name="Google Shape;262;g2d79c8dbf0c_0_59"/>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100"/>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63" name="Google Shape;263;g2d79c8dbf0c_0_59"/>
          <p:cNvSpPr txBox="1"/>
          <p:nvPr>
            <p:ph idx="2" type="body"/>
          </p:nvPr>
        </p:nvSpPr>
        <p:spPr>
          <a:xfrm>
            <a:off x="6081125" y="1328725"/>
            <a:ext cx="5272800" cy="49452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440"/>
              <a:buNone/>
            </a:pPr>
            <a:r>
              <a:t/>
            </a:r>
            <a:endParaRPr sz="1820">
              <a:solidFill>
                <a:schemeClr val="lt1"/>
              </a:solidFill>
            </a:endParaRPr>
          </a:p>
          <a:p>
            <a:pPr indent="0" lvl="0" marL="0" rtl="0" algn="l">
              <a:lnSpc>
                <a:spcPct val="70000"/>
              </a:lnSpc>
              <a:spcBef>
                <a:spcPts val="1000"/>
              </a:spcBef>
              <a:spcAft>
                <a:spcPts val="0"/>
              </a:spcAft>
              <a:buSzPts val="440"/>
              <a:buNone/>
            </a:pPr>
            <a:r>
              <a:rPr lang="en-US" sz="2400">
                <a:solidFill>
                  <a:srgbClr val="FF6600"/>
                </a:solidFill>
              </a:rPr>
              <a:t>Majority of this bank customer is Adult(20-60 years old). On the other hand, Young( under 20 years old) is only 1.3% shared.</a:t>
            </a:r>
            <a:r>
              <a:rPr lang="en-US" sz="1120"/>
              <a:t> </a:t>
            </a:r>
            <a:endParaRPr sz="1120"/>
          </a:p>
        </p:txBody>
      </p:sp>
      <p:pic>
        <p:nvPicPr>
          <p:cNvPr id="264" name="Google Shape;264;g2d79c8dbf0c_0_59"/>
          <p:cNvPicPr preferRelativeResize="0"/>
          <p:nvPr/>
        </p:nvPicPr>
        <p:blipFill rotWithShape="1">
          <a:blip r:embed="rId3">
            <a:alphaModFix/>
          </a:blip>
          <a:srcRect b="0" l="0" r="0" t="0"/>
          <a:stretch/>
        </p:blipFill>
        <p:spPr>
          <a:xfrm>
            <a:off x="697975" y="1506325"/>
            <a:ext cx="4579709" cy="41938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68" name="Shape 268"/>
        <p:cNvGrpSpPr/>
        <p:nvPr/>
      </p:nvGrpSpPr>
      <p:grpSpPr>
        <a:xfrm>
          <a:off x="0" y="0"/>
          <a:ext cx="0" cy="0"/>
          <a:chOff x="0" y="0"/>
          <a:chExt cx="0" cy="0"/>
        </a:xfrm>
      </p:grpSpPr>
      <p:sp>
        <p:nvSpPr>
          <p:cNvPr id="269" name="Google Shape;269;g2d79c8dbf0c_0_52"/>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100"/>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70" name="Google Shape;270;g2d79c8dbf0c_0_52"/>
          <p:cNvSpPr txBox="1"/>
          <p:nvPr>
            <p:ph idx="1" type="body"/>
          </p:nvPr>
        </p:nvSpPr>
        <p:spPr>
          <a:xfrm>
            <a:off x="498525" y="1693275"/>
            <a:ext cx="5181600" cy="39822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In term of the Gross Income Distribution by Life Stage, 43.5% is shared by Upper Adult and 36.5% is shared by Lower Adult.</a:t>
            </a:r>
            <a:endParaRPr sz="2400">
              <a:solidFill>
                <a:srgbClr val="FF6600"/>
              </a:solidFill>
            </a:endParaRPr>
          </a:p>
        </p:txBody>
      </p:sp>
      <p:pic>
        <p:nvPicPr>
          <p:cNvPr id="271" name="Google Shape;271;g2d79c8dbf0c_0_52"/>
          <p:cNvPicPr preferRelativeResize="0"/>
          <p:nvPr/>
        </p:nvPicPr>
        <p:blipFill rotWithShape="1">
          <a:blip r:embed="rId3">
            <a:alphaModFix/>
          </a:blip>
          <a:srcRect b="0" l="0" r="0" t="0"/>
          <a:stretch/>
        </p:blipFill>
        <p:spPr>
          <a:xfrm>
            <a:off x="6376050" y="1693275"/>
            <a:ext cx="4757532" cy="41939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75" name="Shape 275"/>
        <p:cNvGrpSpPr/>
        <p:nvPr/>
      </p:nvGrpSpPr>
      <p:grpSpPr>
        <a:xfrm>
          <a:off x="0" y="0"/>
          <a:ext cx="0" cy="0"/>
          <a:chOff x="0" y="0"/>
          <a:chExt cx="0" cy="0"/>
        </a:xfrm>
      </p:grpSpPr>
      <p:sp>
        <p:nvSpPr>
          <p:cNvPr id="276" name="Google Shape;276;g2d79c8dbf0c_0_45"/>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100"/>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77" name="Google Shape;277;g2d79c8dbf0c_0_45"/>
          <p:cNvSpPr txBox="1"/>
          <p:nvPr>
            <p:ph idx="1" type="body"/>
          </p:nvPr>
        </p:nvSpPr>
        <p:spPr>
          <a:xfrm>
            <a:off x="785750" y="1563850"/>
            <a:ext cx="5181600" cy="43224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The highest group of customer seniority is 20-30 months. The next highest group is 160-170 months. The lowest group is 50-60 months. It may be some restrictions existing in this term such as some promotions being ended. From 180-240 months(15-20 years), there is a trend to decrease the number of seniority that indicates this bank cannot retain customers for the long term.</a:t>
            </a:r>
            <a:endParaRPr sz="2400">
              <a:solidFill>
                <a:schemeClr val="lt1"/>
              </a:solidFill>
            </a:endParaRPr>
          </a:p>
        </p:txBody>
      </p:sp>
      <p:pic>
        <p:nvPicPr>
          <p:cNvPr id="278" name="Google Shape;278;g2d79c8dbf0c_0_45"/>
          <p:cNvPicPr preferRelativeResize="0"/>
          <p:nvPr/>
        </p:nvPicPr>
        <p:blipFill rotWithShape="1">
          <a:blip r:embed="rId3">
            <a:alphaModFix/>
          </a:blip>
          <a:srcRect b="0" l="0" r="0" t="0"/>
          <a:stretch/>
        </p:blipFill>
        <p:spPr>
          <a:xfrm>
            <a:off x="6119750" y="2511700"/>
            <a:ext cx="5919849" cy="337431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82" name="Shape 282"/>
        <p:cNvGrpSpPr/>
        <p:nvPr/>
      </p:nvGrpSpPr>
      <p:grpSpPr>
        <a:xfrm>
          <a:off x="0" y="0"/>
          <a:ext cx="0" cy="0"/>
          <a:chOff x="0" y="0"/>
          <a:chExt cx="0" cy="0"/>
        </a:xfrm>
      </p:grpSpPr>
      <p:sp>
        <p:nvSpPr>
          <p:cNvPr id="283" name="Google Shape;283;g2d79c8dbf0c_0_38"/>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100"/>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84" name="Google Shape;284;g2d79c8dbf0c_0_38"/>
          <p:cNvSpPr txBox="1"/>
          <p:nvPr>
            <p:ph idx="2" type="body"/>
          </p:nvPr>
        </p:nvSpPr>
        <p:spPr>
          <a:xfrm>
            <a:off x="838200" y="1385200"/>
            <a:ext cx="10515600" cy="9741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440"/>
              <a:buNone/>
            </a:pPr>
            <a:r>
              <a:t/>
            </a:r>
            <a:endParaRPr sz="1820">
              <a:solidFill>
                <a:schemeClr val="lt1"/>
              </a:solidFill>
            </a:endParaRPr>
          </a:p>
          <a:p>
            <a:pPr indent="0" lvl="0" marL="0" rtl="0" algn="l">
              <a:lnSpc>
                <a:spcPct val="70000"/>
              </a:lnSpc>
              <a:spcBef>
                <a:spcPts val="1000"/>
              </a:spcBef>
              <a:spcAft>
                <a:spcPts val="0"/>
              </a:spcAft>
              <a:buSzPts val="440"/>
              <a:buNone/>
            </a:pPr>
            <a:r>
              <a:t/>
            </a:r>
            <a:endParaRPr sz="1120"/>
          </a:p>
        </p:txBody>
      </p:sp>
      <p:sp>
        <p:nvSpPr>
          <p:cNvPr id="285" name="Google Shape;285;g2d79c8dbf0c_0_38"/>
          <p:cNvSpPr txBox="1"/>
          <p:nvPr>
            <p:ph idx="1" type="body"/>
          </p:nvPr>
        </p:nvSpPr>
        <p:spPr>
          <a:xfrm>
            <a:off x="785750" y="1809750"/>
            <a:ext cx="5181600" cy="41721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SzPts val="1800"/>
              <a:buNone/>
            </a:pPr>
            <a:r>
              <a:rPr lang="en-US" sz="2400">
                <a:solidFill>
                  <a:srgbClr val="FF6600"/>
                </a:solidFill>
              </a:rPr>
              <a:t>Regardless of the life stage group, customers who live in MADRID have the highest income. The customers who live in BARCELONA seem 2nd highest income group. But the life stage of the young is the minority in the any of provinces. There are no young life stage groups in this observation. </a:t>
            </a:r>
            <a:endParaRPr sz="2400">
              <a:solidFill>
                <a:srgbClr val="FF6600"/>
              </a:solidFill>
            </a:endParaRPr>
          </a:p>
        </p:txBody>
      </p:sp>
      <p:pic>
        <p:nvPicPr>
          <p:cNvPr id="286" name="Google Shape;286;g2d79c8dbf0c_0_38"/>
          <p:cNvPicPr preferRelativeResize="0"/>
          <p:nvPr/>
        </p:nvPicPr>
        <p:blipFill rotWithShape="1">
          <a:blip r:embed="rId3">
            <a:alphaModFix/>
          </a:blip>
          <a:srcRect b="0" l="0" r="0" t="0"/>
          <a:stretch/>
        </p:blipFill>
        <p:spPr>
          <a:xfrm>
            <a:off x="6119750" y="2511700"/>
            <a:ext cx="5919849" cy="347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96" name="Shape 96"/>
        <p:cNvGrpSpPr/>
        <p:nvPr/>
      </p:nvGrpSpPr>
      <p:grpSpPr>
        <a:xfrm>
          <a:off x="0" y="0"/>
          <a:ext cx="0" cy="0"/>
          <a:chOff x="0" y="0"/>
          <a:chExt cx="0" cy="0"/>
        </a:xfrm>
      </p:grpSpPr>
      <p:sp>
        <p:nvSpPr>
          <p:cNvPr id="97" name="Google Shape;97;g2597d595e8c_0_0"/>
          <p:cNvSpPr txBox="1"/>
          <p:nvPr>
            <p:ph idx="1" type="subTitle"/>
          </p:nvPr>
        </p:nvSpPr>
        <p:spPr>
          <a:xfrm>
            <a:off x="620800" y="1044425"/>
            <a:ext cx="11196300" cy="56529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2300">
                <a:solidFill>
                  <a:schemeClr val="lt1"/>
                </a:solidFill>
              </a:rPr>
              <a:t>Batch:LISUM39</a:t>
            </a:r>
            <a:endParaRPr b="1" sz="2300">
              <a:solidFill>
                <a:schemeClr val="lt1"/>
              </a:solidFill>
            </a:endParaRPr>
          </a:p>
          <a:p>
            <a:pPr indent="0" lvl="0" marL="0" rtl="0" algn="l">
              <a:lnSpc>
                <a:spcPct val="115000"/>
              </a:lnSpc>
              <a:spcBef>
                <a:spcPts val="1000"/>
              </a:spcBef>
              <a:spcAft>
                <a:spcPts val="0"/>
              </a:spcAft>
              <a:buClr>
                <a:schemeClr val="dk1"/>
              </a:buClr>
              <a:buSzPts val="1100"/>
              <a:buFont typeface="Arial"/>
              <a:buNone/>
            </a:pPr>
            <a:r>
              <a:rPr b="1" lang="en-US" sz="2300">
                <a:solidFill>
                  <a:schemeClr val="lt1"/>
                </a:solidFill>
              </a:rPr>
              <a:t>Week13: EDA &amp; Modeling </a:t>
            </a:r>
            <a:r>
              <a:rPr b="1" lang="en-US" sz="2300">
                <a:solidFill>
                  <a:schemeClr val="lt1"/>
                </a:solidFill>
              </a:rPr>
              <a:t>presentation</a:t>
            </a:r>
            <a:endParaRPr b="1" sz="2300">
              <a:solidFill>
                <a:schemeClr val="lt1"/>
              </a:solidFill>
            </a:endParaRPr>
          </a:p>
          <a:p>
            <a:pPr indent="0" lvl="0" marL="0" rtl="0" algn="l">
              <a:lnSpc>
                <a:spcPct val="115000"/>
              </a:lnSpc>
              <a:spcBef>
                <a:spcPts val="1000"/>
              </a:spcBef>
              <a:spcAft>
                <a:spcPts val="0"/>
              </a:spcAft>
              <a:buClr>
                <a:schemeClr val="dk1"/>
              </a:buClr>
              <a:buSzPts val="1100"/>
              <a:buFont typeface="Arial"/>
              <a:buNone/>
            </a:pPr>
            <a:r>
              <a:rPr b="1" lang="en-US" sz="2300">
                <a:solidFill>
                  <a:schemeClr val="lt1"/>
                </a:solidFill>
              </a:rPr>
              <a:t>Project: Bank Customer Segmentation</a:t>
            </a:r>
            <a:endParaRPr b="1" sz="2300">
              <a:solidFill>
                <a:schemeClr val="lt1"/>
              </a:solidFill>
            </a:endParaRPr>
          </a:p>
          <a:p>
            <a:pPr indent="0" lvl="0" marL="0" rtl="0" algn="l">
              <a:lnSpc>
                <a:spcPct val="115000"/>
              </a:lnSpc>
              <a:spcBef>
                <a:spcPts val="1000"/>
              </a:spcBef>
              <a:spcAft>
                <a:spcPts val="0"/>
              </a:spcAft>
              <a:buClr>
                <a:schemeClr val="dk1"/>
              </a:buClr>
              <a:buSzPts val="1100"/>
              <a:buFont typeface="Arial"/>
              <a:buNone/>
            </a:pPr>
            <a:r>
              <a:rPr b="1" lang="en-US" sz="2300">
                <a:solidFill>
                  <a:schemeClr val="lt1"/>
                </a:solidFill>
              </a:rPr>
              <a:t>Group name: Apple Analytics</a:t>
            </a:r>
            <a:endParaRPr b="1" sz="2300">
              <a:solidFill>
                <a:schemeClr val="lt1"/>
              </a:solidFill>
            </a:endParaRPr>
          </a:p>
          <a:p>
            <a:pPr indent="0" lvl="0" marL="0" rtl="0" algn="l">
              <a:lnSpc>
                <a:spcPct val="115000"/>
              </a:lnSpc>
              <a:spcBef>
                <a:spcPts val="1000"/>
              </a:spcBef>
              <a:spcAft>
                <a:spcPts val="0"/>
              </a:spcAft>
              <a:buClr>
                <a:schemeClr val="dk1"/>
              </a:buClr>
              <a:buSzPts val="1100"/>
              <a:buFont typeface="Arial"/>
              <a:buNone/>
            </a:pPr>
            <a:r>
              <a:rPr b="1" lang="en-US" sz="2300">
                <a:solidFill>
                  <a:schemeClr val="lt1"/>
                </a:solidFill>
              </a:rPr>
              <a:t>Name: Madoka Fujii</a:t>
            </a:r>
            <a:endParaRPr b="1" sz="2300">
              <a:solidFill>
                <a:schemeClr val="lt1"/>
              </a:solidFill>
            </a:endParaRPr>
          </a:p>
          <a:p>
            <a:pPr indent="0" lvl="0" marL="0" rtl="0" algn="l">
              <a:lnSpc>
                <a:spcPct val="115000"/>
              </a:lnSpc>
              <a:spcBef>
                <a:spcPts val="1000"/>
              </a:spcBef>
              <a:spcAft>
                <a:spcPts val="0"/>
              </a:spcAft>
              <a:buClr>
                <a:schemeClr val="dk1"/>
              </a:buClr>
              <a:buSzPts val="1100"/>
              <a:buFont typeface="Arial"/>
              <a:buNone/>
            </a:pPr>
            <a:r>
              <a:rPr b="1" lang="en-US" sz="2300">
                <a:solidFill>
                  <a:schemeClr val="lt1"/>
                </a:solidFill>
              </a:rPr>
              <a:t>Email address: </a:t>
            </a:r>
            <a:r>
              <a:rPr b="1" lang="en-US" sz="2300" u="sng">
                <a:solidFill>
                  <a:schemeClr val="lt1"/>
                </a:solidFill>
                <a:hlinkClick r:id="rId3">
                  <a:extLst>
                    <a:ext uri="{A12FA001-AC4F-418D-AE19-62706E023703}">
                      <ahyp:hlinkClr val="tx"/>
                    </a:ext>
                  </a:extLst>
                </a:hlinkClick>
              </a:rPr>
              <a:t>mdkfji@gmail.com</a:t>
            </a:r>
            <a:endParaRPr b="1" sz="2300">
              <a:solidFill>
                <a:schemeClr val="lt1"/>
              </a:solidFill>
            </a:endParaRPr>
          </a:p>
          <a:p>
            <a:pPr indent="0" lvl="0" marL="0" rtl="0" algn="l">
              <a:lnSpc>
                <a:spcPct val="115000"/>
              </a:lnSpc>
              <a:spcBef>
                <a:spcPts val="1000"/>
              </a:spcBef>
              <a:spcAft>
                <a:spcPts val="0"/>
              </a:spcAft>
              <a:buClr>
                <a:schemeClr val="dk1"/>
              </a:buClr>
              <a:buSzPts val="1100"/>
              <a:buFont typeface="Arial"/>
              <a:buNone/>
            </a:pPr>
            <a:r>
              <a:rPr b="1" lang="en-US" sz="2300">
                <a:solidFill>
                  <a:schemeClr val="lt1"/>
                </a:solidFill>
              </a:rPr>
              <a:t>Country: United States</a:t>
            </a:r>
            <a:endParaRPr b="1" sz="2300">
              <a:solidFill>
                <a:schemeClr val="lt1"/>
              </a:solidFill>
            </a:endParaRPr>
          </a:p>
          <a:p>
            <a:pPr indent="0" lvl="0" marL="0" rtl="0" algn="l">
              <a:lnSpc>
                <a:spcPct val="115000"/>
              </a:lnSpc>
              <a:spcBef>
                <a:spcPts val="1000"/>
              </a:spcBef>
              <a:spcAft>
                <a:spcPts val="0"/>
              </a:spcAft>
              <a:buClr>
                <a:schemeClr val="dk1"/>
              </a:buClr>
              <a:buSzPts val="1100"/>
              <a:buFont typeface="Arial"/>
              <a:buNone/>
            </a:pPr>
            <a:r>
              <a:rPr b="1" lang="en-US" sz="2300">
                <a:solidFill>
                  <a:schemeClr val="lt1"/>
                </a:solidFill>
              </a:rPr>
              <a:t>Company: Omdena</a:t>
            </a:r>
            <a:endParaRPr b="1" sz="2300">
              <a:solidFill>
                <a:schemeClr val="lt1"/>
              </a:solidFill>
            </a:endParaRPr>
          </a:p>
          <a:p>
            <a:pPr indent="0" lvl="0" marL="0" rtl="0" algn="l">
              <a:lnSpc>
                <a:spcPct val="115000"/>
              </a:lnSpc>
              <a:spcBef>
                <a:spcPts val="1000"/>
              </a:spcBef>
              <a:spcAft>
                <a:spcPts val="1000"/>
              </a:spcAft>
              <a:buClr>
                <a:schemeClr val="dk1"/>
              </a:buClr>
              <a:buSzPts val="1100"/>
              <a:buFont typeface="Arial"/>
              <a:buNone/>
            </a:pPr>
            <a:r>
              <a:rPr b="1" lang="en-US" sz="2300">
                <a:solidFill>
                  <a:schemeClr val="lt1"/>
                </a:solidFill>
              </a:rPr>
              <a:t>Specialization: Data Analytics</a:t>
            </a:r>
            <a:endParaRPr sz="3900">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90" name="Shape 290"/>
        <p:cNvGrpSpPr/>
        <p:nvPr/>
      </p:nvGrpSpPr>
      <p:grpSpPr>
        <a:xfrm>
          <a:off x="0" y="0"/>
          <a:ext cx="0" cy="0"/>
          <a:chOff x="0" y="0"/>
          <a:chExt cx="0" cy="0"/>
        </a:xfrm>
      </p:grpSpPr>
      <p:sp>
        <p:nvSpPr>
          <p:cNvPr id="291" name="Google Shape;291;g31715dc9a45_0_34"/>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92" name="Google Shape;292;g31715dc9a45_0_34"/>
          <p:cNvSpPr txBox="1"/>
          <p:nvPr>
            <p:ph idx="1" type="body"/>
          </p:nvPr>
        </p:nvSpPr>
        <p:spPr>
          <a:xfrm>
            <a:off x="785750" y="2459250"/>
            <a:ext cx="5181600" cy="35466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High income customers also have more Mortgage compared to low income customers. This plot relatively correlated to the plot of Gross Income Distribution by Life Stage and Province.  </a:t>
            </a:r>
            <a:endParaRPr sz="2400">
              <a:solidFill>
                <a:srgbClr val="FF6600"/>
              </a:solidFill>
            </a:endParaRPr>
          </a:p>
        </p:txBody>
      </p:sp>
      <p:pic>
        <p:nvPicPr>
          <p:cNvPr id="293" name="Google Shape;293;g31715dc9a45_0_34"/>
          <p:cNvPicPr preferRelativeResize="0"/>
          <p:nvPr/>
        </p:nvPicPr>
        <p:blipFill rotWithShape="1">
          <a:blip r:embed="rId3">
            <a:alphaModFix/>
          </a:blip>
          <a:srcRect b="0" l="0" r="0" t="0"/>
          <a:stretch/>
        </p:blipFill>
        <p:spPr>
          <a:xfrm>
            <a:off x="6119750" y="2511700"/>
            <a:ext cx="5919851" cy="349412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97" name="Shape 297"/>
        <p:cNvGrpSpPr/>
        <p:nvPr/>
      </p:nvGrpSpPr>
      <p:grpSpPr>
        <a:xfrm>
          <a:off x="0" y="0"/>
          <a:ext cx="0" cy="0"/>
          <a:chOff x="0" y="0"/>
          <a:chExt cx="0" cy="0"/>
        </a:xfrm>
      </p:grpSpPr>
      <p:sp>
        <p:nvSpPr>
          <p:cNvPr id="298" name="Google Shape;298;g2d79c8dbf0c_0_72"/>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100"/>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99" name="Google Shape;299;g2d79c8dbf0c_0_72"/>
          <p:cNvSpPr txBox="1"/>
          <p:nvPr>
            <p:ph idx="1" type="body"/>
          </p:nvPr>
        </p:nvSpPr>
        <p:spPr>
          <a:xfrm>
            <a:off x="785750" y="2459250"/>
            <a:ext cx="5181600" cy="3439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The group of Upper Adult/ Madrid is the most sharing the Active customers. Also, Upper Adult/ Madrid is the most sharing the Inactive customers. </a:t>
            </a:r>
            <a:endParaRPr sz="2400">
              <a:solidFill>
                <a:srgbClr val="FF6600"/>
              </a:solidFill>
            </a:endParaRPr>
          </a:p>
        </p:txBody>
      </p:sp>
      <p:sp>
        <p:nvSpPr>
          <p:cNvPr id="300" name="Google Shape;300;g2d79c8dbf0c_0_72"/>
          <p:cNvSpPr txBox="1"/>
          <p:nvPr>
            <p:ph idx="2" type="body"/>
          </p:nvPr>
        </p:nvSpPr>
        <p:spPr>
          <a:xfrm>
            <a:off x="838200" y="1385200"/>
            <a:ext cx="10515600" cy="9741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440"/>
              <a:buNone/>
            </a:pPr>
            <a:r>
              <a:t/>
            </a:r>
            <a:endParaRPr sz="1820">
              <a:solidFill>
                <a:schemeClr val="lt1"/>
              </a:solidFill>
            </a:endParaRPr>
          </a:p>
          <a:p>
            <a:pPr indent="0" lvl="0" marL="0" rtl="0" algn="l">
              <a:lnSpc>
                <a:spcPct val="70000"/>
              </a:lnSpc>
              <a:spcBef>
                <a:spcPts val="1000"/>
              </a:spcBef>
              <a:spcAft>
                <a:spcPts val="0"/>
              </a:spcAft>
              <a:buSzPts val="440"/>
              <a:buNone/>
            </a:pPr>
            <a:r>
              <a:t/>
            </a:r>
            <a:endParaRPr sz="1120"/>
          </a:p>
        </p:txBody>
      </p:sp>
      <p:pic>
        <p:nvPicPr>
          <p:cNvPr id="301" name="Google Shape;301;g2d79c8dbf0c_0_72"/>
          <p:cNvPicPr preferRelativeResize="0"/>
          <p:nvPr/>
        </p:nvPicPr>
        <p:blipFill rotWithShape="1">
          <a:blip r:embed="rId3">
            <a:alphaModFix/>
          </a:blip>
          <a:srcRect b="0" l="0" r="0" t="0"/>
          <a:stretch/>
        </p:blipFill>
        <p:spPr>
          <a:xfrm>
            <a:off x="6119750" y="2511700"/>
            <a:ext cx="5919850" cy="343991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05" name="Shape 305"/>
        <p:cNvGrpSpPr/>
        <p:nvPr/>
      </p:nvGrpSpPr>
      <p:grpSpPr>
        <a:xfrm>
          <a:off x="0" y="0"/>
          <a:ext cx="0" cy="0"/>
          <a:chOff x="0" y="0"/>
          <a:chExt cx="0" cy="0"/>
        </a:xfrm>
      </p:grpSpPr>
      <p:sp>
        <p:nvSpPr>
          <p:cNvPr id="306" name="Google Shape;306;g2d79c8dbf0c_0_81"/>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100"/>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307" name="Google Shape;307;g2d79c8dbf0c_0_81"/>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The majority of high-income customers are from Residence (no foreigners) while upper_adult/MADRID/S shows they are foreigners. </a:t>
            </a:r>
            <a:endParaRPr sz="2400">
              <a:solidFill>
                <a:srgbClr val="FF6600"/>
              </a:solidFill>
            </a:endParaRPr>
          </a:p>
        </p:txBody>
      </p:sp>
      <p:pic>
        <p:nvPicPr>
          <p:cNvPr id="308" name="Google Shape;308;g2d79c8dbf0c_0_81"/>
          <p:cNvPicPr preferRelativeResize="0"/>
          <p:nvPr/>
        </p:nvPicPr>
        <p:blipFill rotWithShape="1">
          <a:blip r:embed="rId3">
            <a:alphaModFix/>
          </a:blip>
          <a:srcRect b="0" l="0" r="0" t="0"/>
          <a:stretch/>
        </p:blipFill>
        <p:spPr>
          <a:xfrm>
            <a:off x="6119750" y="2511700"/>
            <a:ext cx="5919849" cy="349085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12" name="Shape 312"/>
        <p:cNvGrpSpPr/>
        <p:nvPr/>
      </p:nvGrpSpPr>
      <p:grpSpPr>
        <a:xfrm>
          <a:off x="0" y="0"/>
          <a:ext cx="0" cy="0"/>
          <a:chOff x="0" y="0"/>
          <a:chExt cx="0" cy="0"/>
        </a:xfrm>
      </p:grpSpPr>
      <p:sp>
        <p:nvSpPr>
          <p:cNvPr id="313" name="Google Shape;313;g259a3699e1b_0_0"/>
          <p:cNvSpPr txBox="1"/>
          <p:nvPr>
            <p:ph type="ctrTitle"/>
          </p:nvPr>
        </p:nvSpPr>
        <p:spPr>
          <a:xfrm>
            <a:off x="99800" y="202125"/>
            <a:ext cx="11717400" cy="973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990"/>
              <a:buNone/>
            </a:pPr>
            <a:r>
              <a:rPr lang="en-US" sz="4100">
                <a:solidFill>
                  <a:schemeClr val="lt1"/>
                </a:solidFill>
                <a:highlight>
                  <a:srgbClr val="FF6600"/>
                </a:highlight>
              </a:rPr>
              <a:t>Recommendation for technical users</a:t>
            </a:r>
            <a:endParaRPr sz="4100">
              <a:solidFill>
                <a:schemeClr val="lt1"/>
              </a:solidFill>
              <a:highlight>
                <a:srgbClr val="FF6600"/>
              </a:highlight>
            </a:endParaRPr>
          </a:p>
        </p:txBody>
      </p:sp>
      <p:sp>
        <p:nvSpPr>
          <p:cNvPr id="314" name="Google Shape;314;g259a3699e1b_0_0"/>
          <p:cNvSpPr txBox="1"/>
          <p:nvPr>
            <p:ph idx="1" type="subTitle"/>
          </p:nvPr>
        </p:nvSpPr>
        <p:spPr>
          <a:xfrm>
            <a:off x="261800" y="1251550"/>
            <a:ext cx="11393400" cy="5477400"/>
          </a:xfrm>
          <a:prstGeom prst="rect">
            <a:avLst/>
          </a:prstGeom>
          <a:noFill/>
          <a:ln>
            <a:noFill/>
          </a:ln>
        </p:spPr>
        <p:txBody>
          <a:bodyPr anchorCtr="0" anchor="t" bIns="45700" lIns="91425" spcFirstLastPara="1" rIns="91425" wrap="square" tIns="45700">
            <a:noAutofit/>
          </a:bodyPr>
          <a:lstStyle/>
          <a:p>
            <a:pPr indent="0" lvl="0" marL="0" rtl="0" algn="l">
              <a:lnSpc>
                <a:spcPct val="105000"/>
              </a:lnSpc>
              <a:spcBef>
                <a:spcPts val="1400"/>
              </a:spcBef>
              <a:spcAft>
                <a:spcPts val="0"/>
              </a:spcAft>
              <a:buClr>
                <a:schemeClr val="dk1"/>
              </a:buClr>
              <a:buSzPts val="1100"/>
              <a:buFont typeface="Arial"/>
              <a:buNone/>
            </a:pPr>
            <a:r>
              <a:rPr b="1" lang="en-US" sz="1500">
                <a:solidFill>
                  <a:srgbClr val="FF6600"/>
                </a:solidFill>
                <a:latin typeface="Arial"/>
                <a:ea typeface="Arial"/>
                <a:cs typeface="Arial"/>
                <a:sym typeface="Arial"/>
              </a:rPr>
              <a:t>K-Means Clustering Overview</a:t>
            </a:r>
            <a:endParaRPr b="1" sz="1500">
              <a:solidFill>
                <a:srgbClr val="FF6600"/>
              </a:solidFill>
              <a:latin typeface="Arial"/>
              <a:ea typeface="Arial"/>
              <a:cs typeface="Arial"/>
              <a:sym typeface="Arial"/>
            </a:endParaRPr>
          </a:p>
          <a:p>
            <a:pPr indent="0" lvl="0" marL="0" rtl="0" algn="l">
              <a:lnSpc>
                <a:spcPct val="105000"/>
              </a:lnSpc>
              <a:spcBef>
                <a:spcPts val="1200"/>
              </a:spcBef>
              <a:spcAft>
                <a:spcPts val="0"/>
              </a:spcAft>
              <a:buClr>
                <a:schemeClr val="dk1"/>
              </a:buClr>
              <a:buSzPts val="1100"/>
              <a:buFont typeface="Arial"/>
              <a:buNone/>
            </a:pPr>
            <a:r>
              <a:rPr lang="en-US" sz="1300">
                <a:solidFill>
                  <a:srgbClr val="FF6600"/>
                </a:solidFill>
                <a:latin typeface="Arial"/>
                <a:ea typeface="Arial"/>
                <a:cs typeface="Arial"/>
                <a:sym typeface="Arial"/>
              </a:rPr>
              <a:t>K-Means Clustering is an unsupervised machine learning algorithm used to group data into </a:t>
            </a:r>
            <a:r>
              <a:rPr b="1" lang="en-US" sz="1300">
                <a:solidFill>
                  <a:srgbClr val="FF6600"/>
                </a:solidFill>
                <a:latin typeface="Arial"/>
                <a:ea typeface="Arial"/>
                <a:cs typeface="Arial"/>
                <a:sym typeface="Arial"/>
              </a:rPr>
              <a:t>K clusters</a:t>
            </a:r>
            <a:r>
              <a:rPr lang="en-US" sz="1300">
                <a:solidFill>
                  <a:srgbClr val="FF6600"/>
                </a:solidFill>
                <a:latin typeface="Arial"/>
                <a:ea typeface="Arial"/>
                <a:cs typeface="Arial"/>
                <a:sym typeface="Arial"/>
              </a:rPr>
              <a:t> based on their features. The algorithm iteratively assigns data points to clusters to minimize the variance within each cluster while maximizing the distance between clusters.</a:t>
            </a:r>
            <a:endParaRPr sz="1300">
              <a:solidFill>
                <a:srgbClr val="FF6600"/>
              </a:solidFill>
              <a:latin typeface="Arial"/>
              <a:ea typeface="Arial"/>
              <a:cs typeface="Arial"/>
              <a:sym typeface="Arial"/>
            </a:endParaRPr>
          </a:p>
          <a:p>
            <a:pPr indent="0" lvl="0" marL="0" rtl="0" algn="l">
              <a:lnSpc>
                <a:spcPct val="105000"/>
              </a:lnSpc>
              <a:spcBef>
                <a:spcPts val="1400"/>
              </a:spcBef>
              <a:spcAft>
                <a:spcPts val="0"/>
              </a:spcAft>
              <a:buClr>
                <a:schemeClr val="dk1"/>
              </a:buClr>
              <a:buSzPts val="1100"/>
              <a:buFont typeface="Arial"/>
              <a:buNone/>
            </a:pPr>
            <a:r>
              <a:rPr b="1" lang="en-US" sz="1500">
                <a:solidFill>
                  <a:srgbClr val="FF6600"/>
                </a:solidFill>
                <a:latin typeface="Arial"/>
                <a:ea typeface="Arial"/>
                <a:cs typeface="Arial"/>
                <a:sym typeface="Arial"/>
              </a:rPr>
              <a:t>How It Works</a:t>
            </a:r>
            <a:endParaRPr b="1" sz="1500">
              <a:solidFill>
                <a:srgbClr val="FF6600"/>
              </a:solidFill>
              <a:latin typeface="Arial"/>
              <a:ea typeface="Arial"/>
              <a:cs typeface="Arial"/>
              <a:sym typeface="Arial"/>
            </a:endParaRPr>
          </a:p>
          <a:p>
            <a:pPr indent="-311150" lvl="0" marL="457200" rtl="0" algn="l">
              <a:lnSpc>
                <a:spcPct val="105000"/>
              </a:lnSpc>
              <a:spcBef>
                <a:spcPts val="1200"/>
              </a:spcBef>
              <a:spcAft>
                <a:spcPts val="0"/>
              </a:spcAft>
              <a:buClr>
                <a:srgbClr val="FF6600"/>
              </a:buClr>
              <a:buSzPts val="1300"/>
              <a:buAutoNum type="arabicPeriod"/>
            </a:pPr>
            <a:r>
              <a:rPr b="1" lang="en-US" sz="1300">
                <a:solidFill>
                  <a:srgbClr val="FF6600"/>
                </a:solidFill>
                <a:latin typeface="Arial"/>
                <a:ea typeface="Arial"/>
                <a:cs typeface="Arial"/>
                <a:sym typeface="Arial"/>
              </a:rPr>
              <a:t>Initialization</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1" marL="914400" rtl="0" algn="l">
              <a:lnSpc>
                <a:spcPct val="105000"/>
              </a:lnSpc>
              <a:spcBef>
                <a:spcPts val="0"/>
              </a:spcBef>
              <a:spcAft>
                <a:spcPts val="0"/>
              </a:spcAft>
              <a:buClr>
                <a:srgbClr val="FF6600"/>
              </a:buClr>
              <a:buSzPts val="1300"/>
              <a:buChar char="○"/>
            </a:pPr>
            <a:r>
              <a:rPr lang="en-US" sz="1300">
                <a:solidFill>
                  <a:srgbClr val="FF6600"/>
                </a:solidFill>
                <a:latin typeface="Arial"/>
                <a:ea typeface="Arial"/>
                <a:cs typeface="Arial"/>
                <a:sym typeface="Arial"/>
              </a:rPr>
              <a:t>Randomly select KKK initial cluster centroids (starting points for each cluster).</a:t>
            </a:r>
            <a:endParaRPr sz="1300">
              <a:solidFill>
                <a:srgbClr val="FF6600"/>
              </a:solidFill>
              <a:latin typeface="Arial"/>
              <a:ea typeface="Arial"/>
              <a:cs typeface="Arial"/>
              <a:sym typeface="Arial"/>
            </a:endParaRPr>
          </a:p>
          <a:p>
            <a:pPr indent="-311150" lvl="0" marL="457200" rtl="0" algn="l">
              <a:lnSpc>
                <a:spcPct val="105000"/>
              </a:lnSpc>
              <a:spcBef>
                <a:spcPts val="0"/>
              </a:spcBef>
              <a:spcAft>
                <a:spcPts val="0"/>
              </a:spcAft>
              <a:buClr>
                <a:srgbClr val="FF6600"/>
              </a:buClr>
              <a:buSzPts val="1300"/>
              <a:buAutoNum type="arabicPeriod"/>
            </a:pPr>
            <a:r>
              <a:rPr b="1" lang="en-US" sz="1300">
                <a:solidFill>
                  <a:srgbClr val="FF6600"/>
                </a:solidFill>
                <a:latin typeface="Arial"/>
                <a:ea typeface="Arial"/>
                <a:cs typeface="Arial"/>
                <a:sym typeface="Arial"/>
              </a:rPr>
              <a:t>Assignment</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1" marL="914400" rtl="0" algn="l">
              <a:lnSpc>
                <a:spcPct val="105000"/>
              </a:lnSpc>
              <a:spcBef>
                <a:spcPts val="0"/>
              </a:spcBef>
              <a:spcAft>
                <a:spcPts val="0"/>
              </a:spcAft>
              <a:buClr>
                <a:srgbClr val="FF6600"/>
              </a:buClr>
              <a:buSzPts val="1300"/>
              <a:buChar char="○"/>
            </a:pPr>
            <a:r>
              <a:rPr lang="en-US" sz="1300">
                <a:solidFill>
                  <a:srgbClr val="FF6600"/>
                </a:solidFill>
                <a:latin typeface="Arial"/>
                <a:ea typeface="Arial"/>
                <a:cs typeface="Arial"/>
                <a:sym typeface="Arial"/>
              </a:rPr>
              <a:t>Assign each data point to the cluster whose centroid is closest based on a distance metric, typically </a:t>
            </a:r>
            <a:r>
              <a:rPr b="1" lang="en-US" sz="1300">
                <a:solidFill>
                  <a:srgbClr val="FF6600"/>
                </a:solidFill>
                <a:latin typeface="Arial"/>
                <a:ea typeface="Arial"/>
                <a:cs typeface="Arial"/>
                <a:sym typeface="Arial"/>
              </a:rPr>
              <a:t>Euclidean distance</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0" marL="457200" rtl="0" algn="l">
              <a:lnSpc>
                <a:spcPct val="105000"/>
              </a:lnSpc>
              <a:spcBef>
                <a:spcPts val="0"/>
              </a:spcBef>
              <a:spcAft>
                <a:spcPts val="0"/>
              </a:spcAft>
              <a:buClr>
                <a:srgbClr val="FF6600"/>
              </a:buClr>
              <a:buSzPts val="1300"/>
              <a:buAutoNum type="arabicPeriod"/>
            </a:pPr>
            <a:r>
              <a:rPr b="1" lang="en-US" sz="1300">
                <a:solidFill>
                  <a:srgbClr val="FF6600"/>
                </a:solidFill>
                <a:latin typeface="Arial"/>
                <a:ea typeface="Arial"/>
                <a:cs typeface="Arial"/>
                <a:sym typeface="Arial"/>
              </a:rPr>
              <a:t>Update</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1" marL="914400" rtl="0" algn="l">
              <a:lnSpc>
                <a:spcPct val="105000"/>
              </a:lnSpc>
              <a:spcBef>
                <a:spcPts val="0"/>
              </a:spcBef>
              <a:spcAft>
                <a:spcPts val="0"/>
              </a:spcAft>
              <a:buClr>
                <a:srgbClr val="FF6600"/>
              </a:buClr>
              <a:buSzPts val="1300"/>
              <a:buChar char="○"/>
            </a:pPr>
            <a:r>
              <a:rPr lang="en-US" sz="1300">
                <a:solidFill>
                  <a:srgbClr val="FF6600"/>
                </a:solidFill>
                <a:latin typeface="Arial"/>
                <a:ea typeface="Arial"/>
                <a:cs typeface="Arial"/>
                <a:sym typeface="Arial"/>
              </a:rPr>
              <a:t>Recalculate the centroids as the mean of all data points assigned to each cluster.</a:t>
            </a:r>
            <a:endParaRPr sz="1300">
              <a:solidFill>
                <a:srgbClr val="FF6600"/>
              </a:solidFill>
              <a:latin typeface="Arial"/>
              <a:ea typeface="Arial"/>
              <a:cs typeface="Arial"/>
              <a:sym typeface="Arial"/>
            </a:endParaRPr>
          </a:p>
          <a:p>
            <a:pPr indent="-311150" lvl="0" marL="457200" rtl="0" algn="l">
              <a:lnSpc>
                <a:spcPct val="105000"/>
              </a:lnSpc>
              <a:spcBef>
                <a:spcPts val="0"/>
              </a:spcBef>
              <a:spcAft>
                <a:spcPts val="0"/>
              </a:spcAft>
              <a:buClr>
                <a:srgbClr val="FF6600"/>
              </a:buClr>
              <a:buSzPts val="1300"/>
              <a:buAutoNum type="arabicPeriod"/>
            </a:pPr>
            <a:r>
              <a:rPr b="1" lang="en-US" sz="1300">
                <a:solidFill>
                  <a:srgbClr val="FF6600"/>
                </a:solidFill>
                <a:latin typeface="Arial"/>
                <a:ea typeface="Arial"/>
                <a:cs typeface="Arial"/>
                <a:sym typeface="Arial"/>
              </a:rPr>
              <a:t>Repeat</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1" marL="914400" rtl="0" algn="l">
              <a:lnSpc>
                <a:spcPct val="105000"/>
              </a:lnSpc>
              <a:spcBef>
                <a:spcPts val="0"/>
              </a:spcBef>
              <a:spcAft>
                <a:spcPts val="0"/>
              </a:spcAft>
              <a:buClr>
                <a:srgbClr val="FF6600"/>
              </a:buClr>
              <a:buSzPts val="1300"/>
              <a:buChar char="○"/>
            </a:pPr>
            <a:r>
              <a:rPr lang="en-US" sz="1300">
                <a:solidFill>
                  <a:srgbClr val="FF6600"/>
                </a:solidFill>
                <a:latin typeface="Arial"/>
                <a:ea typeface="Arial"/>
                <a:cs typeface="Arial"/>
                <a:sym typeface="Arial"/>
              </a:rPr>
              <a:t>Repeat the assignment and update steps until the centroids stabilize (i.e., no significant change in their positions) or a maximum number of iterations is reached.</a:t>
            </a:r>
            <a:endParaRPr sz="1300">
              <a:solidFill>
                <a:srgbClr val="FF6600"/>
              </a:solidFill>
              <a:latin typeface="Arial"/>
              <a:ea typeface="Arial"/>
              <a:cs typeface="Arial"/>
              <a:sym typeface="Arial"/>
            </a:endParaRPr>
          </a:p>
          <a:p>
            <a:pPr indent="0" lvl="0" marL="0" rtl="0" algn="l">
              <a:lnSpc>
                <a:spcPct val="105000"/>
              </a:lnSpc>
              <a:spcBef>
                <a:spcPts val="1400"/>
              </a:spcBef>
              <a:spcAft>
                <a:spcPts val="0"/>
              </a:spcAft>
              <a:buClr>
                <a:schemeClr val="dk1"/>
              </a:buClr>
              <a:buSzPts val="1100"/>
              <a:buFont typeface="Arial"/>
              <a:buNone/>
            </a:pPr>
            <a:r>
              <a:rPr b="1" lang="en-US" sz="1500">
                <a:solidFill>
                  <a:srgbClr val="FF6600"/>
                </a:solidFill>
                <a:latin typeface="Arial"/>
                <a:ea typeface="Arial"/>
                <a:cs typeface="Arial"/>
                <a:sym typeface="Arial"/>
              </a:rPr>
              <a:t>Key Features</a:t>
            </a:r>
            <a:endParaRPr b="1" sz="1500">
              <a:solidFill>
                <a:srgbClr val="FF6600"/>
              </a:solidFill>
              <a:latin typeface="Arial"/>
              <a:ea typeface="Arial"/>
              <a:cs typeface="Arial"/>
              <a:sym typeface="Arial"/>
            </a:endParaRPr>
          </a:p>
          <a:p>
            <a:pPr indent="-311150" lvl="0" marL="457200" rtl="0" algn="l">
              <a:lnSpc>
                <a:spcPct val="105000"/>
              </a:lnSpc>
              <a:spcBef>
                <a:spcPts val="1200"/>
              </a:spcBef>
              <a:spcAft>
                <a:spcPts val="0"/>
              </a:spcAft>
              <a:buClr>
                <a:srgbClr val="FF6600"/>
              </a:buClr>
              <a:buSzPts val="1300"/>
              <a:buChar char="●"/>
            </a:pPr>
            <a:r>
              <a:rPr b="1" lang="en-US" sz="1300">
                <a:solidFill>
                  <a:srgbClr val="FF6600"/>
                </a:solidFill>
                <a:latin typeface="Arial"/>
                <a:ea typeface="Arial"/>
                <a:cs typeface="Arial"/>
                <a:sym typeface="Arial"/>
              </a:rPr>
              <a:t>Number of Clusters</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1" marL="914400" rtl="0" algn="l">
              <a:lnSpc>
                <a:spcPct val="105000"/>
              </a:lnSpc>
              <a:spcBef>
                <a:spcPts val="0"/>
              </a:spcBef>
              <a:spcAft>
                <a:spcPts val="0"/>
              </a:spcAft>
              <a:buClr>
                <a:srgbClr val="FF6600"/>
              </a:buClr>
              <a:buSzPts val="1300"/>
              <a:buChar char="○"/>
            </a:pPr>
            <a:r>
              <a:rPr lang="en-US" sz="1300">
                <a:solidFill>
                  <a:srgbClr val="FF6600"/>
                </a:solidFill>
                <a:latin typeface="Arial"/>
                <a:ea typeface="Arial"/>
                <a:cs typeface="Arial"/>
                <a:sym typeface="Arial"/>
              </a:rPr>
              <a:t>The number of clusters KKK must be specified beforehand. Techniques like the </a:t>
            </a:r>
            <a:r>
              <a:rPr b="1" lang="en-US" sz="1300">
                <a:solidFill>
                  <a:srgbClr val="FF6600"/>
                </a:solidFill>
                <a:latin typeface="Arial"/>
                <a:ea typeface="Arial"/>
                <a:cs typeface="Arial"/>
                <a:sym typeface="Arial"/>
              </a:rPr>
              <a:t>Elbow Method</a:t>
            </a:r>
            <a:r>
              <a:rPr lang="en-US" sz="1300">
                <a:solidFill>
                  <a:srgbClr val="FF6600"/>
                </a:solidFill>
                <a:latin typeface="Arial"/>
                <a:ea typeface="Arial"/>
                <a:cs typeface="Arial"/>
                <a:sym typeface="Arial"/>
              </a:rPr>
              <a:t> can help determine the optimal value of KKK.</a:t>
            </a:r>
            <a:endParaRPr sz="1300">
              <a:solidFill>
                <a:srgbClr val="FF6600"/>
              </a:solidFill>
              <a:latin typeface="Arial"/>
              <a:ea typeface="Arial"/>
              <a:cs typeface="Arial"/>
              <a:sym typeface="Arial"/>
            </a:endParaRPr>
          </a:p>
          <a:p>
            <a:pPr indent="-311150" lvl="0" marL="457200" rtl="0" algn="l">
              <a:lnSpc>
                <a:spcPct val="105000"/>
              </a:lnSpc>
              <a:spcBef>
                <a:spcPts val="0"/>
              </a:spcBef>
              <a:spcAft>
                <a:spcPts val="0"/>
              </a:spcAft>
              <a:buClr>
                <a:srgbClr val="FF6600"/>
              </a:buClr>
              <a:buSzPts val="1300"/>
              <a:buChar char="●"/>
            </a:pPr>
            <a:r>
              <a:rPr b="1" lang="en-US" sz="1300">
                <a:solidFill>
                  <a:srgbClr val="FF6600"/>
                </a:solidFill>
                <a:latin typeface="Arial"/>
                <a:ea typeface="Arial"/>
                <a:cs typeface="Arial"/>
                <a:sym typeface="Arial"/>
              </a:rPr>
              <a:t>Centroid-Based</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1" marL="914400" rtl="0" algn="l">
              <a:lnSpc>
                <a:spcPct val="105000"/>
              </a:lnSpc>
              <a:spcBef>
                <a:spcPts val="0"/>
              </a:spcBef>
              <a:spcAft>
                <a:spcPts val="0"/>
              </a:spcAft>
              <a:buClr>
                <a:srgbClr val="FF6600"/>
              </a:buClr>
              <a:buSzPts val="1300"/>
              <a:buChar char="○"/>
            </a:pPr>
            <a:r>
              <a:rPr lang="en-US" sz="1300">
                <a:solidFill>
                  <a:srgbClr val="FF6600"/>
                </a:solidFill>
                <a:latin typeface="Arial"/>
                <a:ea typeface="Arial"/>
                <a:cs typeface="Arial"/>
                <a:sym typeface="Arial"/>
              </a:rPr>
              <a:t>Each cluster is represented by its centroid, which is the mean position of all points in the cluster.</a:t>
            </a:r>
            <a:endParaRPr sz="1300">
              <a:solidFill>
                <a:srgbClr val="FF6600"/>
              </a:solidFill>
              <a:latin typeface="Arial"/>
              <a:ea typeface="Arial"/>
              <a:cs typeface="Arial"/>
              <a:sym typeface="Arial"/>
            </a:endParaRPr>
          </a:p>
          <a:p>
            <a:pPr indent="-311150" lvl="0" marL="457200" rtl="0" algn="l">
              <a:lnSpc>
                <a:spcPct val="105000"/>
              </a:lnSpc>
              <a:spcBef>
                <a:spcPts val="0"/>
              </a:spcBef>
              <a:spcAft>
                <a:spcPts val="0"/>
              </a:spcAft>
              <a:buClr>
                <a:srgbClr val="FF6600"/>
              </a:buClr>
              <a:buSzPts val="1300"/>
              <a:buChar char="●"/>
            </a:pPr>
            <a:r>
              <a:rPr b="1" lang="en-US" sz="1300">
                <a:solidFill>
                  <a:srgbClr val="FF6600"/>
                </a:solidFill>
                <a:latin typeface="Arial"/>
                <a:ea typeface="Arial"/>
                <a:cs typeface="Arial"/>
                <a:sym typeface="Arial"/>
              </a:rPr>
              <a:t>Iterative Process</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1" marL="914400" rtl="0" algn="l">
              <a:lnSpc>
                <a:spcPct val="105000"/>
              </a:lnSpc>
              <a:spcBef>
                <a:spcPts val="0"/>
              </a:spcBef>
              <a:spcAft>
                <a:spcPts val="0"/>
              </a:spcAft>
              <a:buClr>
                <a:srgbClr val="FF6600"/>
              </a:buClr>
              <a:buSzPts val="1300"/>
              <a:buChar char="○"/>
            </a:pPr>
            <a:r>
              <a:rPr lang="en-US" sz="1300">
                <a:solidFill>
                  <a:srgbClr val="FF6600"/>
                </a:solidFill>
                <a:latin typeface="Arial"/>
                <a:ea typeface="Arial"/>
                <a:cs typeface="Arial"/>
                <a:sym typeface="Arial"/>
              </a:rPr>
              <a:t>The algorithm continues to refine cluster assignments and centroids iteratively to minimize the </a:t>
            </a:r>
            <a:r>
              <a:rPr b="1" lang="en-US" sz="1300">
                <a:solidFill>
                  <a:srgbClr val="FF6600"/>
                </a:solidFill>
                <a:latin typeface="Arial"/>
                <a:ea typeface="Arial"/>
                <a:cs typeface="Arial"/>
                <a:sym typeface="Arial"/>
              </a:rPr>
              <a:t>within-cluster sum of squares (WCSS)</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18" name="Shape 318"/>
        <p:cNvGrpSpPr/>
        <p:nvPr/>
      </p:nvGrpSpPr>
      <p:grpSpPr>
        <a:xfrm>
          <a:off x="0" y="0"/>
          <a:ext cx="0" cy="0"/>
          <a:chOff x="0" y="0"/>
          <a:chExt cx="0" cy="0"/>
        </a:xfrm>
      </p:grpSpPr>
      <p:sp>
        <p:nvSpPr>
          <p:cNvPr id="319" name="Google Shape;319;g3297f4feb64_0_21"/>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100"/>
              <a:buNone/>
            </a:pPr>
            <a:r>
              <a:rPr lang="en-US" sz="5400">
                <a:solidFill>
                  <a:schemeClr val="lt1"/>
                </a:solidFill>
                <a:highlight>
                  <a:srgbClr val="FF6600"/>
                </a:highlight>
              </a:rPr>
              <a:t>Modeling</a:t>
            </a:r>
            <a:endParaRPr sz="5400">
              <a:solidFill>
                <a:schemeClr val="lt1"/>
              </a:solidFill>
              <a:highlight>
                <a:srgbClr val="FF6600"/>
              </a:highlight>
            </a:endParaRPr>
          </a:p>
        </p:txBody>
      </p:sp>
      <p:sp>
        <p:nvSpPr>
          <p:cNvPr id="320" name="Google Shape;320;g3297f4feb64_0_21"/>
          <p:cNvSpPr txBox="1"/>
          <p:nvPr>
            <p:ph idx="1" type="body"/>
          </p:nvPr>
        </p:nvSpPr>
        <p:spPr>
          <a:xfrm>
            <a:off x="694925" y="1523825"/>
            <a:ext cx="5181600" cy="44376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100"/>
              <a:buFont typeface="Arial"/>
              <a:buNone/>
            </a:pPr>
            <a:r>
              <a:rPr lang="en-US" sz="2400">
                <a:solidFill>
                  <a:srgbClr val="FF6600"/>
                </a:solidFill>
              </a:rPr>
              <a:t>Before applying Kmeans, decided to apply PCA because the variables are many and there are not </a:t>
            </a:r>
            <a:r>
              <a:rPr lang="en-US" sz="2400">
                <a:solidFill>
                  <a:srgbClr val="FF6600"/>
                </a:solidFill>
              </a:rPr>
              <a:t>significantly</a:t>
            </a:r>
            <a:r>
              <a:rPr lang="en-US" sz="2400">
                <a:solidFill>
                  <a:srgbClr val="FF6600"/>
                </a:solidFill>
              </a:rPr>
              <a:t> correlated each variable.</a:t>
            </a:r>
            <a:endParaRPr sz="2400">
              <a:solidFill>
                <a:srgbClr val="FF6600"/>
              </a:solidFill>
            </a:endParaRPr>
          </a:p>
          <a:p>
            <a:pPr indent="0" lvl="0" marL="0" rtl="0" algn="l">
              <a:lnSpc>
                <a:spcPct val="138011"/>
              </a:lnSpc>
              <a:spcBef>
                <a:spcPts val="0"/>
              </a:spcBef>
              <a:spcAft>
                <a:spcPts val="0"/>
              </a:spcAft>
              <a:buClr>
                <a:schemeClr val="dk1"/>
              </a:buClr>
              <a:buSzPts val="1100"/>
              <a:buFont typeface="Arial"/>
              <a:buNone/>
            </a:pPr>
            <a:r>
              <a:rPr lang="en-US" sz="2400">
                <a:solidFill>
                  <a:srgbClr val="FF6600"/>
                </a:solidFill>
              </a:rPr>
              <a:t>By applying PCA, the variables can be efficient in terms of the calculation and it can reduce noises which would improve the result of Kmeans. </a:t>
            </a:r>
            <a:endParaRPr sz="2400">
              <a:solidFill>
                <a:srgbClr val="FF6600"/>
              </a:solidFill>
            </a:endParaRPr>
          </a:p>
          <a:p>
            <a:pPr indent="0" lvl="0" marL="0" rtl="0" algn="l">
              <a:lnSpc>
                <a:spcPct val="138011"/>
              </a:lnSpc>
              <a:spcBef>
                <a:spcPts val="0"/>
              </a:spcBef>
              <a:spcAft>
                <a:spcPts val="0"/>
              </a:spcAft>
              <a:buClr>
                <a:schemeClr val="dk1"/>
              </a:buClr>
              <a:buSzPts val="1800"/>
              <a:buFont typeface="Arial"/>
              <a:buNone/>
            </a:pPr>
            <a:r>
              <a:t/>
            </a:r>
            <a:endParaRPr sz="2400">
              <a:solidFill>
                <a:srgbClr val="FF6600"/>
              </a:solidFill>
            </a:endParaRPr>
          </a:p>
        </p:txBody>
      </p:sp>
      <p:pic>
        <p:nvPicPr>
          <p:cNvPr id="321" name="Google Shape;321;g3297f4feb64_0_21"/>
          <p:cNvPicPr preferRelativeResize="0"/>
          <p:nvPr/>
        </p:nvPicPr>
        <p:blipFill>
          <a:blip r:embed="rId3">
            <a:alphaModFix/>
          </a:blip>
          <a:stretch>
            <a:fillRect/>
          </a:stretch>
        </p:blipFill>
        <p:spPr>
          <a:xfrm>
            <a:off x="7113875" y="2023425"/>
            <a:ext cx="3662500" cy="2587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25" name="Shape 325"/>
        <p:cNvGrpSpPr/>
        <p:nvPr/>
      </p:nvGrpSpPr>
      <p:grpSpPr>
        <a:xfrm>
          <a:off x="0" y="0"/>
          <a:ext cx="0" cy="0"/>
          <a:chOff x="0" y="0"/>
          <a:chExt cx="0" cy="0"/>
        </a:xfrm>
      </p:grpSpPr>
      <p:sp>
        <p:nvSpPr>
          <p:cNvPr id="326" name="Google Shape;326;g3297f4feb64_0_0"/>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100"/>
              <a:buNone/>
            </a:pPr>
            <a:r>
              <a:rPr lang="en-US" sz="5400">
                <a:solidFill>
                  <a:schemeClr val="lt1"/>
                </a:solidFill>
                <a:highlight>
                  <a:srgbClr val="FF6600"/>
                </a:highlight>
              </a:rPr>
              <a:t>PCA</a:t>
            </a:r>
            <a:endParaRPr sz="5400">
              <a:solidFill>
                <a:schemeClr val="lt1"/>
              </a:solidFill>
              <a:highlight>
                <a:srgbClr val="FF6600"/>
              </a:highlight>
            </a:endParaRPr>
          </a:p>
        </p:txBody>
      </p:sp>
      <p:sp>
        <p:nvSpPr>
          <p:cNvPr id="327" name="Google Shape;327;g3297f4feb64_0_0"/>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I have tried 3 </a:t>
            </a:r>
            <a:r>
              <a:rPr lang="en-US" sz="2400">
                <a:solidFill>
                  <a:srgbClr val="FF6600"/>
                </a:solidFill>
              </a:rPr>
              <a:t>components</a:t>
            </a:r>
            <a:r>
              <a:rPr lang="en-US" sz="2400">
                <a:solidFill>
                  <a:srgbClr val="FF6600"/>
                </a:solidFill>
              </a:rPr>
              <a:t> of PCA.</a:t>
            </a:r>
            <a:endParaRPr sz="2400">
              <a:solidFill>
                <a:srgbClr val="FF6600"/>
              </a:solidFill>
            </a:endParaRPr>
          </a:p>
        </p:txBody>
      </p:sp>
      <p:pic>
        <p:nvPicPr>
          <p:cNvPr id="328" name="Google Shape;328;g3297f4feb64_0_0"/>
          <p:cNvPicPr preferRelativeResize="0"/>
          <p:nvPr/>
        </p:nvPicPr>
        <p:blipFill>
          <a:blip r:embed="rId3">
            <a:alphaModFix/>
          </a:blip>
          <a:stretch>
            <a:fillRect/>
          </a:stretch>
        </p:blipFill>
        <p:spPr>
          <a:xfrm>
            <a:off x="6505775" y="1140500"/>
            <a:ext cx="5083272" cy="522447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32" name="Shape 332"/>
        <p:cNvGrpSpPr/>
        <p:nvPr/>
      </p:nvGrpSpPr>
      <p:grpSpPr>
        <a:xfrm>
          <a:off x="0" y="0"/>
          <a:ext cx="0" cy="0"/>
          <a:chOff x="0" y="0"/>
          <a:chExt cx="0" cy="0"/>
        </a:xfrm>
      </p:grpSpPr>
      <p:sp>
        <p:nvSpPr>
          <p:cNvPr id="333" name="Google Shape;333;g3297f4feb64_0_11"/>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100"/>
              <a:buNone/>
            </a:pPr>
            <a:r>
              <a:rPr lang="en-US" sz="5400">
                <a:solidFill>
                  <a:schemeClr val="lt1"/>
                </a:solidFill>
                <a:highlight>
                  <a:srgbClr val="FF6600"/>
                </a:highlight>
              </a:rPr>
              <a:t>Elbow Method</a:t>
            </a:r>
            <a:endParaRPr sz="5400">
              <a:solidFill>
                <a:schemeClr val="lt1"/>
              </a:solidFill>
              <a:highlight>
                <a:srgbClr val="FF6600"/>
              </a:highlight>
            </a:endParaRPr>
          </a:p>
        </p:txBody>
      </p:sp>
      <p:sp>
        <p:nvSpPr>
          <p:cNvPr id="334" name="Google Shape;334;g3297f4feb64_0_11"/>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The point that the elbow vending is the best for the segment. In this case, k = 4.</a:t>
            </a:r>
            <a:endParaRPr sz="2400">
              <a:solidFill>
                <a:srgbClr val="FF6600"/>
              </a:solidFill>
            </a:endParaRPr>
          </a:p>
        </p:txBody>
      </p:sp>
      <p:pic>
        <p:nvPicPr>
          <p:cNvPr id="335" name="Google Shape;335;g3297f4feb64_0_11"/>
          <p:cNvPicPr preferRelativeResize="0"/>
          <p:nvPr/>
        </p:nvPicPr>
        <p:blipFill>
          <a:blip r:embed="rId3">
            <a:alphaModFix/>
          </a:blip>
          <a:stretch>
            <a:fillRect/>
          </a:stretch>
        </p:blipFill>
        <p:spPr>
          <a:xfrm>
            <a:off x="6119750" y="1481125"/>
            <a:ext cx="5919851" cy="391536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39" name="Shape 339"/>
        <p:cNvGrpSpPr/>
        <p:nvPr/>
      </p:nvGrpSpPr>
      <p:grpSpPr>
        <a:xfrm>
          <a:off x="0" y="0"/>
          <a:ext cx="0" cy="0"/>
          <a:chOff x="0" y="0"/>
          <a:chExt cx="0" cy="0"/>
        </a:xfrm>
      </p:grpSpPr>
      <p:sp>
        <p:nvSpPr>
          <p:cNvPr id="340" name="Google Shape;340;g3297f4feb64_0_41"/>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Elbow Method</a:t>
            </a:r>
            <a:endParaRPr sz="5400">
              <a:solidFill>
                <a:schemeClr val="lt1"/>
              </a:solidFill>
              <a:highlight>
                <a:srgbClr val="FF6600"/>
              </a:highlight>
            </a:endParaRPr>
          </a:p>
        </p:txBody>
      </p:sp>
      <p:sp>
        <p:nvSpPr>
          <p:cNvPr id="341" name="Google Shape;341;g3297f4feb64_0_41"/>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With fit time, we can see how the fit time is getting longer if there is more clusters is increasing.</a:t>
            </a:r>
            <a:endParaRPr sz="2400">
              <a:solidFill>
                <a:srgbClr val="FF6600"/>
              </a:solidFill>
            </a:endParaRPr>
          </a:p>
        </p:txBody>
      </p:sp>
      <p:pic>
        <p:nvPicPr>
          <p:cNvPr id="342" name="Google Shape;342;g3297f4feb64_0_41"/>
          <p:cNvPicPr preferRelativeResize="0"/>
          <p:nvPr/>
        </p:nvPicPr>
        <p:blipFill>
          <a:blip r:embed="rId3">
            <a:alphaModFix/>
          </a:blip>
          <a:stretch>
            <a:fillRect/>
          </a:stretch>
        </p:blipFill>
        <p:spPr>
          <a:xfrm>
            <a:off x="6108400" y="2201300"/>
            <a:ext cx="5919850" cy="374875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46" name="Shape 346"/>
        <p:cNvGrpSpPr/>
        <p:nvPr/>
      </p:nvGrpSpPr>
      <p:grpSpPr>
        <a:xfrm>
          <a:off x="0" y="0"/>
          <a:ext cx="0" cy="0"/>
          <a:chOff x="0" y="0"/>
          <a:chExt cx="0" cy="0"/>
        </a:xfrm>
      </p:grpSpPr>
      <p:sp>
        <p:nvSpPr>
          <p:cNvPr id="347" name="Google Shape;347;g3297f4feb64_0_36"/>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PCA</a:t>
            </a:r>
            <a:endParaRPr sz="5400">
              <a:solidFill>
                <a:schemeClr val="lt1"/>
              </a:solidFill>
              <a:highlight>
                <a:srgbClr val="FF6600"/>
              </a:highlight>
            </a:endParaRPr>
          </a:p>
        </p:txBody>
      </p:sp>
      <p:sp>
        <p:nvSpPr>
          <p:cNvPr id="348" name="Google Shape;348;g3297f4feb64_0_36"/>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Separated segments by 4, there are clearly 4 segments between PC1 and PC2.</a:t>
            </a:r>
            <a:endParaRPr sz="2400">
              <a:solidFill>
                <a:srgbClr val="FF6600"/>
              </a:solidFill>
            </a:endParaRPr>
          </a:p>
        </p:txBody>
      </p:sp>
      <p:pic>
        <p:nvPicPr>
          <p:cNvPr id="349" name="Google Shape;349;g3297f4feb64_0_36"/>
          <p:cNvPicPr preferRelativeResize="0"/>
          <p:nvPr/>
        </p:nvPicPr>
        <p:blipFill>
          <a:blip r:embed="rId3">
            <a:alphaModFix/>
          </a:blip>
          <a:stretch>
            <a:fillRect/>
          </a:stretch>
        </p:blipFill>
        <p:spPr>
          <a:xfrm>
            <a:off x="6119750" y="1481125"/>
            <a:ext cx="5919851" cy="424665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53" name="Shape 353"/>
        <p:cNvGrpSpPr/>
        <p:nvPr/>
      </p:nvGrpSpPr>
      <p:grpSpPr>
        <a:xfrm>
          <a:off x="0" y="0"/>
          <a:ext cx="0" cy="0"/>
          <a:chOff x="0" y="0"/>
          <a:chExt cx="0" cy="0"/>
        </a:xfrm>
      </p:grpSpPr>
      <p:sp>
        <p:nvSpPr>
          <p:cNvPr id="354" name="Google Shape;354;g3297f4feb64_0_58"/>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PCA</a:t>
            </a:r>
            <a:endParaRPr sz="5400">
              <a:solidFill>
                <a:schemeClr val="lt1"/>
              </a:solidFill>
              <a:highlight>
                <a:srgbClr val="FF6600"/>
              </a:highlight>
            </a:endParaRPr>
          </a:p>
        </p:txBody>
      </p:sp>
      <p:sp>
        <p:nvSpPr>
          <p:cNvPr id="355" name="Google Shape;355;g3297f4feb64_0_58"/>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Separated segments by 4, there are clearly 4 segments between PC3 and PC2.</a:t>
            </a:r>
            <a:endParaRPr sz="2400">
              <a:solidFill>
                <a:srgbClr val="FF6600"/>
              </a:solidFill>
            </a:endParaRPr>
          </a:p>
        </p:txBody>
      </p:sp>
      <p:pic>
        <p:nvPicPr>
          <p:cNvPr id="356" name="Google Shape;356;g3297f4feb64_0_58"/>
          <p:cNvPicPr preferRelativeResize="0"/>
          <p:nvPr/>
        </p:nvPicPr>
        <p:blipFill>
          <a:blip r:embed="rId3">
            <a:alphaModFix/>
          </a:blip>
          <a:stretch>
            <a:fillRect/>
          </a:stretch>
        </p:blipFill>
        <p:spPr>
          <a:xfrm>
            <a:off x="6119750" y="1481125"/>
            <a:ext cx="5919850" cy="43517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01" name="Shape 101"/>
        <p:cNvGrpSpPr/>
        <p:nvPr/>
      </p:nvGrpSpPr>
      <p:grpSpPr>
        <a:xfrm>
          <a:off x="0" y="0"/>
          <a:ext cx="0" cy="0"/>
          <a:chOff x="0" y="0"/>
          <a:chExt cx="0" cy="0"/>
        </a:xfrm>
      </p:grpSpPr>
      <p:sp>
        <p:nvSpPr>
          <p:cNvPr id="102" name="Google Shape;102;g2d79c8dbf0c_0_5"/>
          <p:cNvSpPr txBox="1"/>
          <p:nvPr>
            <p:ph type="ctrTitle"/>
          </p:nvPr>
        </p:nvSpPr>
        <p:spPr>
          <a:xfrm>
            <a:off x="318900" y="224017"/>
            <a:ext cx="9144000" cy="710700"/>
          </a:xfrm>
          <a:prstGeom prst="rect">
            <a:avLst/>
          </a:prstGeom>
          <a:noFill/>
          <a:ln>
            <a:noFill/>
          </a:ln>
        </p:spPr>
        <p:txBody>
          <a:bodyPr anchorCtr="0" anchor="b" bIns="45700" lIns="91425" spcFirstLastPara="1" rIns="91425" wrap="square" tIns="45700">
            <a:noAutofit/>
          </a:bodyPr>
          <a:lstStyle/>
          <a:p>
            <a:pPr indent="0" lvl="0" marL="0" rtl="0" algn="just">
              <a:lnSpc>
                <a:spcPct val="90000"/>
              </a:lnSpc>
              <a:spcBef>
                <a:spcPts val="1000"/>
              </a:spcBef>
              <a:spcAft>
                <a:spcPts val="0"/>
              </a:spcAft>
              <a:buClr>
                <a:srgbClr val="FF6600"/>
              </a:buClr>
              <a:buSzPts val="2800"/>
              <a:buFont typeface="Arial"/>
              <a:buNone/>
            </a:pPr>
            <a:r>
              <a:rPr lang="en-US" sz="4400">
                <a:solidFill>
                  <a:schemeClr val="lt1"/>
                </a:solidFill>
                <a:highlight>
                  <a:srgbClr val="FF6600"/>
                </a:highlight>
              </a:rPr>
              <a:t>Problem Description</a:t>
            </a:r>
            <a:endParaRPr sz="7000">
              <a:solidFill>
                <a:schemeClr val="lt1"/>
              </a:solidFill>
              <a:highlight>
                <a:srgbClr val="FF6600"/>
              </a:highlight>
            </a:endParaRPr>
          </a:p>
        </p:txBody>
      </p:sp>
      <p:sp>
        <p:nvSpPr>
          <p:cNvPr id="103" name="Google Shape;103;g2d79c8dbf0c_0_5"/>
          <p:cNvSpPr txBox="1"/>
          <p:nvPr>
            <p:ph idx="1" type="subTitle"/>
          </p:nvPr>
        </p:nvSpPr>
        <p:spPr>
          <a:xfrm>
            <a:off x="620800" y="1044425"/>
            <a:ext cx="11196300" cy="56529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lang="en-US" sz="3000">
                <a:solidFill>
                  <a:schemeClr val="lt1"/>
                </a:solidFill>
              </a:rPr>
              <a:t>XYZ Bank plans to enhance its marketing campaign as Christmas offers for its customers. However, instead of offering the same deal to all customers as generic, the bank wants to provide personalized offers to specific customer groups to fit their preferences. Identifying customer categories manually would be inefficient and fail to uncover hidden patterns in the data that could inform better segmentation. To address this, the bank has sought the assistance of Apple Analytics. Additionally, the bank has specified that customer segmentation should result in no more than 5 groups to ensure the campaign's efficiency.</a:t>
            </a:r>
            <a:endParaRPr sz="4500">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60" name="Shape 360"/>
        <p:cNvGrpSpPr/>
        <p:nvPr/>
      </p:nvGrpSpPr>
      <p:grpSpPr>
        <a:xfrm>
          <a:off x="0" y="0"/>
          <a:ext cx="0" cy="0"/>
          <a:chOff x="0" y="0"/>
          <a:chExt cx="0" cy="0"/>
        </a:xfrm>
      </p:grpSpPr>
      <p:sp>
        <p:nvSpPr>
          <p:cNvPr id="361" name="Google Shape;361;g3297f4feb64_0_53"/>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PCA</a:t>
            </a:r>
            <a:endParaRPr sz="5400">
              <a:solidFill>
                <a:schemeClr val="lt1"/>
              </a:solidFill>
              <a:highlight>
                <a:srgbClr val="FF6600"/>
              </a:highlight>
            </a:endParaRPr>
          </a:p>
        </p:txBody>
      </p:sp>
      <p:sp>
        <p:nvSpPr>
          <p:cNvPr id="362" name="Google Shape;362;g3297f4feb64_0_53"/>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Separated segments by 4, there are clearly 4 segments between PC1 and PC3.</a:t>
            </a:r>
            <a:endParaRPr sz="2400">
              <a:solidFill>
                <a:srgbClr val="FF6600"/>
              </a:solidFill>
            </a:endParaRPr>
          </a:p>
        </p:txBody>
      </p:sp>
      <p:pic>
        <p:nvPicPr>
          <p:cNvPr id="363" name="Google Shape;363;g3297f4feb64_0_53"/>
          <p:cNvPicPr preferRelativeResize="0"/>
          <p:nvPr/>
        </p:nvPicPr>
        <p:blipFill>
          <a:blip r:embed="rId3">
            <a:alphaModFix/>
          </a:blip>
          <a:stretch>
            <a:fillRect/>
          </a:stretch>
        </p:blipFill>
        <p:spPr>
          <a:xfrm>
            <a:off x="6119750" y="1481125"/>
            <a:ext cx="5919851" cy="423755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67" name="Shape 367"/>
        <p:cNvGrpSpPr/>
        <p:nvPr/>
      </p:nvGrpSpPr>
      <p:grpSpPr>
        <a:xfrm>
          <a:off x="0" y="0"/>
          <a:ext cx="0" cy="0"/>
          <a:chOff x="0" y="0"/>
          <a:chExt cx="0" cy="0"/>
        </a:xfrm>
      </p:grpSpPr>
      <p:sp>
        <p:nvSpPr>
          <p:cNvPr id="368" name="Google Shape;368;g3297f4feb64_0_16"/>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PCA</a:t>
            </a:r>
            <a:endParaRPr sz="5400">
              <a:solidFill>
                <a:schemeClr val="lt1"/>
              </a:solidFill>
              <a:highlight>
                <a:srgbClr val="FF6600"/>
              </a:highlight>
            </a:endParaRPr>
          </a:p>
        </p:txBody>
      </p:sp>
      <p:sp>
        <p:nvSpPr>
          <p:cNvPr id="369" name="Google Shape;369;g3297f4feb64_0_16"/>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I have selected 3 segments in </a:t>
            </a:r>
            <a:r>
              <a:rPr lang="en-US" sz="2400">
                <a:solidFill>
                  <a:srgbClr val="FF6600"/>
                </a:solidFill>
              </a:rPr>
              <a:t>this 3D clustering.</a:t>
            </a:r>
            <a:endParaRPr sz="2400">
              <a:solidFill>
                <a:srgbClr val="FF6600"/>
              </a:solidFill>
            </a:endParaRPr>
          </a:p>
        </p:txBody>
      </p:sp>
      <p:pic>
        <p:nvPicPr>
          <p:cNvPr id="370" name="Google Shape;370;g3297f4feb64_0_16"/>
          <p:cNvPicPr preferRelativeResize="0"/>
          <p:nvPr/>
        </p:nvPicPr>
        <p:blipFill>
          <a:blip r:embed="rId3">
            <a:alphaModFix/>
          </a:blip>
          <a:stretch>
            <a:fillRect/>
          </a:stretch>
        </p:blipFill>
        <p:spPr>
          <a:xfrm>
            <a:off x="6119750" y="1481125"/>
            <a:ext cx="4305300" cy="4419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74" name="Shape 374"/>
        <p:cNvGrpSpPr/>
        <p:nvPr/>
      </p:nvGrpSpPr>
      <p:grpSpPr>
        <a:xfrm>
          <a:off x="0" y="0"/>
          <a:ext cx="0" cy="0"/>
          <a:chOff x="0" y="0"/>
          <a:chExt cx="0" cy="0"/>
        </a:xfrm>
      </p:grpSpPr>
      <p:sp>
        <p:nvSpPr>
          <p:cNvPr id="375" name="Google Shape;375;g3297f4feb64_0_48"/>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100"/>
              <a:buNone/>
            </a:pPr>
            <a:r>
              <a:rPr lang="en-US" sz="5400">
                <a:solidFill>
                  <a:schemeClr val="lt1"/>
                </a:solidFill>
                <a:highlight>
                  <a:srgbClr val="FF6600"/>
                </a:highlight>
              </a:rPr>
              <a:t>Segment Analysis</a:t>
            </a:r>
            <a:endParaRPr sz="5400">
              <a:solidFill>
                <a:schemeClr val="lt1"/>
              </a:solidFill>
              <a:highlight>
                <a:srgbClr val="FF6600"/>
              </a:highlight>
            </a:endParaRPr>
          </a:p>
        </p:txBody>
      </p:sp>
      <p:sp>
        <p:nvSpPr>
          <p:cNvPr id="376" name="Google Shape;376;g3297f4feb64_0_48"/>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The amount of each segment, 1 is the largest segment. 3 is the smallest.</a:t>
            </a:r>
            <a:endParaRPr sz="2400">
              <a:solidFill>
                <a:srgbClr val="FF6600"/>
              </a:solidFill>
            </a:endParaRPr>
          </a:p>
        </p:txBody>
      </p:sp>
      <p:pic>
        <p:nvPicPr>
          <p:cNvPr id="377" name="Google Shape;377;g3297f4feb64_0_48"/>
          <p:cNvPicPr preferRelativeResize="0"/>
          <p:nvPr/>
        </p:nvPicPr>
        <p:blipFill>
          <a:blip r:embed="rId3">
            <a:alphaModFix/>
          </a:blip>
          <a:stretch>
            <a:fillRect/>
          </a:stretch>
        </p:blipFill>
        <p:spPr>
          <a:xfrm>
            <a:off x="6119750" y="1481125"/>
            <a:ext cx="5919851" cy="417871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81" name="Shape 381"/>
        <p:cNvGrpSpPr/>
        <p:nvPr/>
      </p:nvGrpSpPr>
      <p:grpSpPr>
        <a:xfrm>
          <a:off x="0" y="0"/>
          <a:ext cx="0" cy="0"/>
          <a:chOff x="0" y="0"/>
          <a:chExt cx="0" cy="0"/>
        </a:xfrm>
      </p:grpSpPr>
      <p:sp>
        <p:nvSpPr>
          <p:cNvPr id="382" name="Google Shape;382;g3297f4feb64_0_31"/>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Segment Analysis</a:t>
            </a:r>
            <a:endParaRPr sz="5400">
              <a:solidFill>
                <a:schemeClr val="lt1"/>
              </a:solidFill>
              <a:highlight>
                <a:srgbClr val="FF6600"/>
              </a:highlight>
            </a:endParaRPr>
          </a:p>
        </p:txBody>
      </p:sp>
      <p:sp>
        <p:nvSpPr>
          <p:cNvPr id="383" name="Google Shape;383;g3297f4feb64_0_31"/>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In the distribution of Gross income of the household, there is almost same result as the amount of the segments in the previous plot.</a:t>
            </a:r>
            <a:endParaRPr sz="2400">
              <a:solidFill>
                <a:srgbClr val="FF6600"/>
              </a:solidFill>
            </a:endParaRPr>
          </a:p>
        </p:txBody>
      </p:sp>
      <p:pic>
        <p:nvPicPr>
          <p:cNvPr id="384" name="Google Shape;384;g3297f4feb64_0_31"/>
          <p:cNvPicPr preferRelativeResize="0"/>
          <p:nvPr/>
        </p:nvPicPr>
        <p:blipFill>
          <a:blip r:embed="rId3">
            <a:alphaModFix/>
          </a:blip>
          <a:stretch>
            <a:fillRect/>
          </a:stretch>
        </p:blipFill>
        <p:spPr>
          <a:xfrm>
            <a:off x="6119750" y="1481125"/>
            <a:ext cx="5876925" cy="4762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88" name="Shape 388"/>
        <p:cNvGrpSpPr/>
        <p:nvPr/>
      </p:nvGrpSpPr>
      <p:grpSpPr>
        <a:xfrm>
          <a:off x="0" y="0"/>
          <a:ext cx="0" cy="0"/>
          <a:chOff x="0" y="0"/>
          <a:chExt cx="0" cy="0"/>
        </a:xfrm>
      </p:grpSpPr>
      <p:sp>
        <p:nvSpPr>
          <p:cNvPr id="389" name="Google Shape;389;g3297f4feb64_0_73"/>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Segment Analysis</a:t>
            </a:r>
            <a:endParaRPr sz="5400">
              <a:solidFill>
                <a:schemeClr val="lt1"/>
              </a:solidFill>
              <a:highlight>
                <a:srgbClr val="FF6600"/>
              </a:highlight>
            </a:endParaRPr>
          </a:p>
        </p:txBody>
      </p:sp>
      <p:sp>
        <p:nvSpPr>
          <p:cNvPr id="390" name="Google Shape;390;g3297f4feb64_0_73"/>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Madrid includes most of the segments regardless of the different type of the segments.</a:t>
            </a:r>
            <a:endParaRPr sz="2400">
              <a:solidFill>
                <a:srgbClr val="FF6600"/>
              </a:solidFill>
            </a:endParaRPr>
          </a:p>
        </p:txBody>
      </p:sp>
      <p:pic>
        <p:nvPicPr>
          <p:cNvPr id="391" name="Google Shape;391;g3297f4feb64_0_73"/>
          <p:cNvPicPr preferRelativeResize="0"/>
          <p:nvPr/>
        </p:nvPicPr>
        <p:blipFill>
          <a:blip r:embed="rId3">
            <a:alphaModFix/>
          </a:blip>
          <a:stretch>
            <a:fillRect/>
          </a:stretch>
        </p:blipFill>
        <p:spPr>
          <a:xfrm>
            <a:off x="6119750" y="2444150"/>
            <a:ext cx="5919851" cy="35210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95" name="Shape 395"/>
        <p:cNvGrpSpPr/>
        <p:nvPr/>
      </p:nvGrpSpPr>
      <p:grpSpPr>
        <a:xfrm>
          <a:off x="0" y="0"/>
          <a:ext cx="0" cy="0"/>
          <a:chOff x="0" y="0"/>
          <a:chExt cx="0" cy="0"/>
        </a:xfrm>
      </p:grpSpPr>
      <p:sp>
        <p:nvSpPr>
          <p:cNvPr id="396" name="Google Shape;396;g3297f4feb64_0_6"/>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Segment Analysis</a:t>
            </a:r>
            <a:endParaRPr sz="5400">
              <a:solidFill>
                <a:schemeClr val="lt1"/>
              </a:solidFill>
              <a:highlight>
                <a:srgbClr val="FF6600"/>
              </a:highlight>
            </a:endParaRPr>
          </a:p>
        </p:txBody>
      </p:sp>
      <p:sp>
        <p:nvSpPr>
          <p:cNvPr id="397" name="Google Shape;397;g3297f4feb64_0_6"/>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Female(V) has more segments compare to Male(H).</a:t>
            </a:r>
            <a:endParaRPr sz="2400">
              <a:solidFill>
                <a:srgbClr val="FF6600"/>
              </a:solidFill>
            </a:endParaRPr>
          </a:p>
        </p:txBody>
      </p:sp>
      <p:pic>
        <p:nvPicPr>
          <p:cNvPr id="398" name="Google Shape;398;g3297f4feb64_0_6"/>
          <p:cNvPicPr preferRelativeResize="0"/>
          <p:nvPr/>
        </p:nvPicPr>
        <p:blipFill>
          <a:blip r:embed="rId3">
            <a:alphaModFix/>
          </a:blip>
          <a:stretch>
            <a:fillRect/>
          </a:stretch>
        </p:blipFill>
        <p:spPr>
          <a:xfrm>
            <a:off x="6119750" y="1481125"/>
            <a:ext cx="4114800" cy="50006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402" name="Shape 402"/>
        <p:cNvGrpSpPr/>
        <p:nvPr/>
      </p:nvGrpSpPr>
      <p:grpSpPr>
        <a:xfrm>
          <a:off x="0" y="0"/>
          <a:ext cx="0" cy="0"/>
          <a:chOff x="0" y="0"/>
          <a:chExt cx="0" cy="0"/>
        </a:xfrm>
      </p:grpSpPr>
      <p:sp>
        <p:nvSpPr>
          <p:cNvPr id="403" name="Google Shape;403;g3297f4feb64_0_68"/>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Segment Analysis</a:t>
            </a:r>
            <a:endParaRPr sz="5400">
              <a:solidFill>
                <a:schemeClr val="lt1"/>
              </a:solidFill>
              <a:highlight>
                <a:srgbClr val="FF6600"/>
              </a:highlight>
            </a:endParaRPr>
          </a:p>
        </p:txBody>
      </p:sp>
      <p:sp>
        <p:nvSpPr>
          <p:cNvPr id="404" name="Google Shape;404;g3297f4feb64_0_68"/>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Activated</a:t>
            </a:r>
            <a:r>
              <a:rPr lang="en-US" sz="2400">
                <a:solidFill>
                  <a:srgbClr val="FF6600"/>
                </a:solidFill>
              </a:rPr>
              <a:t> customer has more segments.</a:t>
            </a:r>
            <a:endParaRPr sz="2400">
              <a:solidFill>
                <a:srgbClr val="FF6600"/>
              </a:solidFill>
            </a:endParaRPr>
          </a:p>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Segment 0 located at activated bar.</a:t>
            </a:r>
            <a:endParaRPr sz="2400">
              <a:solidFill>
                <a:srgbClr val="FF6600"/>
              </a:solidFill>
            </a:endParaRPr>
          </a:p>
        </p:txBody>
      </p:sp>
      <p:pic>
        <p:nvPicPr>
          <p:cNvPr id="405" name="Google Shape;405;g3297f4feb64_0_68"/>
          <p:cNvPicPr preferRelativeResize="0"/>
          <p:nvPr/>
        </p:nvPicPr>
        <p:blipFill>
          <a:blip r:embed="rId3">
            <a:alphaModFix/>
          </a:blip>
          <a:stretch>
            <a:fillRect/>
          </a:stretch>
        </p:blipFill>
        <p:spPr>
          <a:xfrm>
            <a:off x="6262150" y="2275925"/>
            <a:ext cx="4871426" cy="406212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409" name="Shape 409"/>
        <p:cNvGrpSpPr/>
        <p:nvPr/>
      </p:nvGrpSpPr>
      <p:grpSpPr>
        <a:xfrm>
          <a:off x="0" y="0"/>
          <a:ext cx="0" cy="0"/>
          <a:chOff x="0" y="0"/>
          <a:chExt cx="0" cy="0"/>
        </a:xfrm>
      </p:grpSpPr>
      <p:sp>
        <p:nvSpPr>
          <p:cNvPr id="410" name="Google Shape;410;g3297f4feb64_0_80"/>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Segment Analysis</a:t>
            </a:r>
            <a:endParaRPr sz="5400">
              <a:solidFill>
                <a:schemeClr val="lt1"/>
              </a:solidFill>
              <a:highlight>
                <a:srgbClr val="FF6600"/>
              </a:highlight>
            </a:endParaRPr>
          </a:p>
        </p:txBody>
      </p:sp>
      <p:sp>
        <p:nvSpPr>
          <p:cNvPr id="411" name="Google Shape;411;g3297f4feb64_0_80"/>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Regardless the range of the age, each segment parse all over. But there is specific trends that segment 1 is located majority. And most of segment 2 located between age 20 and 40.</a:t>
            </a:r>
            <a:endParaRPr sz="2400">
              <a:solidFill>
                <a:srgbClr val="FF6600"/>
              </a:solidFill>
            </a:endParaRPr>
          </a:p>
        </p:txBody>
      </p:sp>
      <p:pic>
        <p:nvPicPr>
          <p:cNvPr id="412" name="Google Shape;412;g3297f4feb64_0_80"/>
          <p:cNvPicPr preferRelativeResize="0"/>
          <p:nvPr/>
        </p:nvPicPr>
        <p:blipFill>
          <a:blip r:embed="rId3">
            <a:alphaModFix/>
          </a:blip>
          <a:stretch>
            <a:fillRect/>
          </a:stretch>
        </p:blipFill>
        <p:spPr>
          <a:xfrm>
            <a:off x="6153825" y="2378125"/>
            <a:ext cx="5919851" cy="230660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416" name="Shape 416"/>
        <p:cNvGrpSpPr/>
        <p:nvPr/>
      </p:nvGrpSpPr>
      <p:grpSpPr>
        <a:xfrm>
          <a:off x="0" y="0"/>
          <a:ext cx="0" cy="0"/>
          <a:chOff x="0" y="0"/>
          <a:chExt cx="0" cy="0"/>
        </a:xfrm>
      </p:grpSpPr>
      <p:sp>
        <p:nvSpPr>
          <p:cNvPr id="417" name="Google Shape;417;g3297f4feb64_0_88"/>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SzPts val="1100"/>
              <a:buNone/>
            </a:pPr>
            <a:r>
              <a:rPr lang="en-US" sz="5400">
                <a:solidFill>
                  <a:schemeClr val="lt1"/>
                </a:solidFill>
                <a:highlight>
                  <a:srgbClr val="FF6600"/>
                </a:highlight>
              </a:rPr>
              <a:t>Conclusion</a:t>
            </a:r>
            <a:endParaRPr sz="5400">
              <a:solidFill>
                <a:schemeClr val="lt1"/>
              </a:solidFill>
              <a:highlight>
                <a:srgbClr val="FF6600"/>
              </a:highlight>
            </a:endParaRPr>
          </a:p>
        </p:txBody>
      </p:sp>
      <p:sp>
        <p:nvSpPr>
          <p:cNvPr id="418" name="Google Shape;418;g3297f4feb64_0_88"/>
          <p:cNvSpPr txBox="1"/>
          <p:nvPr>
            <p:ph idx="1" type="body"/>
          </p:nvPr>
        </p:nvSpPr>
        <p:spPr>
          <a:xfrm>
            <a:off x="785750" y="1637375"/>
            <a:ext cx="10706100" cy="4312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2400">
                <a:solidFill>
                  <a:srgbClr val="FF6600"/>
                </a:solidFill>
              </a:rPr>
              <a:t>Utilizing unsupervised learning techniques, we applied Principal Component Analysis (PCA) and K-Means clustering to perform customer segmentation on the dataset. These methods proved highly effective due to the high dimensionality of the dataset and the absence of significant correlations among features.</a:t>
            </a:r>
            <a:endParaRPr sz="2400">
              <a:solidFill>
                <a:srgbClr val="FF6600"/>
              </a:solidFill>
            </a:endParaRPr>
          </a:p>
          <a:p>
            <a:pPr indent="0" lvl="0" marL="0" rtl="0" algn="l">
              <a:lnSpc>
                <a:spcPct val="115000"/>
              </a:lnSpc>
              <a:spcBef>
                <a:spcPts val="1200"/>
              </a:spcBef>
              <a:spcAft>
                <a:spcPts val="0"/>
              </a:spcAft>
              <a:buClr>
                <a:schemeClr val="dk1"/>
              </a:buClr>
              <a:buSzPts val="1100"/>
              <a:buFont typeface="Arial"/>
              <a:buNone/>
            </a:pPr>
            <a:r>
              <a:rPr lang="en-US" sz="2400">
                <a:solidFill>
                  <a:srgbClr val="FF6600"/>
                </a:solidFill>
              </a:rPr>
              <a:t>Through the Elbow Method, we determined that the optimal number of customer segments is four. Based on these insights, the segmentation successfully identified four distinct customer groups. These groups provide actionable targets for the bank to implement more efficient and tailored marketing campaigns, optimizing resource allocation and improving campaign effectiveness.</a:t>
            </a:r>
            <a:endParaRPr sz="2400">
              <a:solidFill>
                <a:srgbClr val="FF6600"/>
              </a:solidFill>
            </a:endParaRPr>
          </a:p>
          <a:p>
            <a:pPr indent="0" lvl="0" marL="0" rtl="0" algn="l">
              <a:lnSpc>
                <a:spcPct val="138011"/>
              </a:lnSpc>
              <a:spcBef>
                <a:spcPts val="1200"/>
              </a:spcBef>
              <a:spcAft>
                <a:spcPts val="0"/>
              </a:spcAft>
              <a:buClr>
                <a:schemeClr val="dk1"/>
              </a:buClr>
              <a:buSzPts val="1800"/>
              <a:buFont typeface="Arial"/>
              <a:buNone/>
            </a:pPr>
            <a:r>
              <a:t/>
            </a:r>
            <a:endParaRPr sz="2400">
              <a:solidFill>
                <a:srgbClr val="FF66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p:txBody>
      </p:sp>
      <p:pic>
        <p:nvPicPr>
          <p:cNvPr id="424" name="Google Shape;424;p3"/>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425" name="Google Shape;425;p3"/>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07" name="Shape 107"/>
        <p:cNvGrpSpPr/>
        <p:nvPr/>
      </p:nvGrpSpPr>
      <p:grpSpPr>
        <a:xfrm>
          <a:off x="0" y="0"/>
          <a:ext cx="0" cy="0"/>
          <a:chOff x="0" y="0"/>
          <a:chExt cx="0" cy="0"/>
        </a:xfrm>
      </p:grpSpPr>
      <p:sp>
        <p:nvSpPr>
          <p:cNvPr id="108" name="Google Shape;108;g2597d595e8c_0_5"/>
          <p:cNvSpPr txBox="1"/>
          <p:nvPr>
            <p:ph type="ctrTitle"/>
          </p:nvPr>
        </p:nvSpPr>
        <p:spPr>
          <a:xfrm>
            <a:off x="171425" y="345317"/>
            <a:ext cx="9144000" cy="842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en-US">
                <a:solidFill>
                  <a:schemeClr val="lt1"/>
                </a:solidFill>
                <a:highlight>
                  <a:srgbClr val="FF6600"/>
                </a:highlight>
              </a:rPr>
              <a:t>Data Understanding</a:t>
            </a:r>
            <a:endParaRPr>
              <a:solidFill>
                <a:schemeClr val="lt1"/>
              </a:solidFill>
              <a:highlight>
                <a:srgbClr val="FF6600"/>
              </a:highlight>
            </a:endParaRPr>
          </a:p>
        </p:txBody>
      </p:sp>
      <p:sp>
        <p:nvSpPr>
          <p:cNvPr id="109" name="Google Shape;109;g2597d595e8c_0_5"/>
          <p:cNvSpPr txBox="1"/>
          <p:nvPr>
            <p:ph idx="1" type="subTitle"/>
          </p:nvPr>
        </p:nvSpPr>
        <p:spPr>
          <a:xfrm>
            <a:off x="640200" y="1187725"/>
            <a:ext cx="10911600" cy="5324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sz="2900">
              <a:solidFill>
                <a:srgbClr val="FF6600"/>
              </a:solidFill>
            </a:endParaRPr>
          </a:p>
          <a:p>
            <a:pPr indent="0" lvl="0" marL="0" rtl="0" algn="l">
              <a:lnSpc>
                <a:spcPct val="90000"/>
              </a:lnSpc>
              <a:spcBef>
                <a:spcPts val="1000"/>
              </a:spcBef>
              <a:spcAft>
                <a:spcPts val="0"/>
              </a:spcAft>
              <a:buSzPts val="2400"/>
              <a:buNone/>
            </a:pPr>
            <a:r>
              <a:t/>
            </a:r>
            <a:endParaRPr/>
          </a:p>
        </p:txBody>
      </p:sp>
      <p:graphicFrame>
        <p:nvGraphicFramePr>
          <p:cNvPr id="110" name="Google Shape;110;g2597d595e8c_0_5"/>
          <p:cNvGraphicFramePr/>
          <p:nvPr/>
        </p:nvGraphicFramePr>
        <p:xfrm>
          <a:off x="901525" y="1893250"/>
          <a:ext cx="3000000" cy="3000000"/>
        </p:xfrm>
        <a:graphic>
          <a:graphicData uri="http://schemas.openxmlformats.org/drawingml/2006/table">
            <a:tbl>
              <a:tblPr bandRow="1">
                <a:noFill/>
                <a:tableStyleId>{4122C361-01BF-49F7-9190-AF5848CF0301}</a:tableStyleId>
              </a:tblPr>
              <a:tblGrid>
                <a:gridCol w="4544975"/>
                <a:gridCol w="4544975"/>
              </a:tblGrid>
              <a:tr h="400025">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solidFill>
                            <a:schemeClr val="lt1"/>
                          </a:solidFill>
                        </a:rPr>
                        <a:t>Total number of observations</a:t>
                      </a:r>
                      <a:endParaRPr sz="2100" u="none" cap="none" strike="noStrike">
                        <a:solidFill>
                          <a:schemeClr val="lt1"/>
                        </a:solidFill>
                      </a:endParaRPr>
                    </a:p>
                  </a:txBody>
                  <a:tcPr marT="0" marB="0" marR="68575" marL="6857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solidFill>
                            <a:schemeClr val="lt1"/>
                          </a:solidFill>
                        </a:rPr>
                        <a:t>1,000,000</a:t>
                      </a:r>
                      <a:endParaRPr sz="2100" u="none" cap="none" strike="noStrike">
                        <a:solidFill>
                          <a:schemeClr val="lt1"/>
                        </a:solidFill>
                      </a:endParaRPr>
                    </a:p>
                  </a:txBody>
                  <a:tcPr marT="0" marB="0" marR="68575" marL="68575"/>
                </a:tc>
              </a:tr>
              <a:tr h="179025">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solidFill>
                            <a:schemeClr val="lt1"/>
                          </a:solidFill>
                        </a:rPr>
                        <a:t>Total number of files</a:t>
                      </a:r>
                      <a:endParaRPr sz="2100" u="none" cap="none" strike="noStrike">
                        <a:solidFill>
                          <a:schemeClr val="lt1"/>
                        </a:solidFill>
                      </a:endParaRPr>
                    </a:p>
                  </a:txBody>
                  <a:tcPr marT="0" marB="0" marR="68575" marL="6857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solidFill>
                            <a:schemeClr val="lt1"/>
                          </a:solidFill>
                        </a:rPr>
                        <a:t>1</a:t>
                      </a:r>
                      <a:endParaRPr sz="2100" u="none" cap="none" strike="noStrike">
                        <a:solidFill>
                          <a:schemeClr val="lt1"/>
                        </a:solidFill>
                      </a:endParaRPr>
                    </a:p>
                  </a:txBody>
                  <a:tcPr marT="0" marB="0" marR="68575" marL="68575"/>
                </a:tc>
              </a:tr>
              <a:tr h="179025">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solidFill>
                            <a:schemeClr val="lt1"/>
                          </a:solidFill>
                        </a:rPr>
                        <a:t>Total number of features</a:t>
                      </a:r>
                      <a:endParaRPr sz="2100" u="none" cap="none" strike="noStrike">
                        <a:solidFill>
                          <a:schemeClr val="lt1"/>
                        </a:solidFill>
                      </a:endParaRPr>
                    </a:p>
                  </a:txBody>
                  <a:tcPr marT="0" marB="0" marR="68575" marL="6857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solidFill>
                            <a:schemeClr val="lt1"/>
                          </a:solidFill>
                        </a:rPr>
                        <a:t>48</a:t>
                      </a:r>
                      <a:endParaRPr sz="2100" u="none" cap="none" strike="noStrike">
                        <a:solidFill>
                          <a:schemeClr val="lt1"/>
                        </a:solidFill>
                      </a:endParaRPr>
                    </a:p>
                  </a:txBody>
                  <a:tcPr marT="0" marB="0" marR="68575" marL="68575"/>
                </a:tc>
              </a:tr>
              <a:tr h="179025">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solidFill>
                            <a:schemeClr val="lt1"/>
                          </a:solidFill>
                        </a:rPr>
                        <a:t>Base format of the file</a:t>
                      </a:r>
                      <a:endParaRPr sz="2100" u="none" cap="none" strike="noStrike">
                        <a:solidFill>
                          <a:schemeClr val="lt1"/>
                        </a:solidFill>
                      </a:endParaRPr>
                    </a:p>
                  </a:txBody>
                  <a:tcPr marT="0" marB="0" marR="68575" marL="6857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solidFill>
                            <a:schemeClr val="lt1"/>
                          </a:solidFill>
                        </a:rPr>
                        <a:t>csv.zip</a:t>
                      </a:r>
                      <a:endParaRPr sz="2100" u="none" cap="none" strike="noStrike">
                        <a:solidFill>
                          <a:schemeClr val="lt1"/>
                        </a:solidFill>
                      </a:endParaRPr>
                    </a:p>
                  </a:txBody>
                  <a:tcPr marT="0" marB="0" marR="68575" marL="68575"/>
                </a:tc>
              </a:tr>
              <a:tr h="38030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solidFill>
                            <a:schemeClr val="lt1"/>
                          </a:solidFill>
                        </a:rPr>
                        <a:t>Size of the data</a:t>
                      </a:r>
                      <a:endParaRPr sz="2100" u="none" cap="none" strike="noStrike">
                        <a:solidFill>
                          <a:schemeClr val="lt1"/>
                        </a:solidFill>
                      </a:endParaRPr>
                    </a:p>
                  </a:txBody>
                  <a:tcPr marT="0" marB="0" marR="68575" marL="6857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solidFill>
                            <a:schemeClr val="lt1"/>
                          </a:solidFill>
                        </a:rPr>
                        <a:t>19,483KB</a:t>
                      </a:r>
                      <a:endParaRPr sz="2100" u="none" cap="none" strike="noStrike">
                        <a:solidFill>
                          <a:schemeClr val="lt1"/>
                        </a:solidFill>
                      </a:endParaRPr>
                    </a:p>
                  </a:txBody>
                  <a:tcPr marT="0" marB="0" marR="68575" marL="68575"/>
                </a:tc>
              </a:tr>
            </a:tbl>
          </a:graphicData>
        </a:graphic>
      </p:graphicFrame>
      <p:sp>
        <p:nvSpPr>
          <p:cNvPr id="111" name="Google Shape;111;g2597d595e8c_0_5"/>
          <p:cNvSpPr txBox="1"/>
          <p:nvPr/>
        </p:nvSpPr>
        <p:spPr>
          <a:xfrm>
            <a:off x="757900" y="1426725"/>
            <a:ext cx="4914600" cy="35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Tabular data details: cust_seg.csv.zip</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15" name="Shape 115"/>
        <p:cNvGrpSpPr/>
        <p:nvPr/>
      </p:nvGrpSpPr>
      <p:grpSpPr>
        <a:xfrm>
          <a:off x="0" y="0"/>
          <a:ext cx="0" cy="0"/>
          <a:chOff x="0" y="0"/>
          <a:chExt cx="0" cy="0"/>
        </a:xfrm>
      </p:grpSpPr>
      <p:sp>
        <p:nvSpPr>
          <p:cNvPr id="116" name="Google Shape;116;g2597d595e8c_0_10"/>
          <p:cNvSpPr txBox="1"/>
          <p:nvPr>
            <p:ph type="ctrTitle"/>
          </p:nvPr>
        </p:nvSpPr>
        <p:spPr>
          <a:xfrm>
            <a:off x="209400" y="370166"/>
            <a:ext cx="9144000" cy="557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990"/>
              <a:buNone/>
            </a:pPr>
            <a:r>
              <a:rPr lang="en-US" sz="5100">
                <a:solidFill>
                  <a:schemeClr val="lt1"/>
                </a:solidFill>
                <a:highlight>
                  <a:srgbClr val="FF6600"/>
                </a:highlight>
              </a:rPr>
              <a:t>Data Understanding</a:t>
            </a:r>
            <a:endParaRPr sz="4600">
              <a:solidFill>
                <a:schemeClr val="lt1"/>
              </a:solidFill>
              <a:highlight>
                <a:srgbClr val="FF6600"/>
              </a:highlight>
            </a:endParaRPr>
          </a:p>
        </p:txBody>
      </p:sp>
      <p:sp>
        <p:nvSpPr>
          <p:cNvPr id="117" name="Google Shape;117;g2597d595e8c_0_10"/>
          <p:cNvSpPr txBox="1"/>
          <p:nvPr>
            <p:ph idx="1" type="subTitle"/>
          </p:nvPr>
        </p:nvSpPr>
        <p:spPr>
          <a:xfrm>
            <a:off x="379875" y="736075"/>
            <a:ext cx="5865600" cy="11631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1000"/>
              </a:spcBef>
              <a:spcAft>
                <a:spcPts val="0"/>
              </a:spcAft>
              <a:buSzPct val="92307"/>
              <a:buNone/>
            </a:pPr>
            <a:r>
              <a:t/>
            </a:r>
            <a:endParaRPr sz="2600">
              <a:solidFill>
                <a:srgbClr val="FF6600"/>
              </a:solidFill>
            </a:endParaRPr>
          </a:p>
          <a:p>
            <a:pPr indent="0" lvl="0" marL="0" rtl="0" algn="l">
              <a:lnSpc>
                <a:spcPct val="90000"/>
              </a:lnSpc>
              <a:spcBef>
                <a:spcPts val="1000"/>
              </a:spcBef>
              <a:spcAft>
                <a:spcPts val="0"/>
              </a:spcAft>
              <a:buSzPct val="92307"/>
              <a:buNone/>
            </a:pPr>
            <a:r>
              <a:rPr lang="en-US" sz="2600">
                <a:solidFill>
                  <a:srgbClr val="FF6600"/>
                </a:solidFill>
              </a:rPr>
              <a:t>There are missing values.</a:t>
            </a:r>
            <a:endParaRPr sz="2600">
              <a:solidFill>
                <a:srgbClr val="FF6600"/>
              </a:solidFill>
            </a:endParaRPr>
          </a:p>
          <a:p>
            <a:pPr indent="0" lvl="0" marL="0" rtl="0" algn="l">
              <a:lnSpc>
                <a:spcPct val="90000"/>
              </a:lnSpc>
              <a:spcBef>
                <a:spcPts val="1000"/>
              </a:spcBef>
              <a:spcAft>
                <a:spcPts val="0"/>
              </a:spcAft>
              <a:buSzPct val="92307"/>
              <a:buNone/>
            </a:pPr>
            <a:r>
              <a:rPr lang="en-US" sz="2600">
                <a:solidFill>
                  <a:srgbClr val="FF6600"/>
                </a:solidFill>
              </a:rPr>
              <a:t>Check the unique values and frequencies.</a:t>
            </a:r>
            <a:endParaRPr sz="2600">
              <a:solidFill>
                <a:srgbClr val="FF6600"/>
              </a:solidFill>
            </a:endParaRPr>
          </a:p>
        </p:txBody>
      </p:sp>
      <p:pic>
        <p:nvPicPr>
          <p:cNvPr id="118" name="Google Shape;118;g2597d595e8c_0_10"/>
          <p:cNvPicPr preferRelativeResize="0"/>
          <p:nvPr/>
        </p:nvPicPr>
        <p:blipFill rotWithShape="1">
          <a:blip r:embed="rId3">
            <a:alphaModFix/>
          </a:blip>
          <a:srcRect b="0" l="0" r="0" t="0"/>
          <a:stretch/>
        </p:blipFill>
        <p:spPr>
          <a:xfrm>
            <a:off x="6245475" y="42850"/>
            <a:ext cx="4057650" cy="6772275"/>
          </a:xfrm>
          <a:prstGeom prst="rect">
            <a:avLst/>
          </a:prstGeom>
          <a:noFill/>
          <a:ln>
            <a:noFill/>
          </a:ln>
        </p:spPr>
      </p:pic>
      <p:pic>
        <p:nvPicPr>
          <p:cNvPr id="119" name="Google Shape;119;g2597d595e8c_0_10"/>
          <p:cNvPicPr preferRelativeResize="0"/>
          <p:nvPr/>
        </p:nvPicPr>
        <p:blipFill rotWithShape="1">
          <a:blip r:embed="rId4">
            <a:alphaModFix/>
          </a:blip>
          <a:srcRect b="0" l="0" r="0" t="0"/>
          <a:stretch/>
        </p:blipFill>
        <p:spPr>
          <a:xfrm>
            <a:off x="2043113" y="2090725"/>
            <a:ext cx="3838575" cy="472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3" name="Shape 123"/>
        <p:cNvGrpSpPr/>
        <p:nvPr/>
      </p:nvGrpSpPr>
      <p:grpSpPr>
        <a:xfrm>
          <a:off x="0" y="0"/>
          <a:ext cx="0" cy="0"/>
          <a:chOff x="0" y="0"/>
          <a:chExt cx="0" cy="0"/>
        </a:xfrm>
      </p:grpSpPr>
      <p:sp>
        <p:nvSpPr>
          <p:cNvPr id="124" name="Google Shape;124;g2597d595e8c_0_26"/>
          <p:cNvSpPr txBox="1"/>
          <p:nvPr>
            <p:ph type="ctrTitle"/>
          </p:nvPr>
        </p:nvSpPr>
        <p:spPr>
          <a:xfrm>
            <a:off x="209375" y="180225"/>
            <a:ext cx="11818500" cy="864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30703"/>
              <a:buNone/>
            </a:pPr>
            <a:r>
              <a:rPr lang="en-US" sz="5100">
                <a:solidFill>
                  <a:schemeClr val="lt1"/>
                </a:solidFill>
                <a:highlight>
                  <a:srgbClr val="FF6600"/>
                </a:highlight>
              </a:rPr>
              <a:t>Data Understanding</a:t>
            </a:r>
            <a:r>
              <a:rPr lang="en-US" sz="6222">
                <a:solidFill>
                  <a:schemeClr val="lt1"/>
                </a:solidFill>
                <a:highlight>
                  <a:srgbClr val="FF6600"/>
                </a:highlight>
              </a:rPr>
              <a:t>  </a:t>
            </a:r>
            <a:endParaRPr sz="6222">
              <a:solidFill>
                <a:schemeClr val="lt1"/>
              </a:solidFill>
              <a:highlight>
                <a:srgbClr val="FF6600"/>
              </a:highlight>
            </a:endParaRPr>
          </a:p>
        </p:txBody>
      </p:sp>
      <p:sp>
        <p:nvSpPr>
          <p:cNvPr id="125" name="Google Shape;125;g2597d595e8c_0_26"/>
          <p:cNvSpPr txBox="1"/>
          <p:nvPr>
            <p:ph idx="1" type="subTitle"/>
          </p:nvPr>
        </p:nvSpPr>
        <p:spPr>
          <a:xfrm>
            <a:off x="395925" y="1287450"/>
            <a:ext cx="4751700" cy="5214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400"/>
              <a:buFont typeface="Arial"/>
              <a:buNone/>
            </a:pPr>
            <a:r>
              <a:rPr lang="en-US" sz="2600">
                <a:solidFill>
                  <a:srgbClr val="FF6600"/>
                </a:solidFill>
              </a:rPr>
              <a:t>Check the unique values each variables.</a:t>
            </a:r>
            <a:endParaRPr>
              <a:solidFill>
                <a:srgbClr val="FF6600"/>
              </a:solidFill>
            </a:endParaRPr>
          </a:p>
        </p:txBody>
      </p:sp>
      <p:pic>
        <p:nvPicPr>
          <p:cNvPr id="126" name="Google Shape;126;g2597d595e8c_0_26"/>
          <p:cNvPicPr preferRelativeResize="0"/>
          <p:nvPr/>
        </p:nvPicPr>
        <p:blipFill rotWithShape="1">
          <a:blip r:embed="rId3">
            <a:alphaModFix/>
          </a:blip>
          <a:srcRect b="0" l="0" r="0" t="0"/>
          <a:stretch/>
        </p:blipFill>
        <p:spPr>
          <a:xfrm>
            <a:off x="5789600" y="180225"/>
            <a:ext cx="2703475" cy="6372974"/>
          </a:xfrm>
          <a:prstGeom prst="rect">
            <a:avLst/>
          </a:prstGeom>
          <a:noFill/>
          <a:ln>
            <a:noFill/>
          </a:ln>
        </p:spPr>
      </p:pic>
      <p:pic>
        <p:nvPicPr>
          <p:cNvPr id="127" name="Google Shape;127;g2597d595e8c_0_26"/>
          <p:cNvPicPr preferRelativeResize="0"/>
          <p:nvPr/>
        </p:nvPicPr>
        <p:blipFill rotWithShape="1">
          <a:blip r:embed="rId4">
            <a:alphaModFix/>
          </a:blip>
          <a:srcRect b="0" l="0" r="0" t="0"/>
          <a:stretch/>
        </p:blipFill>
        <p:spPr>
          <a:xfrm>
            <a:off x="8853575" y="180225"/>
            <a:ext cx="2453930" cy="5508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31" name="Shape 131"/>
        <p:cNvGrpSpPr/>
        <p:nvPr/>
      </p:nvGrpSpPr>
      <p:grpSpPr>
        <a:xfrm>
          <a:off x="0" y="0"/>
          <a:ext cx="0" cy="0"/>
          <a:chOff x="0" y="0"/>
          <a:chExt cx="0" cy="0"/>
        </a:xfrm>
      </p:grpSpPr>
      <p:sp>
        <p:nvSpPr>
          <p:cNvPr id="132" name="Google Shape;132;g2597d595e8c_0_31"/>
          <p:cNvSpPr txBox="1"/>
          <p:nvPr>
            <p:ph type="ctrTitle"/>
          </p:nvPr>
        </p:nvSpPr>
        <p:spPr>
          <a:xfrm>
            <a:off x="165550" y="158293"/>
            <a:ext cx="9144000" cy="951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66"/>
              <a:buFont typeface="Arial"/>
              <a:buNone/>
            </a:pPr>
            <a:r>
              <a:rPr lang="en-US" sz="5100">
                <a:solidFill>
                  <a:schemeClr val="lt1"/>
                </a:solidFill>
                <a:highlight>
                  <a:srgbClr val="FF6600"/>
                </a:highlight>
              </a:rPr>
              <a:t>Data Understanding</a:t>
            </a:r>
            <a:endParaRPr sz="5400">
              <a:solidFill>
                <a:schemeClr val="lt1"/>
              </a:solidFill>
              <a:highlight>
                <a:srgbClr val="FF6600"/>
              </a:highlight>
            </a:endParaRPr>
          </a:p>
        </p:txBody>
      </p:sp>
      <p:sp>
        <p:nvSpPr>
          <p:cNvPr id="133" name="Google Shape;133;g2597d595e8c_0_31"/>
          <p:cNvSpPr txBox="1"/>
          <p:nvPr>
            <p:ph idx="1" type="subTitle"/>
          </p:nvPr>
        </p:nvSpPr>
        <p:spPr>
          <a:xfrm>
            <a:off x="242550" y="1418675"/>
            <a:ext cx="5922300" cy="1597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595"/>
              <a:buNone/>
            </a:pPr>
            <a:r>
              <a:rPr lang="en-US">
                <a:solidFill>
                  <a:srgbClr val="FF6600"/>
                </a:solidFill>
              </a:rPr>
              <a:t>Check how many percent each variable has the missing values.</a:t>
            </a:r>
            <a:endParaRPr>
              <a:solidFill>
                <a:srgbClr val="FF6600"/>
              </a:solidFill>
            </a:endParaRPr>
          </a:p>
        </p:txBody>
      </p:sp>
      <p:pic>
        <p:nvPicPr>
          <p:cNvPr id="134" name="Google Shape;134;g2597d595e8c_0_31"/>
          <p:cNvPicPr preferRelativeResize="0"/>
          <p:nvPr/>
        </p:nvPicPr>
        <p:blipFill rotWithShape="1">
          <a:blip r:embed="rId3">
            <a:alphaModFix/>
          </a:blip>
          <a:srcRect b="0" l="0" r="0" t="0"/>
          <a:stretch/>
        </p:blipFill>
        <p:spPr>
          <a:xfrm>
            <a:off x="6368400" y="252438"/>
            <a:ext cx="4260800" cy="635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38" name="Shape 138"/>
        <p:cNvGrpSpPr/>
        <p:nvPr/>
      </p:nvGrpSpPr>
      <p:grpSpPr>
        <a:xfrm>
          <a:off x="0" y="0"/>
          <a:ext cx="0" cy="0"/>
          <a:chOff x="0" y="0"/>
          <a:chExt cx="0" cy="0"/>
        </a:xfrm>
      </p:grpSpPr>
      <p:sp>
        <p:nvSpPr>
          <p:cNvPr id="139" name="Google Shape;139;g2597d595e8c_0_41"/>
          <p:cNvSpPr txBox="1"/>
          <p:nvPr>
            <p:ph type="ctrTitle"/>
          </p:nvPr>
        </p:nvSpPr>
        <p:spPr>
          <a:xfrm>
            <a:off x="231275" y="136400"/>
            <a:ext cx="11695500" cy="951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666"/>
              <a:buFont typeface="Arial"/>
              <a:buNone/>
            </a:pPr>
            <a:r>
              <a:rPr lang="en-US" sz="5100">
                <a:solidFill>
                  <a:schemeClr val="lt1"/>
                </a:solidFill>
                <a:highlight>
                  <a:srgbClr val="FF6600"/>
                </a:highlight>
              </a:rPr>
              <a:t>Data Understanding</a:t>
            </a:r>
            <a:endParaRPr sz="4600">
              <a:solidFill>
                <a:schemeClr val="lt1"/>
              </a:solidFill>
              <a:highlight>
                <a:srgbClr val="FF6600"/>
              </a:highlight>
            </a:endParaRPr>
          </a:p>
        </p:txBody>
      </p:sp>
      <p:sp>
        <p:nvSpPr>
          <p:cNvPr id="140" name="Google Shape;140;g2597d595e8c_0_41"/>
          <p:cNvSpPr txBox="1"/>
          <p:nvPr>
            <p:ph idx="1" type="subTitle"/>
          </p:nvPr>
        </p:nvSpPr>
        <p:spPr>
          <a:xfrm>
            <a:off x="8367250" y="993450"/>
            <a:ext cx="3693300" cy="5769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rPr lang="en-US">
                <a:solidFill>
                  <a:srgbClr val="FF6600"/>
                </a:solidFill>
              </a:rPr>
              <a:t>The variable ‘renta’ contains numerous outliers, with many of them representing individuals with high gross incomes.</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rPr lang="en-US">
                <a:solidFill>
                  <a:srgbClr val="FF6600"/>
                </a:solidFill>
              </a:rPr>
              <a:t>  </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SzPts val="2400"/>
              <a:buNone/>
            </a:pPr>
            <a:r>
              <a:t/>
            </a:r>
            <a:endParaRPr/>
          </a:p>
        </p:txBody>
      </p:sp>
      <p:pic>
        <p:nvPicPr>
          <p:cNvPr id="141" name="Google Shape;141;g2597d595e8c_0_41"/>
          <p:cNvPicPr preferRelativeResize="0"/>
          <p:nvPr/>
        </p:nvPicPr>
        <p:blipFill rotWithShape="1">
          <a:blip r:embed="rId3">
            <a:alphaModFix/>
          </a:blip>
          <a:srcRect b="0" l="0" r="0" t="0"/>
          <a:stretch/>
        </p:blipFill>
        <p:spPr>
          <a:xfrm>
            <a:off x="152400" y="1240700"/>
            <a:ext cx="7772400" cy="5248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2020-12-18T04:50:05Z</dcterms:created>
</cp:coreProperties>
</file>