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DM Sans"/>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n3WSLvT1gkquPnAi8043Rf6hE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DMSans-bold.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DM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9b6e67b7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59b6e67b7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97d595e8c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597d595e8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97d595e8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597d595e8c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97d595e8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2597d595e8c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97d595e8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597d595e8c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715dc9a45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31715dc9a45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97d595e8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597d595e8c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715dc9a45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1715dc9a4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a8a7334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5a8a73343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597d595e8c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597d595e8c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597d595e8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597d595e8c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97d595e8c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597d595e8c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9b6e67b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59b6e67b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97d595e8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2597d595e8c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97d595e8c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597d595e8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715dc9a45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31715dc9a4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715dc9a4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31715dc9a4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59a3699e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259a3699e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97d595e8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597d595e8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597d595e8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597d595e8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97d595e8c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597d595e8c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597d595e8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597d595e8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97d595e8c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597d595e8c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597d595e8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597d595e8c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97d595e8c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597d595e8c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2.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7" y="2380343"/>
            <a:ext cx="8873700" cy="2908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100"/>
              <a:buFont typeface="Arial"/>
              <a:buNone/>
            </a:pPr>
            <a:r>
              <a:rPr b="0" i="0" lang="en-US" sz="4150" u="none" cap="none" strike="noStrike">
                <a:solidFill>
                  <a:srgbClr val="FF6600"/>
                </a:solidFill>
                <a:highlight>
                  <a:srgbClr val="3B3B3B"/>
                </a:highlight>
                <a:latin typeface="Arial"/>
                <a:ea typeface="Arial"/>
                <a:cs typeface="Arial"/>
                <a:sym typeface="Arial"/>
              </a:rPr>
              <a:t>G2M insight for Cab Investment firm</a:t>
            </a:r>
            <a:endParaRPr b="0" i="0" sz="4150" u="none" cap="none" strike="noStrike">
              <a:solidFill>
                <a:srgbClr val="FF6600"/>
              </a:solidFill>
              <a:highlight>
                <a:srgbClr val="3B3B3B"/>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Name:Madoka Fujii</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lang="en-US" sz="2500">
                <a:solidFill>
                  <a:schemeClr val="dk1"/>
                </a:solidFill>
                <a:latin typeface="Calibri"/>
                <a:ea typeface="Calibri"/>
                <a:cs typeface="Calibri"/>
                <a:sym typeface="Calibri"/>
              </a:rPr>
              <a:t>Date: </a:t>
            </a:r>
            <a:r>
              <a:rPr i="0" lang="en-US" sz="2500" u="none" cap="none" strike="noStrike">
                <a:solidFill>
                  <a:schemeClr val="dk1"/>
                </a:solidFill>
                <a:latin typeface="Calibri"/>
                <a:ea typeface="Calibri"/>
                <a:cs typeface="Calibri"/>
                <a:sym typeface="Calibri"/>
              </a:rPr>
              <a:t>Nov 20, 2024</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2" name="Shape 142"/>
        <p:cNvGrpSpPr/>
        <p:nvPr/>
      </p:nvGrpSpPr>
      <p:grpSpPr>
        <a:xfrm>
          <a:off x="0" y="0"/>
          <a:ext cx="0" cy="0"/>
          <a:chOff x="0" y="0"/>
          <a:chExt cx="0" cy="0"/>
        </a:xfrm>
      </p:grpSpPr>
      <p:sp>
        <p:nvSpPr>
          <p:cNvPr id="143" name="Google Shape;143;g259b6e67b7f_0_7"/>
          <p:cNvSpPr txBox="1"/>
          <p:nvPr>
            <p:ph type="ctrTitle"/>
          </p:nvPr>
        </p:nvSpPr>
        <p:spPr>
          <a:xfrm>
            <a:off x="231275" y="202117"/>
            <a:ext cx="9144000" cy="798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chemeClr val="lt1"/>
                </a:solidFill>
                <a:highlight>
                  <a:srgbClr val="FF6600"/>
                </a:highlight>
              </a:rPr>
              <a:t>Degree of Price Charged 1</a:t>
            </a:r>
            <a:endParaRPr>
              <a:solidFill>
                <a:schemeClr val="lt1"/>
              </a:solidFill>
              <a:highlight>
                <a:srgbClr val="FF6600"/>
              </a:highlight>
            </a:endParaRPr>
          </a:p>
        </p:txBody>
      </p:sp>
      <p:sp>
        <p:nvSpPr>
          <p:cNvPr id="144" name="Google Shape;144;g259b6e67b7f_0_7"/>
          <p:cNvSpPr txBox="1"/>
          <p:nvPr>
            <p:ph idx="1" type="subTitle"/>
          </p:nvPr>
        </p:nvSpPr>
        <p:spPr>
          <a:xfrm>
            <a:off x="6648300" y="1268850"/>
            <a:ext cx="5134500" cy="5294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-Yellow cab charges more than Pink cab.</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-Both of cab company has a lot of outliers.  </a:t>
            </a:r>
            <a:endParaRPr>
              <a:solidFill>
                <a:srgbClr val="FF6600"/>
              </a:solidFill>
            </a:endParaRPr>
          </a:p>
        </p:txBody>
      </p:sp>
      <p:pic>
        <p:nvPicPr>
          <p:cNvPr id="145" name="Google Shape;145;g259b6e67b7f_0_7"/>
          <p:cNvPicPr preferRelativeResize="0"/>
          <p:nvPr/>
        </p:nvPicPr>
        <p:blipFill rotWithShape="1">
          <a:blip r:embed="rId3">
            <a:alphaModFix/>
          </a:blip>
          <a:srcRect b="0" l="0" r="0" t="0"/>
          <a:stretch/>
        </p:blipFill>
        <p:spPr>
          <a:xfrm>
            <a:off x="152400" y="1153127"/>
            <a:ext cx="6253225" cy="491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49" name="Shape 149"/>
        <p:cNvGrpSpPr/>
        <p:nvPr/>
      </p:nvGrpSpPr>
      <p:grpSpPr>
        <a:xfrm>
          <a:off x="0" y="0"/>
          <a:ext cx="0" cy="0"/>
          <a:chOff x="0" y="0"/>
          <a:chExt cx="0" cy="0"/>
        </a:xfrm>
      </p:grpSpPr>
      <p:sp>
        <p:nvSpPr>
          <p:cNvPr id="150" name="Google Shape;150;g2597d595e8c_0_36"/>
          <p:cNvSpPr txBox="1"/>
          <p:nvPr>
            <p:ph type="ctrTitle"/>
          </p:nvPr>
        </p:nvSpPr>
        <p:spPr>
          <a:xfrm>
            <a:off x="231300" y="114500"/>
            <a:ext cx="8577300" cy="95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7"/>
              <a:buFont typeface="Arial"/>
              <a:buNone/>
            </a:pPr>
            <a:r>
              <a:rPr lang="en-US">
                <a:solidFill>
                  <a:schemeClr val="lt1"/>
                </a:solidFill>
                <a:highlight>
                  <a:srgbClr val="FF6600"/>
                </a:highlight>
              </a:rPr>
              <a:t>Degree of Price Charged 2</a:t>
            </a:r>
            <a:endParaRPr sz="5400">
              <a:solidFill>
                <a:schemeClr val="lt1"/>
              </a:solidFill>
              <a:highlight>
                <a:srgbClr val="FF6600"/>
              </a:highlight>
            </a:endParaRPr>
          </a:p>
        </p:txBody>
      </p:sp>
      <p:sp>
        <p:nvSpPr>
          <p:cNvPr id="151" name="Google Shape;151;g2597d595e8c_0_36"/>
          <p:cNvSpPr txBox="1"/>
          <p:nvPr>
            <p:ph idx="1" type="subTitle"/>
          </p:nvPr>
        </p:nvSpPr>
        <p:spPr>
          <a:xfrm>
            <a:off x="6799575" y="1583425"/>
            <a:ext cx="5392500" cy="498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-Yellow cab shares the charge more than 80% and the charge of Pink cab is only apex. 17%.</a:t>
            </a:r>
            <a:endParaRPr>
              <a:solidFill>
                <a:srgbClr val="FF6600"/>
              </a:solidFill>
            </a:endParaRPr>
          </a:p>
          <a:p>
            <a:pPr indent="0" lvl="0" marL="0" rtl="0" algn="l">
              <a:lnSpc>
                <a:spcPct val="90000"/>
              </a:lnSpc>
              <a:spcBef>
                <a:spcPts val="1000"/>
              </a:spcBef>
              <a:spcAft>
                <a:spcPts val="0"/>
              </a:spcAft>
              <a:buSzPts val="2400"/>
              <a:buNone/>
            </a:pPr>
            <a:r>
              <a:t/>
            </a:r>
            <a:endParaRPr/>
          </a:p>
        </p:txBody>
      </p:sp>
      <p:pic>
        <p:nvPicPr>
          <p:cNvPr id="152" name="Google Shape;152;g2597d595e8c_0_36"/>
          <p:cNvPicPr preferRelativeResize="0"/>
          <p:nvPr/>
        </p:nvPicPr>
        <p:blipFill rotWithShape="1">
          <a:blip r:embed="rId3">
            <a:alphaModFix/>
          </a:blip>
          <a:srcRect b="0" l="0" r="0" t="0"/>
          <a:stretch/>
        </p:blipFill>
        <p:spPr>
          <a:xfrm>
            <a:off x="1337350" y="1974863"/>
            <a:ext cx="3819525" cy="370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56" name="Shape 156"/>
        <p:cNvGrpSpPr/>
        <p:nvPr/>
      </p:nvGrpSpPr>
      <p:grpSpPr>
        <a:xfrm>
          <a:off x="0" y="0"/>
          <a:ext cx="0" cy="0"/>
          <a:chOff x="0" y="0"/>
          <a:chExt cx="0" cy="0"/>
        </a:xfrm>
      </p:grpSpPr>
      <p:sp>
        <p:nvSpPr>
          <p:cNvPr id="157" name="Google Shape;157;g2597d595e8c_0_16"/>
          <p:cNvSpPr txBox="1"/>
          <p:nvPr>
            <p:ph type="ctrTitle"/>
          </p:nvPr>
        </p:nvSpPr>
        <p:spPr>
          <a:xfrm>
            <a:off x="99800" y="158293"/>
            <a:ext cx="9144000" cy="930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67"/>
              <a:buFont typeface="Arial"/>
              <a:buNone/>
            </a:pPr>
            <a:r>
              <a:rPr lang="en-US">
                <a:solidFill>
                  <a:schemeClr val="lt1"/>
                </a:solidFill>
                <a:highlight>
                  <a:srgbClr val="FF6600"/>
                </a:highlight>
              </a:rPr>
              <a:t>Degree of Price Charged 3</a:t>
            </a:r>
            <a:endParaRPr sz="5700">
              <a:solidFill>
                <a:schemeClr val="lt1"/>
              </a:solidFill>
              <a:highlight>
                <a:srgbClr val="FF6600"/>
              </a:highlight>
            </a:endParaRPr>
          </a:p>
        </p:txBody>
      </p:sp>
      <p:sp>
        <p:nvSpPr>
          <p:cNvPr id="158" name="Google Shape;158;g2597d595e8c_0_16"/>
          <p:cNvSpPr txBox="1"/>
          <p:nvPr>
            <p:ph idx="1" type="subTitle"/>
          </p:nvPr>
        </p:nvSpPr>
        <p:spPr>
          <a:xfrm>
            <a:off x="6867175" y="1373075"/>
            <a:ext cx="5037600" cy="512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-From this visualization, Yellow cab charges more than double of Pink cab at any point of price.</a:t>
            </a:r>
            <a:endParaRPr>
              <a:solidFill>
                <a:srgbClr val="FF6600"/>
              </a:solidFill>
            </a:endParaRPr>
          </a:p>
        </p:txBody>
      </p:sp>
      <p:pic>
        <p:nvPicPr>
          <p:cNvPr id="159" name="Google Shape;159;g2597d595e8c_0_16"/>
          <p:cNvPicPr preferRelativeResize="0"/>
          <p:nvPr/>
        </p:nvPicPr>
        <p:blipFill rotWithShape="1">
          <a:blip r:embed="rId3">
            <a:alphaModFix/>
          </a:blip>
          <a:srcRect b="0" l="0" r="0" t="0"/>
          <a:stretch/>
        </p:blipFill>
        <p:spPr>
          <a:xfrm>
            <a:off x="173375" y="1796468"/>
            <a:ext cx="6562374" cy="40429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63" name="Shape 163"/>
        <p:cNvGrpSpPr/>
        <p:nvPr/>
      </p:nvGrpSpPr>
      <p:grpSpPr>
        <a:xfrm>
          <a:off x="0" y="0"/>
          <a:ext cx="0" cy="0"/>
          <a:chOff x="0" y="0"/>
          <a:chExt cx="0" cy="0"/>
        </a:xfrm>
      </p:grpSpPr>
      <p:sp>
        <p:nvSpPr>
          <p:cNvPr id="164" name="Google Shape;164;g2597d595e8c_0_59"/>
          <p:cNvSpPr txBox="1"/>
          <p:nvPr>
            <p:ph type="ctrTitle"/>
          </p:nvPr>
        </p:nvSpPr>
        <p:spPr>
          <a:xfrm>
            <a:off x="165550" y="158300"/>
            <a:ext cx="10578000" cy="8862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chemeClr val="lt1"/>
                </a:solidFill>
                <a:highlight>
                  <a:srgbClr val="FF6600"/>
                </a:highlight>
              </a:rPr>
              <a:t>Cost of Charged</a:t>
            </a:r>
            <a:endParaRPr>
              <a:solidFill>
                <a:schemeClr val="lt1"/>
              </a:solidFill>
              <a:highlight>
                <a:srgbClr val="FF6600"/>
              </a:highlight>
            </a:endParaRPr>
          </a:p>
        </p:txBody>
      </p:sp>
      <p:sp>
        <p:nvSpPr>
          <p:cNvPr id="165" name="Google Shape;165;g2597d595e8c_0_59"/>
          <p:cNvSpPr txBox="1"/>
          <p:nvPr>
            <p:ph idx="1" type="subTitle"/>
          </p:nvPr>
        </p:nvSpPr>
        <p:spPr>
          <a:xfrm>
            <a:off x="7885650" y="1167550"/>
            <a:ext cx="4306500" cy="5376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-Yellow Cab has more than double of cost </a:t>
            </a:r>
            <a:r>
              <a:rPr lang="en-US">
                <a:solidFill>
                  <a:srgbClr val="FF6600"/>
                </a:solidFill>
              </a:rPr>
              <a:t>compared</a:t>
            </a:r>
            <a:r>
              <a:rPr lang="en-US">
                <a:solidFill>
                  <a:srgbClr val="FF6600"/>
                </a:solidFill>
              </a:rPr>
              <a:t> to Pick Cab. Yellow Cab may include many optional things in cost of charged other than </a:t>
            </a:r>
            <a:r>
              <a:rPr lang="en-US">
                <a:solidFill>
                  <a:srgbClr val="FF6600"/>
                </a:solidFill>
              </a:rPr>
              <a:t>necessary stuff.</a:t>
            </a:r>
            <a:r>
              <a:rPr lang="en-US">
                <a:solidFill>
                  <a:srgbClr val="FF6600"/>
                </a:solidFill>
              </a:rPr>
              <a:t> </a:t>
            </a:r>
            <a:endParaRPr>
              <a:solidFill>
                <a:srgbClr val="FF6600"/>
              </a:solidFill>
            </a:endParaRPr>
          </a:p>
        </p:txBody>
      </p:sp>
      <p:pic>
        <p:nvPicPr>
          <p:cNvPr id="166" name="Google Shape;166;g2597d595e8c_0_59"/>
          <p:cNvPicPr preferRelativeResize="0"/>
          <p:nvPr/>
        </p:nvPicPr>
        <p:blipFill rotWithShape="1">
          <a:blip r:embed="rId3">
            <a:alphaModFix/>
          </a:blip>
          <a:srcRect b="0" l="0" r="0" t="0"/>
          <a:stretch/>
        </p:blipFill>
        <p:spPr>
          <a:xfrm>
            <a:off x="165550" y="1641138"/>
            <a:ext cx="7277100" cy="442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70" name="Shape 170"/>
        <p:cNvGrpSpPr/>
        <p:nvPr/>
      </p:nvGrpSpPr>
      <p:grpSpPr>
        <a:xfrm>
          <a:off x="0" y="0"/>
          <a:ext cx="0" cy="0"/>
          <a:chOff x="0" y="0"/>
          <a:chExt cx="0" cy="0"/>
        </a:xfrm>
      </p:grpSpPr>
      <p:sp>
        <p:nvSpPr>
          <p:cNvPr id="171" name="Google Shape;171;g2597d595e8c_0_64"/>
          <p:cNvSpPr txBox="1"/>
          <p:nvPr>
            <p:ph type="ctrTitle"/>
          </p:nvPr>
        </p:nvSpPr>
        <p:spPr>
          <a:xfrm>
            <a:off x="209350" y="136400"/>
            <a:ext cx="11498100" cy="1170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sz="5400">
                <a:solidFill>
                  <a:schemeClr val="lt1"/>
                </a:solidFill>
                <a:highlight>
                  <a:srgbClr val="FF6600"/>
                </a:highlight>
              </a:rPr>
              <a:t>Customer Usage per Gender</a:t>
            </a:r>
            <a:endParaRPr sz="5400">
              <a:solidFill>
                <a:schemeClr val="lt1"/>
              </a:solidFill>
              <a:highlight>
                <a:srgbClr val="FF6600"/>
              </a:highlight>
            </a:endParaRPr>
          </a:p>
        </p:txBody>
      </p:sp>
      <p:sp>
        <p:nvSpPr>
          <p:cNvPr id="172" name="Google Shape;172;g2597d595e8c_0_64"/>
          <p:cNvSpPr txBox="1"/>
          <p:nvPr>
            <p:ph idx="1" type="subTitle"/>
          </p:nvPr>
        </p:nvSpPr>
        <p:spPr>
          <a:xfrm>
            <a:off x="7644475" y="1542450"/>
            <a:ext cx="45474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-The male customers in Yellow Cab shares 44% of the market.</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 2nd group of sharing is the female customers in Yellow Cab.</a:t>
            </a:r>
            <a:endParaRPr>
              <a:solidFill>
                <a:srgbClr val="FF6600"/>
              </a:solidFill>
            </a:endParaRPr>
          </a:p>
          <a:p>
            <a:pPr indent="0" lvl="0" marL="0" rtl="0" algn="l">
              <a:lnSpc>
                <a:spcPct val="90000"/>
              </a:lnSpc>
              <a:spcBef>
                <a:spcPts val="1000"/>
              </a:spcBef>
              <a:spcAft>
                <a:spcPts val="0"/>
              </a:spcAft>
              <a:buSzPts val="2400"/>
              <a:buNone/>
            </a:pPr>
            <a:r>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-Both male and female customers in Pink Cab has small portions of the share as 25% as total.</a:t>
            </a:r>
            <a:endParaRPr>
              <a:solidFill>
                <a:srgbClr val="FF6600"/>
              </a:solidFill>
            </a:endParaRPr>
          </a:p>
        </p:txBody>
      </p:sp>
      <p:pic>
        <p:nvPicPr>
          <p:cNvPr id="173" name="Google Shape;173;g2597d595e8c_0_64"/>
          <p:cNvPicPr preferRelativeResize="0"/>
          <p:nvPr/>
        </p:nvPicPr>
        <p:blipFill rotWithShape="1">
          <a:blip r:embed="rId3">
            <a:alphaModFix/>
          </a:blip>
          <a:srcRect b="0" l="0" r="0" t="0"/>
          <a:stretch/>
        </p:blipFill>
        <p:spPr>
          <a:xfrm>
            <a:off x="152400" y="1889625"/>
            <a:ext cx="7194025" cy="3772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77" name="Shape 177"/>
        <p:cNvGrpSpPr/>
        <p:nvPr/>
      </p:nvGrpSpPr>
      <p:grpSpPr>
        <a:xfrm>
          <a:off x="0" y="0"/>
          <a:ext cx="0" cy="0"/>
          <a:chOff x="0" y="0"/>
          <a:chExt cx="0" cy="0"/>
        </a:xfrm>
      </p:grpSpPr>
      <p:sp>
        <p:nvSpPr>
          <p:cNvPr id="178" name="Google Shape;178;g31715dc9a45_0_53"/>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A/B testing in Gender</a:t>
            </a:r>
            <a:r>
              <a:rPr lang="en-US" sz="5400">
                <a:solidFill>
                  <a:schemeClr val="lt1"/>
                </a:solidFill>
                <a:highlight>
                  <a:srgbClr val="FF6600"/>
                </a:highlight>
              </a:rPr>
              <a:t>	</a:t>
            </a:r>
            <a:endParaRPr sz="5400">
              <a:solidFill>
                <a:schemeClr val="lt1"/>
              </a:solidFill>
              <a:highlight>
                <a:srgbClr val="FF6600"/>
              </a:highlight>
            </a:endParaRPr>
          </a:p>
        </p:txBody>
      </p:sp>
      <p:sp>
        <p:nvSpPr>
          <p:cNvPr id="179" name="Google Shape;179;g31715dc9a45_0_53"/>
          <p:cNvSpPr txBox="1"/>
          <p:nvPr>
            <p:ph idx="1" type="subTitle"/>
          </p:nvPr>
        </p:nvSpPr>
        <p:spPr>
          <a:xfrm>
            <a:off x="6731000" y="1271225"/>
            <a:ext cx="53490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t/>
            </a:r>
            <a:endParaRPr sz="1120">
              <a:solidFill>
                <a:srgbClr val="FF6600"/>
              </a:solidFill>
            </a:endParaRPr>
          </a:p>
        </p:txBody>
      </p:sp>
      <p:pic>
        <p:nvPicPr>
          <p:cNvPr id="180" name="Google Shape;180;g31715dc9a45_0_53"/>
          <p:cNvPicPr preferRelativeResize="0"/>
          <p:nvPr/>
        </p:nvPicPr>
        <p:blipFill>
          <a:blip r:embed="rId3">
            <a:alphaModFix/>
          </a:blip>
          <a:stretch>
            <a:fillRect/>
          </a:stretch>
        </p:blipFill>
        <p:spPr>
          <a:xfrm>
            <a:off x="1861675" y="1308569"/>
            <a:ext cx="2188190" cy="5417705"/>
          </a:xfrm>
          <a:prstGeom prst="rect">
            <a:avLst/>
          </a:prstGeom>
          <a:noFill/>
          <a:ln>
            <a:noFill/>
          </a:ln>
        </p:spPr>
      </p:pic>
      <p:pic>
        <p:nvPicPr>
          <p:cNvPr id="181" name="Google Shape;181;g31715dc9a45_0_53"/>
          <p:cNvPicPr preferRelativeResize="0"/>
          <p:nvPr/>
        </p:nvPicPr>
        <p:blipFill>
          <a:blip r:embed="rId4">
            <a:alphaModFix/>
          </a:blip>
          <a:stretch>
            <a:fillRect/>
          </a:stretch>
        </p:blipFill>
        <p:spPr>
          <a:xfrm>
            <a:off x="4202265" y="1287894"/>
            <a:ext cx="1466850" cy="71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85" name="Shape 185"/>
        <p:cNvGrpSpPr/>
        <p:nvPr/>
      </p:nvGrpSpPr>
      <p:grpSpPr>
        <a:xfrm>
          <a:off x="0" y="0"/>
          <a:ext cx="0" cy="0"/>
          <a:chOff x="0" y="0"/>
          <a:chExt cx="0" cy="0"/>
        </a:xfrm>
      </p:grpSpPr>
      <p:sp>
        <p:nvSpPr>
          <p:cNvPr id="186" name="Google Shape;186;g2597d595e8c_0_69"/>
          <p:cNvSpPr txBox="1"/>
          <p:nvPr>
            <p:ph type="ctrTitle"/>
          </p:nvPr>
        </p:nvSpPr>
        <p:spPr>
          <a:xfrm>
            <a:off x="0" y="0"/>
            <a:ext cx="10765200" cy="933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Customer Usage per Payment Mode</a:t>
            </a:r>
            <a:endParaRPr sz="5400">
              <a:solidFill>
                <a:schemeClr val="lt1"/>
              </a:solidFill>
              <a:highlight>
                <a:srgbClr val="FF6600"/>
              </a:highlight>
            </a:endParaRPr>
          </a:p>
        </p:txBody>
      </p:sp>
      <p:sp>
        <p:nvSpPr>
          <p:cNvPr id="187" name="Google Shape;187;g2597d595e8c_0_69"/>
          <p:cNvSpPr txBox="1"/>
          <p:nvPr>
            <p:ph idx="1" type="subTitle"/>
          </p:nvPr>
        </p:nvSpPr>
        <p:spPr>
          <a:xfrm>
            <a:off x="7770300" y="1195425"/>
            <a:ext cx="4219800" cy="5475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a:t>
            </a:r>
            <a:r>
              <a:rPr lang="en-US">
                <a:solidFill>
                  <a:srgbClr val="FF6600"/>
                </a:solidFill>
              </a:rPr>
              <a:t>The customers using Card in Yellow Cab shares 46% of the market.</a:t>
            </a:r>
            <a:endParaRPr>
              <a:solidFill>
                <a:srgbClr val="FF6600"/>
              </a:solidFill>
            </a:endParaRPr>
          </a:p>
          <a:p>
            <a:pPr indent="0" lvl="0" marL="0" rtl="0" algn="l">
              <a:spcBef>
                <a:spcPts val="1000"/>
              </a:spcBef>
              <a:spcAft>
                <a:spcPts val="0"/>
              </a:spcAft>
              <a:buClr>
                <a:schemeClr val="dk1"/>
              </a:buClr>
              <a:buSzPts val="2400"/>
              <a:buFont typeface="Arial"/>
              <a:buNone/>
            </a:pPr>
            <a:r>
              <a:rPr lang="en-US">
                <a:solidFill>
                  <a:srgbClr val="FF6600"/>
                </a:solidFill>
              </a:rPr>
              <a:t>-The 2nd group of sharing is the customers using Cash in Yellow Cab as 30%.</a:t>
            </a:r>
            <a:endParaRPr>
              <a:solidFill>
                <a:srgbClr val="FF6600"/>
              </a:solidFill>
            </a:endParaRPr>
          </a:p>
          <a:p>
            <a:pPr indent="0" lvl="0" marL="0" rtl="0" algn="l">
              <a:spcBef>
                <a:spcPts val="1000"/>
              </a:spcBef>
              <a:spcAft>
                <a:spcPts val="0"/>
              </a:spcAft>
              <a:buClr>
                <a:schemeClr val="dk1"/>
              </a:buClr>
              <a:buSzPts val="2400"/>
              <a:buFont typeface="Arial"/>
              <a:buNone/>
            </a:pPr>
            <a:r>
              <a:t/>
            </a:r>
            <a:endParaRPr>
              <a:solidFill>
                <a:srgbClr val="FF6600"/>
              </a:solidFill>
            </a:endParaRPr>
          </a:p>
          <a:p>
            <a:pPr indent="0" lvl="0" marL="0" rtl="0" algn="l">
              <a:spcBef>
                <a:spcPts val="1000"/>
              </a:spcBef>
              <a:spcAft>
                <a:spcPts val="0"/>
              </a:spcAft>
              <a:buClr>
                <a:schemeClr val="dk1"/>
              </a:buClr>
              <a:buSzPts val="2400"/>
              <a:buFont typeface="Arial"/>
              <a:buNone/>
            </a:pPr>
            <a:r>
              <a:rPr lang="en-US">
                <a:solidFill>
                  <a:srgbClr val="FF6600"/>
                </a:solidFill>
              </a:rPr>
              <a:t>-Both male and female customers in Pink Cab has small portions of the share as 24% as total.</a:t>
            </a:r>
            <a:endParaRPr>
              <a:solidFill>
                <a:srgbClr val="FF6600"/>
              </a:solidFill>
            </a:endParaRPr>
          </a:p>
        </p:txBody>
      </p:sp>
      <p:pic>
        <p:nvPicPr>
          <p:cNvPr id="188" name="Google Shape;188;g2597d595e8c_0_69"/>
          <p:cNvPicPr preferRelativeResize="0"/>
          <p:nvPr/>
        </p:nvPicPr>
        <p:blipFill rotWithShape="1">
          <a:blip r:embed="rId3">
            <a:alphaModFix/>
          </a:blip>
          <a:srcRect b="0" l="0" r="0" t="0"/>
          <a:stretch/>
        </p:blipFill>
        <p:spPr>
          <a:xfrm>
            <a:off x="865450" y="1830825"/>
            <a:ext cx="6663650" cy="402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92" name="Shape 192"/>
        <p:cNvGrpSpPr/>
        <p:nvPr/>
      </p:nvGrpSpPr>
      <p:grpSpPr>
        <a:xfrm>
          <a:off x="0" y="0"/>
          <a:ext cx="0" cy="0"/>
          <a:chOff x="0" y="0"/>
          <a:chExt cx="0" cy="0"/>
        </a:xfrm>
      </p:grpSpPr>
      <p:sp>
        <p:nvSpPr>
          <p:cNvPr id="193" name="Google Shape;193;g31715dc9a45_0_58"/>
          <p:cNvSpPr txBox="1"/>
          <p:nvPr>
            <p:ph type="ctrTitle"/>
          </p:nvPr>
        </p:nvSpPr>
        <p:spPr>
          <a:xfrm>
            <a:off x="0" y="-6"/>
            <a:ext cx="9144000" cy="1135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A/B testing in Payment Mode</a:t>
            </a:r>
            <a:r>
              <a:rPr lang="en-US" sz="5400">
                <a:solidFill>
                  <a:schemeClr val="lt1"/>
                </a:solidFill>
                <a:highlight>
                  <a:srgbClr val="FF6600"/>
                </a:highlight>
              </a:rPr>
              <a:t>	</a:t>
            </a:r>
            <a:endParaRPr sz="5400">
              <a:solidFill>
                <a:schemeClr val="lt1"/>
              </a:solidFill>
              <a:highlight>
                <a:srgbClr val="FF6600"/>
              </a:highlight>
            </a:endParaRPr>
          </a:p>
        </p:txBody>
      </p:sp>
      <p:sp>
        <p:nvSpPr>
          <p:cNvPr id="194" name="Google Shape;194;g31715dc9a45_0_58"/>
          <p:cNvSpPr txBox="1"/>
          <p:nvPr>
            <p:ph idx="1" type="subTitle"/>
          </p:nvPr>
        </p:nvSpPr>
        <p:spPr>
          <a:xfrm>
            <a:off x="6731000" y="1271225"/>
            <a:ext cx="5349000" cy="54924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Clr>
                <a:schemeClr val="dk1"/>
              </a:buClr>
              <a:buSzPts val="605"/>
              <a:buFont typeface="Arial"/>
              <a:buNone/>
            </a:pPr>
            <a:r>
              <a:t/>
            </a:r>
            <a:endParaRPr sz="1120">
              <a:solidFill>
                <a:srgbClr val="FF6600"/>
              </a:solidFill>
            </a:endParaRPr>
          </a:p>
        </p:txBody>
      </p:sp>
      <p:pic>
        <p:nvPicPr>
          <p:cNvPr id="195" name="Google Shape;195;g31715dc9a45_0_58"/>
          <p:cNvPicPr preferRelativeResize="0"/>
          <p:nvPr/>
        </p:nvPicPr>
        <p:blipFill>
          <a:blip r:embed="rId3">
            <a:alphaModFix/>
          </a:blip>
          <a:stretch>
            <a:fillRect/>
          </a:stretch>
        </p:blipFill>
        <p:spPr>
          <a:xfrm>
            <a:off x="1746325" y="1271219"/>
            <a:ext cx="2490170" cy="5417706"/>
          </a:xfrm>
          <a:prstGeom prst="rect">
            <a:avLst/>
          </a:prstGeom>
          <a:noFill/>
          <a:ln>
            <a:noFill/>
          </a:ln>
        </p:spPr>
      </p:pic>
      <p:pic>
        <p:nvPicPr>
          <p:cNvPr id="196" name="Google Shape;196;g31715dc9a45_0_58"/>
          <p:cNvPicPr preferRelativeResize="0"/>
          <p:nvPr/>
        </p:nvPicPr>
        <p:blipFill>
          <a:blip r:embed="rId4">
            <a:alphaModFix/>
          </a:blip>
          <a:stretch>
            <a:fillRect/>
          </a:stretch>
        </p:blipFill>
        <p:spPr>
          <a:xfrm>
            <a:off x="4375620" y="1271219"/>
            <a:ext cx="1419225" cy="69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0" name="Shape 200"/>
        <p:cNvGrpSpPr/>
        <p:nvPr/>
      </p:nvGrpSpPr>
      <p:grpSpPr>
        <a:xfrm>
          <a:off x="0" y="0"/>
          <a:ext cx="0" cy="0"/>
          <a:chOff x="0" y="0"/>
          <a:chExt cx="0" cy="0"/>
        </a:xfrm>
      </p:grpSpPr>
      <p:sp>
        <p:nvSpPr>
          <p:cNvPr id="201" name="Google Shape;201;g25a8a733437_0_0"/>
          <p:cNvSpPr txBox="1"/>
          <p:nvPr>
            <p:ph type="ctrTitle"/>
          </p:nvPr>
        </p:nvSpPr>
        <p:spPr>
          <a:xfrm>
            <a:off x="0" y="153323"/>
            <a:ext cx="9144000" cy="810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ts val="891"/>
              <a:buNone/>
            </a:pPr>
            <a:r>
              <a:rPr lang="en-US" sz="5400">
                <a:solidFill>
                  <a:schemeClr val="lt1"/>
                </a:solidFill>
                <a:highlight>
                  <a:srgbClr val="FF6600"/>
                </a:highlight>
              </a:rPr>
              <a:t>Income Distribution by Company</a:t>
            </a:r>
            <a:endParaRPr sz="5400">
              <a:solidFill>
                <a:schemeClr val="lt1"/>
              </a:solidFill>
              <a:highlight>
                <a:srgbClr val="FF6600"/>
              </a:highlight>
            </a:endParaRPr>
          </a:p>
        </p:txBody>
      </p:sp>
      <p:sp>
        <p:nvSpPr>
          <p:cNvPr id="202" name="Google Shape;202;g25a8a733437_0_0"/>
          <p:cNvSpPr txBox="1"/>
          <p:nvPr>
            <p:ph idx="1" type="subTitle"/>
          </p:nvPr>
        </p:nvSpPr>
        <p:spPr>
          <a:xfrm>
            <a:off x="7204050" y="1116325"/>
            <a:ext cx="4844400" cy="5472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-The income range between 5k-25k is the most largest group. </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-In all of the range, the usages of Pink Cab are significantly low compared to Yellow Cab.</a:t>
            </a:r>
            <a:endParaRPr>
              <a:solidFill>
                <a:srgbClr val="FF6600"/>
              </a:solidFill>
            </a:endParaRPr>
          </a:p>
        </p:txBody>
      </p:sp>
      <p:pic>
        <p:nvPicPr>
          <p:cNvPr id="203" name="Google Shape;203;g25a8a733437_0_0"/>
          <p:cNvPicPr preferRelativeResize="0"/>
          <p:nvPr/>
        </p:nvPicPr>
        <p:blipFill rotWithShape="1">
          <a:blip r:embed="rId3">
            <a:alphaModFix/>
          </a:blip>
          <a:srcRect b="0" l="0" r="0" t="0"/>
          <a:stretch/>
        </p:blipFill>
        <p:spPr>
          <a:xfrm>
            <a:off x="152400" y="1116326"/>
            <a:ext cx="6474900" cy="5017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07" name="Shape 207"/>
        <p:cNvGrpSpPr/>
        <p:nvPr/>
      </p:nvGrpSpPr>
      <p:grpSpPr>
        <a:xfrm>
          <a:off x="0" y="0"/>
          <a:ext cx="0" cy="0"/>
          <a:chOff x="0" y="0"/>
          <a:chExt cx="0" cy="0"/>
        </a:xfrm>
      </p:grpSpPr>
      <p:sp>
        <p:nvSpPr>
          <p:cNvPr id="208" name="Google Shape;208;g2597d595e8c_0_164"/>
          <p:cNvSpPr txBox="1"/>
          <p:nvPr>
            <p:ph type="ctrTitle"/>
          </p:nvPr>
        </p:nvSpPr>
        <p:spPr>
          <a:xfrm>
            <a:off x="0" y="158649"/>
            <a:ext cx="9144000" cy="1061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Distribution by Usage by City</a:t>
            </a:r>
            <a:endParaRPr sz="5400">
              <a:solidFill>
                <a:schemeClr val="lt1"/>
              </a:solidFill>
              <a:highlight>
                <a:srgbClr val="FF6600"/>
              </a:highlight>
            </a:endParaRPr>
          </a:p>
        </p:txBody>
      </p:sp>
      <p:sp>
        <p:nvSpPr>
          <p:cNvPr id="209" name="Google Shape;209;g2597d595e8c_0_164"/>
          <p:cNvSpPr txBox="1"/>
          <p:nvPr>
            <p:ph idx="1" type="subTitle"/>
          </p:nvPr>
        </p:nvSpPr>
        <p:spPr>
          <a:xfrm>
            <a:off x="6731000" y="1428125"/>
            <a:ext cx="5124900" cy="51438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en-US" sz="2150">
                <a:solidFill>
                  <a:srgbClr val="FF6600"/>
                </a:solidFill>
                <a:highlight>
                  <a:srgbClr val="3B3B3B"/>
                </a:highlight>
              </a:rPr>
              <a:t>-</a:t>
            </a:r>
            <a:r>
              <a:rPr lang="en-US">
                <a:solidFill>
                  <a:srgbClr val="FF6600"/>
                </a:solidFill>
              </a:rPr>
              <a:t>New York City has the largest number of customers using it. </a:t>
            </a:r>
            <a:endParaRPr>
              <a:solidFill>
                <a:srgbClr val="FF6600"/>
              </a:solidFill>
            </a:endParaRPr>
          </a:p>
          <a:p>
            <a:pPr indent="0" lvl="0" marL="0" rtl="0" algn="l">
              <a:lnSpc>
                <a:spcPct val="135714"/>
              </a:lnSpc>
              <a:spcBef>
                <a:spcPts val="0"/>
              </a:spcBef>
              <a:spcAft>
                <a:spcPts val="0"/>
              </a:spcAft>
              <a:buClr>
                <a:schemeClr val="dk1"/>
              </a:buClr>
              <a:buSzPts val="1100"/>
              <a:buFont typeface="Arial"/>
              <a:buNone/>
            </a:pPr>
            <a:r>
              <a:t/>
            </a:r>
            <a:endParaRPr>
              <a:solidFill>
                <a:srgbClr val="FF6600"/>
              </a:solidFill>
            </a:endParaRPr>
          </a:p>
          <a:p>
            <a:pPr indent="0" lvl="0" marL="0" rtl="0" algn="l">
              <a:lnSpc>
                <a:spcPct val="135714"/>
              </a:lnSpc>
              <a:spcBef>
                <a:spcPts val="0"/>
              </a:spcBef>
              <a:spcAft>
                <a:spcPts val="0"/>
              </a:spcAft>
              <a:buClr>
                <a:schemeClr val="dk1"/>
              </a:buClr>
              <a:buSzPts val="1100"/>
              <a:buFont typeface="Arial"/>
              <a:buNone/>
            </a:pPr>
            <a:r>
              <a:rPr lang="en-US">
                <a:solidFill>
                  <a:srgbClr val="FF6600"/>
                </a:solidFill>
              </a:rPr>
              <a:t>-In most cities, the usage of Pink Cabs is lower than Yellow Cabs.</a:t>
            </a:r>
            <a:endParaRPr>
              <a:solidFill>
                <a:srgbClr val="FF6600"/>
              </a:solidFill>
            </a:endParaRPr>
          </a:p>
          <a:p>
            <a:pPr indent="0" lvl="0" marL="0" rtl="0" algn="l">
              <a:lnSpc>
                <a:spcPct val="90000"/>
              </a:lnSpc>
              <a:spcBef>
                <a:spcPts val="1000"/>
              </a:spcBef>
              <a:spcAft>
                <a:spcPts val="0"/>
              </a:spcAft>
              <a:buSzPts val="2400"/>
              <a:buNone/>
            </a:pPr>
            <a:r>
              <a:t/>
            </a:r>
            <a:endParaRPr/>
          </a:p>
        </p:txBody>
      </p:sp>
      <p:pic>
        <p:nvPicPr>
          <p:cNvPr id="210" name="Google Shape;210;g2597d595e8c_0_164"/>
          <p:cNvPicPr preferRelativeResize="0"/>
          <p:nvPr/>
        </p:nvPicPr>
        <p:blipFill rotWithShape="1">
          <a:blip r:embed="rId3">
            <a:alphaModFix/>
          </a:blip>
          <a:srcRect b="0" l="0" r="0" t="0"/>
          <a:stretch/>
        </p:blipFill>
        <p:spPr>
          <a:xfrm>
            <a:off x="152400" y="1372149"/>
            <a:ext cx="6172200" cy="490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2"/>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Executive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Problem Statement</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Approach</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A/B Testing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Future Engineering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Hypothesis Testing</a:t>
            </a:r>
            <a:endParaRPr sz="2800">
              <a:solidFill>
                <a:srgbClr val="FF6600"/>
              </a:solidFill>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2"/>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14" name="Shape 214"/>
        <p:cNvGrpSpPr/>
        <p:nvPr/>
      </p:nvGrpSpPr>
      <p:grpSpPr>
        <a:xfrm>
          <a:off x="0" y="0"/>
          <a:ext cx="0" cy="0"/>
          <a:chOff x="0" y="0"/>
          <a:chExt cx="0" cy="0"/>
        </a:xfrm>
      </p:grpSpPr>
      <p:sp>
        <p:nvSpPr>
          <p:cNvPr id="215" name="Google Shape;215;g2597d595e8c_0_84"/>
          <p:cNvSpPr txBox="1"/>
          <p:nvPr>
            <p:ph type="ctrTitle"/>
          </p:nvPr>
        </p:nvSpPr>
        <p:spPr>
          <a:xfrm>
            <a:off x="328650" y="482017"/>
            <a:ext cx="9144000" cy="866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sz="5400">
                <a:solidFill>
                  <a:schemeClr val="lt1"/>
                </a:solidFill>
                <a:highlight>
                  <a:srgbClr val="FF6600"/>
                </a:highlight>
              </a:rPr>
              <a:t>KM Travelled per Company</a:t>
            </a:r>
            <a:endParaRPr sz="5900">
              <a:solidFill>
                <a:schemeClr val="lt1"/>
              </a:solidFill>
              <a:highlight>
                <a:srgbClr val="FF6600"/>
              </a:highlight>
            </a:endParaRPr>
          </a:p>
        </p:txBody>
      </p:sp>
      <p:sp>
        <p:nvSpPr>
          <p:cNvPr id="216" name="Google Shape;216;g2597d595e8c_0_84"/>
          <p:cNvSpPr txBox="1"/>
          <p:nvPr>
            <p:ph idx="1" type="subTitle"/>
          </p:nvPr>
        </p:nvSpPr>
        <p:spPr>
          <a:xfrm>
            <a:off x="6532925" y="1501125"/>
            <a:ext cx="5659200" cy="5170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a:t>
            </a:r>
            <a:r>
              <a:rPr lang="en-US">
                <a:solidFill>
                  <a:srgbClr val="FF6600"/>
                </a:solidFill>
              </a:rPr>
              <a:t>Both companies have almost the same KM travel. </a:t>
            </a:r>
            <a:endParaRPr>
              <a:solidFill>
                <a:srgbClr val="FF6600"/>
              </a:solidFill>
            </a:endParaRPr>
          </a:p>
        </p:txBody>
      </p:sp>
      <p:pic>
        <p:nvPicPr>
          <p:cNvPr id="217" name="Google Shape;217;g2597d595e8c_0_84"/>
          <p:cNvPicPr preferRelativeResize="0"/>
          <p:nvPr/>
        </p:nvPicPr>
        <p:blipFill rotWithShape="1">
          <a:blip r:embed="rId3">
            <a:alphaModFix/>
          </a:blip>
          <a:srcRect b="0" l="0" r="0" t="0"/>
          <a:stretch/>
        </p:blipFill>
        <p:spPr>
          <a:xfrm>
            <a:off x="676700" y="1742303"/>
            <a:ext cx="5113474" cy="4109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1" name="Shape 221"/>
        <p:cNvGrpSpPr/>
        <p:nvPr/>
      </p:nvGrpSpPr>
      <p:grpSpPr>
        <a:xfrm>
          <a:off x="0" y="0"/>
          <a:ext cx="0" cy="0"/>
          <a:chOff x="0" y="0"/>
          <a:chExt cx="0" cy="0"/>
        </a:xfrm>
      </p:grpSpPr>
      <p:sp>
        <p:nvSpPr>
          <p:cNvPr id="222" name="Google Shape;222;g2597d595e8c_0_104"/>
          <p:cNvSpPr txBox="1"/>
          <p:nvPr>
            <p:ph type="title"/>
          </p:nvPr>
        </p:nvSpPr>
        <p:spPr>
          <a:xfrm>
            <a:off x="838200" y="365125"/>
            <a:ext cx="10515600" cy="788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sz="5400">
                <a:solidFill>
                  <a:schemeClr val="lt1"/>
                </a:solidFill>
                <a:highlight>
                  <a:srgbClr val="FF6600"/>
                </a:highlight>
              </a:rPr>
              <a:t>Monthly Usage</a:t>
            </a:r>
            <a:endParaRPr sz="5400">
              <a:solidFill>
                <a:schemeClr val="lt1"/>
              </a:solidFill>
              <a:highlight>
                <a:srgbClr val="FF6600"/>
              </a:highlight>
            </a:endParaRPr>
          </a:p>
        </p:txBody>
      </p:sp>
      <p:sp>
        <p:nvSpPr>
          <p:cNvPr id="223" name="Google Shape;223;g2597d595e8c_0_104"/>
          <p:cNvSpPr txBox="1"/>
          <p:nvPr>
            <p:ph idx="1" type="body"/>
          </p:nvPr>
        </p:nvSpPr>
        <p:spPr>
          <a:xfrm>
            <a:off x="7990525" y="1090575"/>
            <a:ext cx="3827400" cy="5086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Clr>
                <a:schemeClr val="dk1"/>
              </a:buClr>
              <a:buSzPts val="1100"/>
              <a:buFont typeface="Arial"/>
              <a:buNone/>
            </a:pPr>
            <a:r>
              <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-Yellow Cabs have higher usage than Pink Cabs overall.</a:t>
            </a:r>
            <a:endParaRPr>
              <a:solidFill>
                <a:srgbClr val="FF6600"/>
              </a:solidFill>
            </a:endParaRPr>
          </a:p>
          <a:p>
            <a:pPr indent="0" lvl="0" marL="0" rtl="0" algn="l">
              <a:spcBef>
                <a:spcPts val="1000"/>
              </a:spcBef>
              <a:spcAft>
                <a:spcPts val="0"/>
              </a:spcAft>
              <a:buClr>
                <a:schemeClr val="dk1"/>
              </a:buClr>
              <a:buSzPts val="1100"/>
              <a:buFont typeface="Arial"/>
              <a:buNone/>
            </a:pPr>
            <a:r>
              <a:t/>
            </a:r>
            <a:endParaRPr>
              <a:solidFill>
                <a:srgbClr val="FF6600"/>
              </a:solidFill>
            </a:endParaRPr>
          </a:p>
          <a:p>
            <a:pPr indent="0" lvl="0" marL="0" rtl="0" algn="l">
              <a:spcBef>
                <a:spcPts val="1000"/>
              </a:spcBef>
              <a:spcAft>
                <a:spcPts val="0"/>
              </a:spcAft>
              <a:buClr>
                <a:schemeClr val="dk1"/>
              </a:buClr>
              <a:buSzPts val="1100"/>
              <a:buFont typeface="Arial"/>
              <a:buNone/>
            </a:pPr>
            <a:r>
              <a:rPr lang="en-US">
                <a:solidFill>
                  <a:srgbClr val="FF6600"/>
                </a:solidFill>
              </a:rPr>
              <a:t>-There is an annual trend that from the beginning of the year to the end, the usage is going up and then around the end of year the usage significantly goes down. </a:t>
            </a:r>
            <a:endParaRPr>
              <a:solidFill>
                <a:srgbClr val="FF6600"/>
              </a:solidFill>
            </a:endParaRPr>
          </a:p>
          <a:p>
            <a:pPr indent="0" lvl="0" marL="0" rtl="0" algn="l">
              <a:lnSpc>
                <a:spcPct val="90000"/>
              </a:lnSpc>
              <a:spcBef>
                <a:spcPts val="1000"/>
              </a:spcBef>
              <a:spcAft>
                <a:spcPts val="0"/>
              </a:spcAft>
              <a:buSzPts val="2824"/>
              <a:buNone/>
            </a:pPr>
            <a:r>
              <a:rPr lang="en-US">
                <a:solidFill>
                  <a:srgbClr val="FF6600"/>
                </a:solidFill>
              </a:rPr>
              <a:t> </a:t>
            </a:r>
            <a:endParaRPr>
              <a:solidFill>
                <a:srgbClr val="FF6600"/>
              </a:solidFill>
            </a:endParaRPr>
          </a:p>
        </p:txBody>
      </p:sp>
      <p:pic>
        <p:nvPicPr>
          <p:cNvPr id="224" name="Google Shape;224;g2597d595e8c_0_104"/>
          <p:cNvPicPr preferRelativeResize="0"/>
          <p:nvPr/>
        </p:nvPicPr>
        <p:blipFill>
          <a:blip r:embed="rId3">
            <a:alphaModFix/>
          </a:blip>
          <a:stretch>
            <a:fillRect/>
          </a:stretch>
        </p:blipFill>
        <p:spPr>
          <a:xfrm>
            <a:off x="204825" y="1833201"/>
            <a:ext cx="7423800" cy="4081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28" name="Shape 228"/>
        <p:cNvGrpSpPr/>
        <p:nvPr/>
      </p:nvGrpSpPr>
      <p:grpSpPr>
        <a:xfrm>
          <a:off x="0" y="0"/>
          <a:ext cx="0" cy="0"/>
          <a:chOff x="0" y="0"/>
          <a:chExt cx="0" cy="0"/>
        </a:xfrm>
      </p:grpSpPr>
      <p:sp>
        <p:nvSpPr>
          <p:cNvPr id="229" name="Google Shape;229;g259b6e67b7f_0_0"/>
          <p:cNvSpPr txBox="1"/>
          <p:nvPr>
            <p:ph type="ctrTitle"/>
          </p:nvPr>
        </p:nvSpPr>
        <p:spPr>
          <a:xfrm>
            <a:off x="143650" y="180218"/>
            <a:ext cx="9144000" cy="1083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Profit</a:t>
            </a:r>
            <a:endParaRPr sz="5400">
              <a:solidFill>
                <a:schemeClr val="lt1"/>
              </a:solidFill>
              <a:highlight>
                <a:srgbClr val="FF6600"/>
              </a:highlight>
            </a:endParaRPr>
          </a:p>
        </p:txBody>
      </p:sp>
      <p:sp>
        <p:nvSpPr>
          <p:cNvPr id="230" name="Google Shape;230;g259b6e67b7f_0_0"/>
          <p:cNvSpPr txBox="1"/>
          <p:nvPr>
            <p:ph idx="1" type="subTitle"/>
          </p:nvPr>
        </p:nvSpPr>
        <p:spPr>
          <a:xfrm>
            <a:off x="7015300" y="1310775"/>
            <a:ext cx="4911300" cy="517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solidFill>
                  <a:srgbClr val="FF6600"/>
                </a:solidFill>
              </a:rPr>
              <a:t>-Overall, the profit of Pink Cab is significantly lower than Yellow Cab.</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 Mean of Pink Cab: 62.62</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 Mean of Yellow Cab: 160.26</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 Median of Pink Cab: 41.5</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 Median of Yellow Cab: 102</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-Both of them are skewed to the right(positive) side with a long tail on the left. That means a few higher profit transactions raise the Mean. </a:t>
            </a:r>
            <a:endParaRPr>
              <a:solidFill>
                <a:srgbClr val="FF6600"/>
              </a:solidFill>
            </a:endParaRPr>
          </a:p>
        </p:txBody>
      </p:sp>
      <p:pic>
        <p:nvPicPr>
          <p:cNvPr id="231" name="Google Shape;231;g259b6e67b7f_0_0"/>
          <p:cNvPicPr preferRelativeResize="0"/>
          <p:nvPr/>
        </p:nvPicPr>
        <p:blipFill>
          <a:blip r:embed="rId3">
            <a:alphaModFix/>
          </a:blip>
          <a:stretch>
            <a:fillRect/>
          </a:stretch>
        </p:blipFill>
        <p:spPr>
          <a:xfrm>
            <a:off x="152400" y="1415926"/>
            <a:ext cx="6587251" cy="415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35" name="Shape 235"/>
        <p:cNvGrpSpPr/>
        <p:nvPr/>
      </p:nvGrpSpPr>
      <p:grpSpPr>
        <a:xfrm>
          <a:off x="0" y="0"/>
          <a:ext cx="0" cy="0"/>
          <a:chOff x="0" y="0"/>
          <a:chExt cx="0" cy="0"/>
        </a:xfrm>
      </p:grpSpPr>
      <p:sp>
        <p:nvSpPr>
          <p:cNvPr id="236" name="Google Shape;236;g2597d595e8c_0_121"/>
          <p:cNvSpPr txBox="1"/>
          <p:nvPr>
            <p:ph type="ctrTitle"/>
          </p:nvPr>
        </p:nvSpPr>
        <p:spPr>
          <a:xfrm>
            <a:off x="179300" y="248293"/>
            <a:ext cx="9144000" cy="1044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Monthly Profit</a:t>
            </a:r>
            <a:endParaRPr sz="5400">
              <a:solidFill>
                <a:schemeClr val="lt1"/>
              </a:solidFill>
              <a:highlight>
                <a:srgbClr val="FF6600"/>
              </a:highlight>
            </a:endParaRPr>
          </a:p>
        </p:txBody>
      </p:sp>
      <p:sp>
        <p:nvSpPr>
          <p:cNvPr id="237" name="Google Shape;237;g2597d595e8c_0_121"/>
          <p:cNvSpPr txBox="1"/>
          <p:nvPr>
            <p:ph idx="1" type="subTitle"/>
          </p:nvPr>
        </p:nvSpPr>
        <p:spPr>
          <a:xfrm>
            <a:off x="8927350" y="429925"/>
            <a:ext cx="3264600" cy="6427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highlight>
                  <a:srgbClr val="3B3B3B"/>
                </a:highlight>
              </a:rPr>
              <a:t>-</a:t>
            </a:r>
            <a:r>
              <a:rPr lang="en-US" sz="2800">
                <a:solidFill>
                  <a:srgbClr val="FF6600"/>
                </a:solidFill>
              </a:rPr>
              <a:t>Yellow Cabs have higher profit than Pink Cabs overall.</a:t>
            </a:r>
            <a:endParaRPr sz="2800">
              <a:solidFill>
                <a:srgbClr val="FF6600"/>
              </a:solidFill>
            </a:endParaRPr>
          </a:p>
          <a:p>
            <a:pPr indent="0" lvl="0" marL="0" rtl="0" algn="l">
              <a:spcBef>
                <a:spcPts val="1000"/>
              </a:spcBef>
              <a:spcAft>
                <a:spcPts val="0"/>
              </a:spcAft>
              <a:buClr>
                <a:schemeClr val="dk1"/>
              </a:buClr>
              <a:buSzPts val="1100"/>
              <a:buFont typeface="Arial"/>
              <a:buNone/>
            </a:pPr>
            <a:r>
              <a:t/>
            </a:r>
            <a:endParaRPr sz="2800">
              <a:solidFill>
                <a:srgbClr val="FF6600"/>
              </a:solidFill>
            </a:endParaRPr>
          </a:p>
          <a:p>
            <a:pPr indent="0" lvl="0" marL="0" rtl="0" algn="l">
              <a:spcBef>
                <a:spcPts val="1000"/>
              </a:spcBef>
              <a:spcAft>
                <a:spcPts val="0"/>
              </a:spcAft>
              <a:buClr>
                <a:schemeClr val="dk1"/>
              </a:buClr>
              <a:buSzPts val="1100"/>
              <a:buFont typeface="Arial"/>
              <a:buNone/>
            </a:pPr>
            <a:r>
              <a:rPr lang="en-US" sz="2800">
                <a:solidFill>
                  <a:srgbClr val="FF6600"/>
                </a:solidFill>
              </a:rPr>
              <a:t>-It looks going to lower the profit of both of them gradually.</a:t>
            </a:r>
            <a:endParaRPr sz="2800">
              <a:solidFill>
                <a:srgbClr val="FF6600"/>
              </a:solidFill>
            </a:endParaRPr>
          </a:p>
          <a:p>
            <a:pPr indent="0" lvl="0" marL="0" rtl="0" algn="l">
              <a:spcBef>
                <a:spcPts val="1000"/>
              </a:spcBef>
              <a:spcAft>
                <a:spcPts val="0"/>
              </a:spcAft>
              <a:buClr>
                <a:schemeClr val="dk1"/>
              </a:buClr>
              <a:buSzPts val="1100"/>
              <a:buFont typeface="Arial"/>
              <a:buNone/>
            </a:pPr>
            <a:r>
              <a:t/>
            </a:r>
            <a:endParaRPr sz="2800">
              <a:solidFill>
                <a:srgbClr val="FF6600"/>
              </a:solidFill>
            </a:endParaRPr>
          </a:p>
          <a:p>
            <a:pPr indent="0" lvl="0" marL="0" rtl="0" algn="l">
              <a:spcBef>
                <a:spcPts val="1000"/>
              </a:spcBef>
              <a:spcAft>
                <a:spcPts val="0"/>
              </a:spcAft>
              <a:buClr>
                <a:schemeClr val="dk1"/>
              </a:buClr>
              <a:buSzPts val="1100"/>
              <a:buFont typeface="Arial"/>
              <a:buNone/>
            </a:pPr>
            <a:r>
              <a:rPr lang="en-US" sz="2800">
                <a:solidFill>
                  <a:srgbClr val="FF6600"/>
                </a:solidFill>
              </a:rPr>
              <a:t>-Yellow Cab has some trend that the profit goes down every Summer around July and August. Likewise, Pink Can is around Spring, April and May.</a:t>
            </a:r>
            <a:endParaRPr sz="2800">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sz="2800">
              <a:solidFill>
                <a:srgbClr val="FF6600"/>
              </a:solidFill>
            </a:endParaRPr>
          </a:p>
        </p:txBody>
      </p:sp>
      <p:pic>
        <p:nvPicPr>
          <p:cNvPr id="238" name="Google Shape;238;g2597d595e8c_0_121"/>
          <p:cNvPicPr preferRelativeResize="0"/>
          <p:nvPr/>
        </p:nvPicPr>
        <p:blipFill>
          <a:blip r:embed="rId3">
            <a:alphaModFix/>
          </a:blip>
          <a:stretch>
            <a:fillRect/>
          </a:stretch>
        </p:blipFill>
        <p:spPr>
          <a:xfrm>
            <a:off x="152400" y="1444693"/>
            <a:ext cx="8591550" cy="5048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42" name="Shape 242"/>
        <p:cNvGrpSpPr/>
        <p:nvPr/>
      </p:nvGrpSpPr>
      <p:grpSpPr>
        <a:xfrm>
          <a:off x="0" y="0"/>
          <a:ext cx="0" cy="0"/>
          <a:chOff x="0" y="0"/>
          <a:chExt cx="0" cy="0"/>
        </a:xfrm>
      </p:grpSpPr>
      <p:sp>
        <p:nvSpPr>
          <p:cNvPr id="243" name="Google Shape;243;g2597d595e8c_0_126"/>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Hypothesis Testing1</a:t>
            </a:r>
            <a:endParaRPr sz="5400">
              <a:solidFill>
                <a:schemeClr val="lt1"/>
              </a:solidFill>
              <a:highlight>
                <a:srgbClr val="FF6600"/>
              </a:highlight>
            </a:endParaRPr>
          </a:p>
        </p:txBody>
      </p:sp>
      <p:sp>
        <p:nvSpPr>
          <p:cNvPr id="244" name="Google Shape;244;g2597d595e8c_0_126"/>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Font typeface="Arial"/>
              <a:buNone/>
            </a:pPr>
            <a:r>
              <a:rPr b="1" lang="en-US" sz="1304" u="sng">
                <a:solidFill>
                  <a:schemeClr val="lt1"/>
                </a:solidFill>
                <a:latin typeface="DM Sans"/>
                <a:ea typeface="DM Sans"/>
                <a:cs typeface="DM Sans"/>
                <a:sym typeface="DM Sans"/>
              </a:rPr>
              <a:t>Yellow Cab:</a:t>
            </a:r>
            <a:endParaRPr sz="655">
              <a:solidFill>
                <a:schemeClr val="lt1"/>
              </a:solidFill>
              <a:latin typeface="Arial"/>
              <a:ea typeface="Arial"/>
              <a:cs typeface="Arial"/>
              <a:sym typeface="Arial"/>
            </a:endParaRPr>
          </a:p>
          <a:p>
            <a:pPr indent="0" lvl="0" marL="0" rtl="0" algn="l">
              <a:lnSpc>
                <a:spcPct val="138011"/>
              </a:lnSpc>
              <a:spcBef>
                <a:spcPts val="0"/>
              </a:spcBef>
              <a:spcAft>
                <a:spcPts val="0"/>
              </a:spcAft>
              <a:buClr>
                <a:schemeClr val="dk1"/>
              </a:buClr>
              <a:buFont typeface="Arial"/>
              <a:buNone/>
            </a:pPr>
            <a:r>
              <a:rPr lang="en-US" sz="1304">
                <a:solidFill>
                  <a:schemeClr val="lt1"/>
                </a:solidFill>
                <a:latin typeface="DM Sans"/>
                <a:ea typeface="DM Sans"/>
                <a:cs typeface="DM Sans"/>
                <a:sym typeface="DM Sans"/>
              </a:rPr>
              <a:t>There is a difference in profit regarding gender.</a:t>
            </a:r>
            <a:endParaRPr sz="1110">
              <a:solidFill>
                <a:schemeClr val="lt1"/>
              </a:solidFill>
            </a:endParaRPr>
          </a:p>
        </p:txBody>
      </p:sp>
      <p:sp>
        <p:nvSpPr>
          <p:cNvPr id="245" name="Google Shape;245;g2597d595e8c_0_126"/>
          <p:cNvSpPr txBox="1"/>
          <p:nvPr>
            <p:ph idx="2" type="body"/>
          </p:nvPr>
        </p:nvSpPr>
        <p:spPr>
          <a:xfrm>
            <a:off x="838200" y="1385200"/>
            <a:ext cx="10515600" cy="9741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440"/>
              <a:buFont typeface="Arial"/>
              <a:buNone/>
            </a:pPr>
            <a:r>
              <a:rPr lang="en-US" sz="1820">
                <a:solidFill>
                  <a:schemeClr val="lt1"/>
                </a:solidFill>
              </a:rPr>
              <a:t>Is there any difference in profit in terms of Gender?</a:t>
            </a:r>
            <a:endParaRPr sz="1820">
              <a:solidFill>
                <a:schemeClr val="lt1"/>
              </a:solidFill>
            </a:endParaRPr>
          </a:p>
          <a:p>
            <a:pPr indent="0" lvl="0" marL="0" rtl="0" algn="l">
              <a:lnSpc>
                <a:spcPct val="70000"/>
              </a:lnSpc>
              <a:spcBef>
                <a:spcPts val="1000"/>
              </a:spcBef>
              <a:spcAft>
                <a:spcPts val="0"/>
              </a:spcAft>
              <a:buClr>
                <a:schemeClr val="dk1"/>
              </a:buClr>
              <a:buSzPts val="440"/>
              <a:buFont typeface="Arial"/>
              <a:buNone/>
            </a:pPr>
            <a:r>
              <a:rPr lang="en-US" sz="1820">
                <a:solidFill>
                  <a:schemeClr val="lt1"/>
                </a:solidFill>
              </a:rPr>
              <a:t>H0 : There is no difference in profit regarding gender.</a:t>
            </a:r>
            <a:endParaRPr sz="1820">
              <a:solidFill>
                <a:schemeClr val="lt1"/>
              </a:solidFill>
            </a:endParaRPr>
          </a:p>
          <a:p>
            <a:pPr indent="0" lvl="0" marL="0" rtl="0" algn="l">
              <a:lnSpc>
                <a:spcPct val="70000"/>
              </a:lnSpc>
              <a:spcBef>
                <a:spcPts val="1000"/>
              </a:spcBef>
              <a:spcAft>
                <a:spcPts val="0"/>
              </a:spcAft>
              <a:buClr>
                <a:schemeClr val="dk1"/>
              </a:buClr>
              <a:buSzPts val="440"/>
              <a:buFont typeface="Arial"/>
              <a:buNone/>
            </a:pPr>
            <a:r>
              <a:rPr lang="en-US" sz="1820">
                <a:solidFill>
                  <a:schemeClr val="lt1"/>
                </a:solidFill>
              </a:rPr>
              <a:t>H1: There is a difference in profit regarding gender.</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pic>
        <p:nvPicPr>
          <p:cNvPr id="246" name="Google Shape;246;g2597d595e8c_0_126"/>
          <p:cNvPicPr preferRelativeResize="0"/>
          <p:nvPr/>
        </p:nvPicPr>
        <p:blipFill>
          <a:blip r:embed="rId3">
            <a:alphaModFix/>
          </a:blip>
          <a:stretch>
            <a:fillRect/>
          </a:stretch>
        </p:blipFill>
        <p:spPr>
          <a:xfrm>
            <a:off x="838200" y="3059462"/>
            <a:ext cx="7229475" cy="1030175"/>
          </a:xfrm>
          <a:prstGeom prst="rect">
            <a:avLst/>
          </a:prstGeom>
          <a:noFill/>
          <a:ln>
            <a:noFill/>
          </a:ln>
        </p:spPr>
      </p:pic>
      <p:pic>
        <p:nvPicPr>
          <p:cNvPr id="247" name="Google Shape;247;g2597d595e8c_0_126"/>
          <p:cNvPicPr preferRelativeResize="0"/>
          <p:nvPr/>
        </p:nvPicPr>
        <p:blipFill>
          <a:blip r:embed="rId4">
            <a:alphaModFix/>
          </a:blip>
          <a:stretch>
            <a:fillRect/>
          </a:stretch>
        </p:blipFill>
        <p:spPr>
          <a:xfrm>
            <a:off x="838200" y="4900200"/>
            <a:ext cx="6734175" cy="974100"/>
          </a:xfrm>
          <a:prstGeom prst="rect">
            <a:avLst/>
          </a:prstGeom>
          <a:noFill/>
          <a:ln>
            <a:noFill/>
          </a:ln>
        </p:spPr>
      </p:pic>
      <p:sp>
        <p:nvSpPr>
          <p:cNvPr id="248" name="Google Shape;248;g2597d595e8c_0_126"/>
          <p:cNvSpPr txBox="1"/>
          <p:nvPr>
            <p:ph idx="1" type="body"/>
          </p:nvPr>
        </p:nvSpPr>
        <p:spPr>
          <a:xfrm>
            <a:off x="785750" y="4283950"/>
            <a:ext cx="5181600" cy="526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Clr>
                <a:schemeClr val="dk1"/>
              </a:buClr>
              <a:buFont typeface="Arial"/>
              <a:buNone/>
            </a:pPr>
            <a:r>
              <a:rPr b="1" lang="en-US" sz="1304" u="sng">
                <a:solidFill>
                  <a:schemeClr val="lt1"/>
                </a:solidFill>
                <a:latin typeface="DM Sans"/>
                <a:ea typeface="DM Sans"/>
                <a:cs typeface="DM Sans"/>
                <a:sym typeface="DM Sans"/>
              </a:rPr>
              <a:t>Pink Cab:</a:t>
            </a:r>
            <a:endParaRPr sz="655">
              <a:solidFill>
                <a:schemeClr val="lt1"/>
              </a:solidFill>
              <a:latin typeface="Arial"/>
              <a:ea typeface="Arial"/>
              <a:cs typeface="Arial"/>
              <a:sym typeface="Arial"/>
            </a:endParaRPr>
          </a:p>
          <a:p>
            <a:pPr indent="0" lvl="0" marL="0" rtl="0" algn="l">
              <a:lnSpc>
                <a:spcPct val="138011"/>
              </a:lnSpc>
              <a:spcBef>
                <a:spcPts val="0"/>
              </a:spcBef>
              <a:spcAft>
                <a:spcPts val="0"/>
              </a:spcAft>
              <a:buClr>
                <a:schemeClr val="dk1"/>
              </a:buClr>
              <a:buFont typeface="Arial"/>
              <a:buNone/>
            </a:pPr>
            <a:r>
              <a:rPr lang="en-US" sz="1304">
                <a:solidFill>
                  <a:schemeClr val="lt1"/>
                </a:solidFill>
                <a:latin typeface="DM Sans"/>
                <a:ea typeface="DM Sans"/>
                <a:cs typeface="DM Sans"/>
                <a:sym typeface="DM Sans"/>
              </a:rPr>
              <a:t>There is no difference in profit regarding gender.</a:t>
            </a:r>
            <a:endParaRPr sz="111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52" name="Shape 252"/>
        <p:cNvGrpSpPr/>
        <p:nvPr/>
      </p:nvGrpSpPr>
      <p:grpSpPr>
        <a:xfrm>
          <a:off x="0" y="0"/>
          <a:ext cx="0" cy="0"/>
          <a:chOff x="0" y="0"/>
          <a:chExt cx="0" cy="0"/>
        </a:xfrm>
      </p:grpSpPr>
      <p:sp>
        <p:nvSpPr>
          <p:cNvPr id="253" name="Google Shape;253;g31715dc9a45_0_21"/>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Hypothesis Testing2</a:t>
            </a:r>
            <a:endParaRPr sz="5400">
              <a:solidFill>
                <a:schemeClr val="lt1"/>
              </a:solidFill>
              <a:highlight>
                <a:srgbClr val="FF6600"/>
              </a:highlight>
            </a:endParaRPr>
          </a:p>
        </p:txBody>
      </p:sp>
      <p:sp>
        <p:nvSpPr>
          <p:cNvPr id="254" name="Google Shape;254;g31715dc9a45_0_21"/>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None/>
            </a:pPr>
            <a:r>
              <a:rPr b="1" lang="en-US" sz="1304" u="sng">
                <a:solidFill>
                  <a:schemeClr val="lt1"/>
                </a:solidFill>
                <a:latin typeface="DM Sans"/>
                <a:ea typeface="DM Sans"/>
                <a:cs typeface="DM Sans"/>
                <a:sym typeface="DM Sans"/>
              </a:rPr>
              <a:t>Yellow Cab:</a:t>
            </a:r>
            <a:endParaRPr sz="655">
              <a:solidFill>
                <a:schemeClr val="lt1"/>
              </a:solidFill>
              <a:latin typeface="Arial"/>
              <a:ea typeface="Arial"/>
              <a:cs typeface="Arial"/>
              <a:sym typeface="Arial"/>
            </a:endParaRPr>
          </a:p>
          <a:p>
            <a:pPr indent="0" lvl="0" marL="0" rtl="0" algn="l">
              <a:lnSpc>
                <a:spcPct val="138011"/>
              </a:lnSpc>
              <a:spcBef>
                <a:spcPts val="0"/>
              </a:spcBef>
              <a:spcAft>
                <a:spcPts val="0"/>
              </a:spcAft>
              <a:buClr>
                <a:schemeClr val="dk1"/>
              </a:buClr>
              <a:buFont typeface="Arial"/>
              <a:buNone/>
            </a:pPr>
            <a:r>
              <a:rPr lang="en-US" sz="1304">
                <a:solidFill>
                  <a:schemeClr val="lt1"/>
                </a:solidFill>
                <a:latin typeface="DM Sans"/>
                <a:ea typeface="DM Sans"/>
                <a:cs typeface="DM Sans"/>
                <a:sym typeface="DM Sans"/>
              </a:rPr>
              <a:t>There is no difference in profit regarding age.</a:t>
            </a:r>
            <a:endParaRPr sz="1110">
              <a:solidFill>
                <a:schemeClr val="lt1"/>
              </a:solidFill>
            </a:endParaRPr>
          </a:p>
        </p:txBody>
      </p:sp>
      <p:sp>
        <p:nvSpPr>
          <p:cNvPr id="255" name="Google Shape;255;g31715dc9a45_0_21"/>
          <p:cNvSpPr txBox="1"/>
          <p:nvPr>
            <p:ph idx="2" type="body"/>
          </p:nvPr>
        </p:nvSpPr>
        <p:spPr>
          <a:xfrm>
            <a:off x="838200" y="1385200"/>
            <a:ext cx="10515600" cy="9741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rPr lang="en-US" sz="1820">
                <a:solidFill>
                  <a:schemeClr val="lt1"/>
                </a:solidFill>
              </a:rPr>
              <a:t>Is there any difference in profit in terms of Age?</a:t>
            </a:r>
            <a:endParaRPr sz="1820">
              <a:solidFill>
                <a:schemeClr val="lt1"/>
              </a:solidFill>
            </a:endParaRPr>
          </a:p>
          <a:p>
            <a:pPr indent="0" lvl="0" marL="0" rtl="0" algn="l">
              <a:lnSpc>
                <a:spcPct val="70000"/>
              </a:lnSpc>
              <a:spcBef>
                <a:spcPts val="1000"/>
              </a:spcBef>
              <a:spcAft>
                <a:spcPts val="0"/>
              </a:spcAft>
              <a:buSzPts val="440"/>
              <a:buNone/>
            </a:pPr>
            <a:r>
              <a:rPr lang="en-US" sz="1820">
                <a:solidFill>
                  <a:schemeClr val="lt1"/>
                </a:solidFill>
              </a:rPr>
              <a:t>H0 : There is no difference in profit regarding age.</a:t>
            </a:r>
            <a:endParaRPr sz="1820">
              <a:solidFill>
                <a:schemeClr val="lt1"/>
              </a:solidFill>
            </a:endParaRPr>
          </a:p>
          <a:p>
            <a:pPr indent="0" lvl="0" marL="0" rtl="0" algn="l">
              <a:lnSpc>
                <a:spcPct val="70000"/>
              </a:lnSpc>
              <a:spcBef>
                <a:spcPts val="1000"/>
              </a:spcBef>
              <a:spcAft>
                <a:spcPts val="0"/>
              </a:spcAft>
              <a:buSzPts val="440"/>
              <a:buNone/>
            </a:pPr>
            <a:r>
              <a:rPr lang="en-US" sz="1820">
                <a:solidFill>
                  <a:schemeClr val="lt1"/>
                </a:solidFill>
              </a:rPr>
              <a:t>H1: There is a difference in profit regarding age.</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56" name="Google Shape;256;g31715dc9a45_0_21"/>
          <p:cNvSpPr txBox="1"/>
          <p:nvPr>
            <p:ph idx="1" type="body"/>
          </p:nvPr>
        </p:nvSpPr>
        <p:spPr>
          <a:xfrm>
            <a:off x="785750" y="4283950"/>
            <a:ext cx="5181600" cy="526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None/>
            </a:pPr>
            <a:r>
              <a:rPr b="1" lang="en-US" sz="1304" u="sng">
                <a:solidFill>
                  <a:schemeClr val="lt1"/>
                </a:solidFill>
                <a:latin typeface="DM Sans"/>
                <a:ea typeface="DM Sans"/>
                <a:cs typeface="DM Sans"/>
                <a:sym typeface="DM Sans"/>
              </a:rPr>
              <a:t>Pink Cab:</a:t>
            </a:r>
            <a:endParaRPr sz="655">
              <a:solidFill>
                <a:schemeClr val="lt1"/>
              </a:solidFill>
              <a:latin typeface="Arial"/>
              <a:ea typeface="Arial"/>
              <a:cs typeface="Arial"/>
              <a:sym typeface="Arial"/>
            </a:endParaRPr>
          </a:p>
          <a:p>
            <a:pPr indent="0" lvl="0" marL="0" rtl="0" algn="l">
              <a:lnSpc>
                <a:spcPct val="138011"/>
              </a:lnSpc>
              <a:spcBef>
                <a:spcPts val="0"/>
              </a:spcBef>
              <a:spcAft>
                <a:spcPts val="0"/>
              </a:spcAft>
              <a:buNone/>
            </a:pPr>
            <a:r>
              <a:rPr lang="en-US" sz="1304">
                <a:solidFill>
                  <a:schemeClr val="lt1"/>
                </a:solidFill>
                <a:latin typeface="DM Sans"/>
                <a:ea typeface="DM Sans"/>
                <a:cs typeface="DM Sans"/>
                <a:sym typeface="DM Sans"/>
              </a:rPr>
              <a:t>There is no difference in profit regarding age.</a:t>
            </a:r>
            <a:endParaRPr sz="1110">
              <a:solidFill>
                <a:schemeClr val="lt1"/>
              </a:solidFill>
            </a:endParaRPr>
          </a:p>
        </p:txBody>
      </p:sp>
      <p:pic>
        <p:nvPicPr>
          <p:cNvPr id="257" name="Google Shape;257;g31715dc9a45_0_21"/>
          <p:cNvPicPr preferRelativeResize="0"/>
          <p:nvPr/>
        </p:nvPicPr>
        <p:blipFill>
          <a:blip r:embed="rId3">
            <a:alphaModFix/>
          </a:blip>
          <a:stretch>
            <a:fillRect/>
          </a:stretch>
        </p:blipFill>
        <p:spPr>
          <a:xfrm>
            <a:off x="838200" y="3054650"/>
            <a:ext cx="6686550" cy="974100"/>
          </a:xfrm>
          <a:prstGeom prst="rect">
            <a:avLst/>
          </a:prstGeom>
          <a:noFill/>
          <a:ln>
            <a:noFill/>
          </a:ln>
        </p:spPr>
      </p:pic>
      <p:pic>
        <p:nvPicPr>
          <p:cNvPr id="258" name="Google Shape;258;g31715dc9a45_0_21"/>
          <p:cNvPicPr preferRelativeResize="0"/>
          <p:nvPr/>
        </p:nvPicPr>
        <p:blipFill>
          <a:blip r:embed="rId4">
            <a:alphaModFix/>
          </a:blip>
          <a:stretch>
            <a:fillRect/>
          </a:stretch>
        </p:blipFill>
        <p:spPr>
          <a:xfrm>
            <a:off x="838200" y="4868750"/>
            <a:ext cx="6562725" cy="974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62" name="Shape 262"/>
        <p:cNvGrpSpPr/>
        <p:nvPr/>
      </p:nvGrpSpPr>
      <p:grpSpPr>
        <a:xfrm>
          <a:off x="0" y="0"/>
          <a:ext cx="0" cy="0"/>
          <a:chOff x="0" y="0"/>
          <a:chExt cx="0" cy="0"/>
        </a:xfrm>
      </p:grpSpPr>
      <p:sp>
        <p:nvSpPr>
          <p:cNvPr id="263" name="Google Shape;263;g31715dc9a45_0_34"/>
          <p:cNvSpPr txBox="1"/>
          <p:nvPr>
            <p:ph type="title"/>
          </p:nvPr>
        </p:nvSpPr>
        <p:spPr>
          <a:xfrm>
            <a:off x="617975" y="354625"/>
            <a:ext cx="10515600" cy="974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Hypothesis Testing3</a:t>
            </a:r>
            <a:endParaRPr sz="5400">
              <a:solidFill>
                <a:schemeClr val="lt1"/>
              </a:solidFill>
              <a:highlight>
                <a:srgbClr val="FF6600"/>
              </a:highlight>
            </a:endParaRPr>
          </a:p>
        </p:txBody>
      </p:sp>
      <p:sp>
        <p:nvSpPr>
          <p:cNvPr id="264" name="Google Shape;264;g31715dc9a45_0_34"/>
          <p:cNvSpPr txBox="1"/>
          <p:nvPr>
            <p:ph idx="1" type="body"/>
          </p:nvPr>
        </p:nvSpPr>
        <p:spPr>
          <a:xfrm>
            <a:off x="785750" y="2459250"/>
            <a:ext cx="5181600" cy="6642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None/>
            </a:pPr>
            <a:r>
              <a:rPr b="1" lang="en-US" sz="1304" u="sng">
                <a:solidFill>
                  <a:schemeClr val="lt1"/>
                </a:solidFill>
                <a:latin typeface="DM Sans"/>
                <a:ea typeface="DM Sans"/>
                <a:cs typeface="DM Sans"/>
                <a:sym typeface="DM Sans"/>
              </a:rPr>
              <a:t>Yellow Cab:</a:t>
            </a:r>
            <a:endParaRPr sz="655">
              <a:solidFill>
                <a:schemeClr val="lt1"/>
              </a:solidFill>
              <a:latin typeface="Arial"/>
              <a:ea typeface="Arial"/>
              <a:cs typeface="Arial"/>
              <a:sym typeface="Arial"/>
            </a:endParaRPr>
          </a:p>
          <a:p>
            <a:pPr indent="0" lvl="0" marL="0" rtl="0" algn="l">
              <a:lnSpc>
                <a:spcPct val="138011"/>
              </a:lnSpc>
              <a:spcBef>
                <a:spcPts val="0"/>
              </a:spcBef>
              <a:spcAft>
                <a:spcPts val="0"/>
              </a:spcAft>
              <a:buNone/>
            </a:pPr>
            <a:r>
              <a:rPr lang="en-US" sz="1304">
                <a:solidFill>
                  <a:schemeClr val="lt1"/>
                </a:solidFill>
                <a:latin typeface="DM Sans"/>
                <a:ea typeface="DM Sans"/>
                <a:cs typeface="DM Sans"/>
                <a:sym typeface="DM Sans"/>
              </a:rPr>
              <a:t>There is no difference in profit regarding </a:t>
            </a:r>
            <a:r>
              <a:rPr lang="en-US" sz="1304">
                <a:solidFill>
                  <a:schemeClr val="lt1"/>
                </a:solidFill>
                <a:latin typeface="DM Sans"/>
                <a:ea typeface="DM Sans"/>
                <a:cs typeface="DM Sans"/>
                <a:sym typeface="DM Sans"/>
              </a:rPr>
              <a:t>payment mode</a:t>
            </a:r>
            <a:r>
              <a:rPr lang="en-US" sz="1304">
                <a:solidFill>
                  <a:schemeClr val="lt1"/>
                </a:solidFill>
                <a:latin typeface="DM Sans"/>
                <a:ea typeface="DM Sans"/>
                <a:cs typeface="DM Sans"/>
                <a:sym typeface="DM Sans"/>
              </a:rPr>
              <a:t>.</a:t>
            </a:r>
            <a:endParaRPr sz="1110">
              <a:solidFill>
                <a:schemeClr val="lt1"/>
              </a:solidFill>
            </a:endParaRPr>
          </a:p>
        </p:txBody>
      </p:sp>
      <p:sp>
        <p:nvSpPr>
          <p:cNvPr id="265" name="Google Shape;265;g31715dc9a45_0_34"/>
          <p:cNvSpPr txBox="1"/>
          <p:nvPr>
            <p:ph idx="2" type="body"/>
          </p:nvPr>
        </p:nvSpPr>
        <p:spPr>
          <a:xfrm>
            <a:off x="838200" y="1385200"/>
            <a:ext cx="10515600" cy="974100"/>
          </a:xfrm>
          <a:prstGeom prst="rect">
            <a:avLst/>
          </a:prstGeom>
        </p:spPr>
        <p:txBody>
          <a:bodyPr anchorCtr="0" anchor="t" bIns="45700" lIns="91425" spcFirstLastPara="1" rIns="91425" wrap="square" tIns="45700">
            <a:noAutofit/>
          </a:bodyPr>
          <a:lstStyle/>
          <a:p>
            <a:pPr indent="0" lvl="0" marL="0" rtl="0" algn="l">
              <a:lnSpc>
                <a:spcPct val="70000"/>
              </a:lnSpc>
              <a:spcBef>
                <a:spcPts val="1000"/>
              </a:spcBef>
              <a:spcAft>
                <a:spcPts val="0"/>
              </a:spcAft>
              <a:buSzPts val="440"/>
              <a:buNone/>
            </a:pPr>
            <a:r>
              <a:rPr lang="en-US" sz="1820">
                <a:solidFill>
                  <a:schemeClr val="lt1"/>
                </a:solidFill>
              </a:rPr>
              <a:t>Is there any difference in profit in terms of Payment Mode?</a:t>
            </a:r>
            <a:endParaRPr sz="1820">
              <a:solidFill>
                <a:schemeClr val="lt1"/>
              </a:solidFill>
            </a:endParaRPr>
          </a:p>
          <a:p>
            <a:pPr indent="0" lvl="0" marL="0" rtl="0" algn="l">
              <a:lnSpc>
                <a:spcPct val="70000"/>
              </a:lnSpc>
              <a:spcBef>
                <a:spcPts val="1000"/>
              </a:spcBef>
              <a:spcAft>
                <a:spcPts val="0"/>
              </a:spcAft>
              <a:buSzPts val="440"/>
              <a:buNone/>
            </a:pPr>
            <a:r>
              <a:rPr lang="en-US" sz="1820">
                <a:solidFill>
                  <a:schemeClr val="lt1"/>
                </a:solidFill>
              </a:rPr>
              <a:t>H0 : There is no difference in profit regarding p</a:t>
            </a:r>
            <a:r>
              <a:rPr lang="en-US" sz="1820">
                <a:solidFill>
                  <a:schemeClr val="lt1"/>
                </a:solidFill>
              </a:rPr>
              <a:t>ayment mode</a:t>
            </a:r>
            <a:r>
              <a:rPr lang="en-US" sz="1820">
                <a:solidFill>
                  <a:schemeClr val="lt1"/>
                </a:solidFill>
              </a:rPr>
              <a:t>.</a:t>
            </a:r>
            <a:endParaRPr sz="1820">
              <a:solidFill>
                <a:schemeClr val="lt1"/>
              </a:solidFill>
            </a:endParaRPr>
          </a:p>
          <a:p>
            <a:pPr indent="0" lvl="0" marL="0" rtl="0" algn="l">
              <a:lnSpc>
                <a:spcPct val="70000"/>
              </a:lnSpc>
              <a:spcBef>
                <a:spcPts val="1000"/>
              </a:spcBef>
              <a:spcAft>
                <a:spcPts val="0"/>
              </a:spcAft>
              <a:buSzPts val="440"/>
              <a:buNone/>
            </a:pPr>
            <a:r>
              <a:rPr lang="en-US" sz="1820">
                <a:solidFill>
                  <a:schemeClr val="lt1"/>
                </a:solidFill>
              </a:rPr>
              <a:t>H1: There is a difference in profit regarding p</a:t>
            </a:r>
            <a:r>
              <a:rPr lang="en-US" sz="1820">
                <a:solidFill>
                  <a:schemeClr val="lt1"/>
                </a:solidFill>
              </a:rPr>
              <a:t>ayment mode</a:t>
            </a:r>
            <a:r>
              <a:rPr lang="en-US" sz="1820">
                <a:solidFill>
                  <a:schemeClr val="lt1"/>
                </a:solidFill>
              </a:rPr>
              <a:t>.</a:t>
            </a:r>
            <a:endParaRPr sz="1820">
              <a:solidFill>
                <a:schemeClr val="lt1"/>
              </a:solidFill>
            </a:endParaRPr>
          </a:p>
          <a:p>
            <a:pPr indent="0" lvl="0" marL="0" rtl="0" algn="l">
              <a:lnSpc>
                <a:spcPct val="70000"/>
              </a:lnSpc>
              <a:spcBef>
                <a:spcPts val="1000"/>
              </a:spcBef>
              <a:spcAft>
                <a:spcPts val="0"/>
              </a:spcAft>
              <a:buSzPts val="440"/>
              <a:buNone/>
            </a:pPr>
            <a:r>
              <a:t/>
            </a:r>
            <a:endParaRPr sz="1120"/>
          </a:p>
        </p:txBody>
      </p:sp>
      <p:sp>
        <p:nvSpPr>
          <p:cNvPr id="266" name="Google Shape;266;g31715dc9a45_0_34"/>
          <p:cNvSpPr txBox="1"/>
          <p:nvPr>
            <p:ph idx="1" type="body"/>
          </p:nvPr>
        </p:nvSpPr>
        <p:spPr>
          <a:xfrm>
            <a:off x="785750" y="4283950"/>
            <a:ext cx="5181600" cy="526800"/>
          </a:xfrm>
          <a:prstGeom prst="rect">
            <a:avLst/>
          </a:prstGeom>
          <a:noFill/>
          <a:ln>
            <a:noFill/>
          </a:ln>
        </p:spPr>
        <p:txBody>
          <a:bodyPr anchorCtr="0" anchor="t" bIns="45700" lIns="91425" spcFirstLastPara="1" rIns="91425" wrap="square" tIns="45700">
            <a:noAutofit/>
          </a:bodyPr>
          <a:lstStyle/>
          <a:p>
            <a:pPr indent="0" lvl="0" marL="0" rtl="0" algn="l">
              <a:lnSpc>
                <a:spcPct val="138011"/>
              </a:lnSpc>
              <a:spcBef>
                <a:spcPts val="0"/>
              </a:spcBef>
              <a:spcAft>
                <a:spcPts val="0"/>
              </a:spcAft>
              <a:buNone/>
            </a:pPr>
            <a:r>
              <a:rPr b="1" lang="en-US" sz="1304" u="sng">
                <a:solidFill>
                  <a:schemeClr val="lt1"/>
                </a:solidFill>
                <a:latin typeface="DM Sans"/>
                <a:ea typeface="DM Sans"/>
                <a:cs typeface="DM Sans"/>
                <a:sym typeface="DM Sans"/>
              </a:rPr>
              <a:t>Pink Cab:</a:t>
            </a:r>
            <a:endParaRPr sz="655">
              <a:solidFill>
                <a:schemeClr val="lt1"/>
              </a:solidFill>
              <a:latin typeface="Arial"/>
              <a:ea typeface="Arial"/>
              <a:cs typeface="Arial"/>
              <a:sym typeface="Arial"/>
            </a:endParaRPr>
          </a:p>
          <a:p>
            <a:pPr indent="0" lvl="0" marL="0" rtl="0" algn="l">
              <a:lnSpc>
                <a:spcPct val="138011"/>
              </a:lnSpc>
              <a:spcBef>
                <a:spcPts val="0"/>
              </a:spcBef>
              <a:spcAft>
                <a:spcPts val="0"/>
              </a:spcAft>
              <a:buNone/>
            </a:pPr>
            <a:r>
              <a:rPr lang="en-US" sz="1304">
                <a:solidFill>
                  <a:schemeClr val="lt1"/>
                </a:solidFill>
                <a:latin typeface="DM Sans"/>
                <a:ea typeface="DM Sans"/>
                <a:cs typeface="DM Sans"/>
                <a:sym typeface="DM Sans"/>
              </a:rPr>
              <a:t>There is no difference in profit regarding </a:t>
            </a:r>
            <a:r>
              <a:rPr lang="en-US" sz="1304">
                <a:solidFill>
                  <a:schemeClr val="lt1"/>
                </a:solidFill>
                <a:latin typeface="DM Sans"/>
                <a:ea typeface="DM Sans"/>
                <a:cs typeface="DM Sans"/>
                <a:sym typeface="DM Sans"/>
              </a:rPr>
              <a:t>payment mode</a:t>
            </a:r>
            <a:r>
              <a:rPr lang="en-US" sz="1304">
                <a:solidFill>
                  <a:schemeClr val="lt1"/>
                </a:solidFill>
                <a:latin typeface="DM Sans"/>
                <a:ea typeface="DM Sans"/>
                <a:cs typeface="DM Sans"/>
                <a:sym typeface="DM Sans"/>
              </a:rPr>
              <a:t>.</a:t>
            </a:r>
            <a:endParaRPr sz="1110">
              <a:solidFill>
                <a:schemeClr val="lt1"/>
              </a:solidFill>
            </a:endParaRPr>
          </a:p>
        </p:txBody>
      </p:sp>
      <p:pic>
        <p:nvPicPr>
          <p:cNvPr id="267" name="Google Shape;267;g31715dc9a45_0_34"/>
          <p:cNvPicPr preferRelativeResize="0"/>
          <p:nvPr/>
        </p:nvPicPr>
        <p:blipFill>
          <a:blip r:embed="rId3">
            <a:alphaModFix/>
          </a:blip>
          <a:stretch>
            <a:fillRect/>
          </a:stretch>
        </p:blipFill>
        <p:spPr>
          <a:xfrm>
            <a:off x="838213" y="2989350"/>
            <a:ext cx="7200900" cy="1005150"/>
          </a:xfrm>
          <a:prstGeom prst="rect">
            <a:avLst/>
          </a:prstGeom>
          <a:noFill/>
          <a:ln>
            <a:noFill/>
          </a:ln>
        </p:spPr>
      </p:pic>
      <p:pic>
        <p:nvPicPr>
          <p:cNvPr id="268" name="Google Shape;268;g31715dc9a45_0_34"/>
          <p:cNvPicPr preferRelativeResize="0"/>
          <p:nvPr/>
        </p:nvPicPr>
        <p:blipFill>
          <a:blip r:embed="rId4">
            <a:alphaModFix/>
          </a:blip>
          <a:stretch>
            <a:fillRect/>
          </a:stretch>
        </p:blipFill>
        <p:spPr>
          <a:xfrm>
            <a:off x="871538" y="4810750"/>
            <a:ext cx="7134225" cy="1005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272" name="Shape 272"/>
        <p:cNvGrpSpPr/>
        <p:nvPr/>
      </p:nvGrpSpPr>
      <p:grpSpPr>
        <a:xfrm>
          <a:off x="0" y="0"/>
          <a:ext cx="0" cy="0"/>
          <a:chOff x="0" y="0"/>
          <a:chExt cx="0" cy="0"/>
        </a:xfrm>
      </p:grpSpPr>
      <p:sp>
        <p:nvSpPr>
          <p:cNvPr id="273" name="Google Shape;273;g259a3699e1b_0_0"/>
          <p:cNvSpPr txBox="1"/>
          <p:nvPr>
            <p:ph type="ctrTitle"/>
          </p:nvPr>
        </p:nvSpPr>
        <p:spPr>
          <a:xfrm>
            <a:off x="99800" y="202125"/>
            <a:ext cx="11717400" cy="9738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4100">
                <a:solidFill>
                  <a:schemeClr val="lt1"/>
                </a:solidFill>
                <a:highlight>
                  <a:srgbClr val="FF6600"/>
                </a:highlight>
              </a:rPr>
              <a:t>Recommendation: Yellow Cab is good for investments</a:t>
            </a:r>
            <a:endParaRPr sz="4100">
              <a:solidFill>
                <a:schemeClr val="lt1"/>
              </a:solidFill>
              <a:highlight>
                <a:srgbClr val="FF6600"/>
              </a:highlight>
            </a:endParaRPr>
          </a:p>
        </p:txBody>
      </p:sp>
      <p:sp>
        <p:nvSpPr>
          <p:cNvPr id="274" name="Google Shape;274;g259a3699e1b_0_0"/>
          <p:cNvSpPr txBox="1"/>
          <p:nvPr>
            <p:ph idx="1" type="subTitle"/>
          </p:nvPr>
        </p:nvSpPr>
        <p:spPr>
          <a:xfrm>
            <a:off x="261800" y="1287450"/>
            <a:ext cx="11393400" cy="4993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sz="2200">
                <a:solidFill>
                  <a:srgbClr val="FF6600"/>
                </a:solidFill>
              </a:rPr>
              <a:t>-</a:t>
            </a:r>
            <a:r>
              <a:rPr lang="en-US" sz="2200">
                <a:solidFill>
                  <a:srgbClr val="FF6600"/>
                </a:solidFill>
              </a:rPr>
              <a:t>Profitability</a:t>
            </a:r>
            <a:r>
              <a:rPr lang="en-US" sz="2200">
                <a:solidFill>
                  <a:srgbClr val="FF6600"/>
                </a:solidFill>
              </a:rPr>
              <a:t>: Yellow Cab has more than double margin compared to Pink Cab. </a:t>
            </a:r>
            <a:endParaRPr sz="2200">
              <a:solidFill>
                <a:srgbClr val="FF6600"/>
              </a:solidFill>
            </a:endParaRPr>
          </a:p>
          <a:p>
            <a:pPr indent="0" lvl="0" marL="0" rtl="0" algn="l">
              <a:lnSpc>
                <a:spcPct val="90000"/>
              </a:lnSpc>
              <a:spcBef>
                <a:spcPts val="1000"/>
              </a:spcBef>
              <a:spcAft>
                <a:spcPts val="0"/>
              </a:spcAft>
              <a:buSzPts val="2400"/>
              <a:buNone/>
            </a:pPr>
            <a:r>
              <a:rPr lang="en-US" sz="2200">
                <a:solidFill>
                  <a:srgbClr val="FF6600"/>
                </a:solidFill>
              </a:rPr>
              <a:t>-</a:t>
            </a:r>
            <a:r>
              <a:rPr lang="en-US" sz="2200">
                <a:solidFill>
                  <a:srgbClr val="FF6600"/>
                </a:solidFill>
              </a:rPr>
              <a:t>Customer Reach: Yellow Cab sees higher usage than Pink Cab in most cities, although there are a few cities where Pink Cab outperforms Yellow Cab.</a:t>
            </a:r>
            <a:endParaRPr sz="2200">
              <a:solidFill>
                <a:srgbClr val="FF6600"/>
              </a:solidFill>
            </a:endParaRPr>
          </a:p>
          <a:p>
            <a:pPr indent="0" lvl="0" marL="0" rtl="0" algn="l">
              <a:spcBef>
                <a:spcPts val="1000"/>
              </a:spcBef>
              <a:spcAft>
                <a:spcPts val="0"/>
              </a:spcAft>
              <a:buClr>
                <a:schemeClr val="dk1"/>
              </a:buClr>
              <a:buSzPts val="1100"/>
              <a:buFont typeface="Arial"/>
              <a:buNone/>
            </a:pPr>
            <a:r>
              <a:rPr lang="en-US" sz="2200">
                <a:solidFill>
                  <a:srgbClr val="FF6600"/>
                </a:solidFill>
              </a:rPr>
              <a:t>-Age Distribution: Across all age groups, Yellow Cab enjoys higher usage compared to Pink Cab. Notably, customers over 40 years old show a preference for Yellow Cab, even though this age group represents a smaller portion of the overall customer base compared to those under 40. This is a significant observation.</a:t>
            </a:r>
            <a:endParaRPr sz="2200">
              <a:solidFill>
                <a:srgbClr val="FF6600"/>
              </a:solidFill>
            </a:endParaRPr>
          </a:p>
          <a:p>
            <a:pPr indent="0" lvl="0" marL="0" rtl="0" algn="l">
              <a:spcBef>
                <a:spcPts val="1000"/>
              </a:spcBef>
              <a:spcAft>
                <a:spcPts val="0"/>
              </a:spcAft>
              <a:buClr>
                <a:schemeClr val="dk1"/>
              </a:buClr>
              <a:buSzPts val="1100"/>
              <a:buFont typeface="Arial"/>
              <a:buNone/>
            </a:pPr>
            <a:r>
              <a:rPr lang="en-US" sz="2200">
                <a:solidFill>
                  <a:srgbClr val="FF6600"/>
                </a:solidFill>
              </a:rPr>
              <a:t>-Income-Based Reach: Yellow Cab attracts the majority of customers across all income levels. In particular, it is increasingly popular among customers with an income of over $25,000, presenting a great opportunity to boost profits.</a:t>
            </a:r>
            <a:endParaRPr sz="2200">
              <a:solidFill>
                <a:srgbClr val="FF6600"/>
              </a:solidFill>
            </a:endParaRPr>
          </a:p>
          <a:p>
            <a:pPr indent="0" lvl="0" marL="0" rtl="0" algn="l">
              <a:spcBef>
                <a:spcPts val="1000"/>
              </a:spcBef>
              <a:spcAft>
                <a:spcPts val="0"/>
              </a:spcAft>
              <a:buClr>
                <a:schemeClr val="dk1"/>
              </a:buClr>
              <a:buSzPts val="1100"/>
              <a:buFont typeface="Arial"/>
              <a:buNone/>
            </a:pPr>
            <a:r>
              <a:rPr lang="en-US" sz="2200">
                <a:solidFill>
                  <a:srgbClr val="FF6600"/>
                </a:solidFill>
              </a:rPr>
              <a:t>-Gender-Based Reach: Both cab companies have more male customers than female. Male customers, especially those using card payments, contribute significantly to profits through cab services.</a:t>
            </a:r>
            <a:endParaRPr sz="2200">
              <a:solidFill>
                <a:srgbClr val="FF6600"/>
              </a:solidFill>
            </a:endParaRPr>
          </a:p>
          <a:p>
            <a:pPr indent="0" lvl="0" marL="0" rtl="0" algn="l">
              <a:lnSpc>
                <a:spcPct val="90000"/>
              </a:lnSpc>
              <a:spcBef>
                <a:spcPts val="1000"/>
              </a:spcBef>
              <a:spcAft>
                <a:spcPts val="0"/>
              </a:spcAft>
              <a:buSzPts val="2400"/>
              <a:buNone/>
            </a:pPr>
            <a:r>
              <a:t/>
            </a:r>
            <a:endParaRPr b="1" sz="2200">
              <a:solidFill>
                <a:srgbClr val="FF66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FF6600"/>
              </a:solidFill>
            </a:endParaRPr>
          </a:p>
        </p:txBody>
      </p:sp>
      <p:pic>
        <p:nvPicPr>
          <p:cNvPr id="280" name="Google Shape;280;p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281" name="Google Shape;281;p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96" name="Shape 96"/>
        <p:cNvGrpSpPr/>
        <p:nvPr/>
      </p:nvGrpSpPr>
      <p:grpSpPr>
        <a:xfrm>
          <a:off x="0" y="0"/>
          <a:ext cx="0" cy="0"/>
          <a:chOff x="0" y="0"/>
          <a:chExt cx="0" cy="0"/>
        </a:xfrm>
      </p:grpSpPr>
      <p:sp>
        <p:nvSpPr>
          <p:cNvPr id="97" name="Google Shape;97;g2597d595e8c_0_0"/>
          <p:cNvSpPr txBox="1"/>
          <p:nvPr>
            <p:ph type="ctrTitle"/>
          </p:nvPr>
        </p:nvSpPr>
        <p:spPr>
          <a:xfrm>
            <a:off x="318900" y="224017"/>
            <a:ext cx="9144000" cy="71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5400">
                <a:solidFill>
                  <a:schemeClr val="lt1"/>
                </a:solidFill>
                <a:highlight>
                  <a:srgbClr val="FF6600"/>
                </a:highlight>
              </a:rPr>
              <a:t>Executive Summary</a:t>
            </a:r>
            <a:endParaRPr sz="5400">
              <a:solidFill>
                <a:schemeClr val="lt1"/>
              </a:solidFill>
              <a:highlight>
                <a:srgbClr val="FF6600"/>
              </a:highlight>
            </a:endParaRPr>
          </a:p>
        </p:txBody>
      </p:sp>
      <p:sp>
        <p:nvSpPr>
          <p:cNvPr id="98" name="Google Shape;98;g2597d595e8c_0_0"/>
          <p:cNvSpPr txBox="1"/>
          <p:nvPr>
            <p:ph idx="1" type="subTitle"/>
          </p:nvPr>
        </p:nvSpPr>
        <p:spPr>
          <a:xfrm>
            <a:off x="620800" y="1044425"/>
            <a:ext cx="11196300" cy="5652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SzPts val="2400"/>
              <a:buNone/>
            </a:pPr>
            <a:r>
              <a:rPr lang="en-US" sz="2700">
                <a:solidFill>
                  <a:srgbClr val="FF6600"/>
                </a:solidFill>
                <a:latin typeface="Arial"/>
                <a:ea typeface="Arial"/>
                <a:cs typeface="Arial"/>
                <a:sym typeface="Arial"/>
              </a:rPr>
              <a:t>Our Client XYZ is planning to invest a cab service company because recently the market is growing. </a:t>
            </a:r>
            <a:endParaRPr sz="2700">
              <a:solidFill>
                <a:srgbClr val="FF6600"/>
              </a:solidFill>
              <a:latin typeface="Arial"/>
              <a:ea typeface="Arial"/>
              <a:cs typeface="Arial"/>
              <a:sym typeface="Arial"/>
            </a:endParaRPr>
          </a:p>
          <a:p>
            <a:pPr indent="0" lvl="0" marL="0" rtl="0" algn="l">
              <a:lnSpc>
                <a:spcPct val="115000"/>
              </a:lnSpc>
              <a:spcBef>
                <a:spcPts val="1200"/>
              </a:spcBef>
              <a:spcAft>
                <a:spcPts val="0"/>
              </a:spcAft>
              <a:buSzPts val="2400"/>
              <a:buNone/>
            </a:pPr>
            <a:r>
              <a:rPr lang="en-US" sz="2600">
                <a:solidFill>
                  <a:srgbClr val="FF6600"/>
                </a:solidFill>
                <a:latin typeface="Arial"/>
                <a:ea typeface="Arial"/>
                <a:cs typeface="Arial"/>
                <a:sym typeface="Arial"/>
              </a:rPr>
              <a:t>-Objective: Using the two cab company as examples in dataset, provide the findings and insights to them to know and understand the industry and the market for the preparation of investment.</a:t>
            </a:r>
            <a:endParaRPr sz="2600">
              <a:solidFill>
                <a:srgbClr val="FF6600"/>
              </a:solidFill>
              <a:latin typeface="Arial"/>
              <a:ea typeface="Arial"/>
              <a:cs typeface="Arial"/>
              <a:sym typeface="Arial"/>
            </a:endParaRPr>
          </a:p>
          <a:p>
            <a:pPr indent="0" lvl="0" marL="0" rtl="0" algn="l">
              <a:lnSpc>
                <a:spcPct val="115000"/>
              </a:lnSpc>
              <a:spcBef>
                <a:spcPts val="1200"/>
              </a:spcBef>
              <a:spcAft>
                <a:spcPts val="0"/>
              </a:spcAft>
              <a:buSzPts val="2400"/>
              <a:buNone/>
            </a:pPr>
            <a:r>
              <a:rPr lang="en-US" sz="2600">
                <a:solidFill>
                  <a:srgbClr val="FF6600"/>
                </a:solidFill>
                <a:latin typeface="Arial"/>
                <a:ea typeface="Arial"/>
                <a:cs typeface="Arial"/>
                <a:sym typeface="Arial"/>
              </a:rPr>
              <a:t>-Out Client XYZ needs to know the important key points to identify which cab company is right and profitable to invest.</a:t>
            </a:r>
            <a:endParaRPr sz="2600">
              <a:solidFill>
                <a:srgbClr val="FF6600"/>
              </a:solidFill>
              <a:latin typeface="Arial"/>
              <a:ea typeface="Arial"/>
              <a:cs typeface="Arial"/>
              <a:sym typeface="Arial"/>
            </a:endParaRPr>
          </a:p>
          <a:p>
            <a:pPr indent="0" lvl="0" marL="0" rtl="0" algn="l">
              <a:lnSpc>
                <a:spcPct val="115000"/>
              </a:lnSpc>
              <a:spcBef>
                <a:spcPts val="1200"/>
              </a:spcBef>
              <a:spcAft>
                <a:spcPts val="0"/>
              </a:spcAft>
              <a:buSzPts val="2400"/>
              <a:buNone/>
            </a:pPr>
            <a:r>
              <a:rPr lang="en-US" sz="2600">
                <a:solidFill>
                  <a:srgbClr val="FF6600"/>
                </a:solidFill>
                <a:latin typeface="Arial"/>
                <a:ea typeface="Arial"/>
                <a:cs typeface="Arial"/>
                <a:sym typeface="Arial"/>
              </a:rPr>
              <a:t>-We provide our analysis and insights so that Our Client can invest a right company. </a:t>
            </a:r>
            <a:endParaRPr sz="2600">
              <a:solidFill>
                <a:srgbClr val="FF6600"/>
              </a:solidFill>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rPr lang="en-US" sz="2600">
                <a:solidFill>
                  <a:srgbClr val="FF6600"/>
                </a:solidFill>
                <a:latin typeface="Arial"/>
                <a:ea typeface="Arial"/>
                <a:cs typeface="Arial"/>
                <a:sym typeface="Arial"/>
              </a:rPr>
              <a:t>-Yellow Cab is larger business size than Pink Cab in terms of the numbers of customers, the profit, locations, and transactions.</a:t>
            </a:r>
            <a:endParaRPr sz="2700">
              <a:solidFill>
                <a:srgbClr val="FF66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2" name="Shape 102"/>
        <p:cNvGrpSpPr/>
        <p:nvPr/>
      </p:nvGrpSpPr>
      <p:grpSpPr>
        <a:xfrm>
          <a:off x="0" y="0"/>
          <a:ext cx="0" cy="0"/>
          <a:chOff x="0" y="0"/>
          <a:chExt cx="0" cy="0"/>
        </a:xfrm>
      </p:grpSpPr>
      <p:sp>
        <p:nvSpPr>
          <p:cNvPr id="103" name="Google Shape;103;g2597d595e8c_0_5"/>
          <p:cNvSpPr txBox="1"/>
          <p:nvPr>
            <p:ph type="ctrTitle"/>
          </p:nvPr>
        </p:nvSpPr>
        <p:spPr>
          <a:xfrm>
            <a:off x="231275" y="333592"/>
            <a:ext cx="9144000" cy="842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chemeClr val="lt1"/>
                </a:solidFill>
                <a:highlight>
                  <a:srgbClr val="FF6600"/>
                </a:highlight>
              </a:rPr>
              <a:t>Problem Statement</a:t>
            </a:r>
            <a:endParaRPr>
              <a:solidFill>
                <a:schemeClr val="lt1"/>
              </a:solidFill>
              <a:highlight>
                <a:srgbClr val="FF6600"/>
              </a:highlight>
            </a:endParaRPr>
          </a:p>
        </p:txBody>
      </p:sp>
      <p:sp>
        <p:nvSpPr>
          <p:cNvPr id="104" name="Google Shape;104;g2597d595e8c_0_5"/>
          <p:cNvSpPr txBox="1"/>
          <p:nvPr>
            <p:ph idx="1" type="subTitle"/>
          </p:nvPr>
        </p:nvSpPr>
        <p:spPr>
          <a:xfrm>
            <a:off x="576975" y="1088250"/>
            <a:ext cx="10911600" cy="5324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sz="2900">
                <a:solidFill>
                  <a:srgbClr val="FF6600"/>
                </a:solidFill>
              </a:rPr>
              <a:t>Our Client need to know what kind of cab service is worth to invest. </a:t>
            </a:r>
            <a:endParaRPr sz="2900">
              <a:solidFill>
                <a:srgbClr val="FF6600"/>
              </a:solidFill>
            </a:endParaRPr>
          </a:p>
          <a:p>
            <a:pPr indent="0" lvl="0" marL="0" rtl="0" algn="l">
              <a:lnSpc>
                <a:spcPct val="90000"/>
              </a:lnSpc>
              <a:spcBef>
                <a:spcPts val="1000"/>
              </a:spcBef>
              <a:spcAft>
                <a:spcPts val="0"/>
              </a:spcAft>
              <a:buSzPts val="2400"/>
              <a:buNone/>
            </a:pPr>
            <a:r>
              <a:rPr lang="en-US" sz="2900">
                <a:solidFill>
                  <a:srgbClr val="FF6600"/>
                </a:solidFill>
              </a:rPr>
              <a:t>We provide recommendations, analysis, and insights to them to choose right cab service. </a:t>
            </a:r>
            <a:endParaRPr sz="2900">
              <a:solidFill>
                <a:srgbClr val="FF6600"/>
              </a:solidFill>
            </a:endParaRPr>
          </a:p>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8" name="Shape 108"/>
        <p:cNvGrpSpPr/>
        <p:nvPr/>
      </p:nvGrpSpPr>
      <p:grpSpPr>
        <a:xfrm>
          <a:off x="0" y="0"/>
          <a:ext cx="0" cy="0"/>
          <a:chOff x="0" y="0"/>
          <a:chExt cx="0" cy="0"/>
        </a:xfrm>
      </p:grpSpPr>
      <p:sp>
        <p:nvSpPr>
          <p:cNvPr id="109" name="Google Shape;109;g2597d595e8c_0_10"/>
          <p:cNvSpPr txBox="1"/>
          <p:nvPr>
            <p:ph type="ctrTitle"/>
          </p:nvPr>
        </p:nvSpPr>
        <p:spPr>
          <a:xfrm>
            <a:off x="209400" y="370166"/>
            <a:ext cx="9144000" cy="55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5400">
                <a:solidFill>
                  <a:schemeClr val="lt1"/>
                </a:solidFill>
                <a:highlight>
                  <a:srgbClr val="FF6600"/>
                </a:highlight>
              </a:rPr>
              <a:t>Approach</a:t>
            </a:r>
            <a:endParaRPr sz="4900">
              <a:solidFill>
                <a:schemeClr val="lt1"/>
              </a:solidFill>
              <a:highlight>
                <a:srgbClr val="FF6600"/>
              </a:highlight>
            </a:endParaRPr>
          </a:p>
        </p:txBody>
      </p:sp>
      <p:sp>
        <p:nvSpPr>
          <p:cNvPr id="110" name="Google Shape;110;g2597d595e8c_0_10"/>
          <p:cNvSpPr txBox="1"/>
          <p:nvPr>
            <p:ph idx="1" type="subTitle"/>
          </p:nvPr>
        </p:nvSpPr>
        <p:spPr>
          <a:xfrm>
            <a:off x="379775" y="927575"/>
            <a:ext cx="11590800" cy="56748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2400"/>
              <a:buNone/>
            </a:pPr>
            <a:r>
              <a:rPr lang="en-US" sz="2600">
                <a:solidFill>
                  <a:srgbClr val="FF6600"/>
                </a:solidFill>
              </a:rPr>
              <a:t>-Merge and join 4 data sets to analyze.</a:t>
            </a:r>
            <a:endParaRPr sz="2600">
              <a:solidFill>
                <a:srgbClr val="FF6600"/>
              </a:solidFill>
            </a:endParaRPr>
          </a:p>
          <a:p>
            <a:pPr indent="457200" lvl="0" marL="0" rtl="0" algn="l">
              <a:lnSpc>
                <a:spcPct val="90000"/>
              </a:lnSpc>
              <a:spcBef>
                <a:spcPts val="1000"/>
              </a:spcBef>
              <a:spcAft>
                <a:spcPts val="0"/>
              </a:spcAft>
              <a:buSzPts val="2400"/>
              <a:buNone/>
            </a:pPr>
            <a:r>
              <a:rPr lang="en-US" sz="2600">
                <a:solidFill>
                  <a:srgbClr val="FF6600"/>
                </a:solidFill>
              </a:rPr>
              <a:t>-Cab_Data.csv</a:t>
            </a:r>
            <a:endParaRPr sz="2600">
              <a:solidFill>
                <a:srgbClr val="FF6600"/>
              </a:solidFill>
            </a:endParaRPr>
          </a:p>
          <a:p>
            <a:pPr indent="457200" lvl="0" marL="0" rtl="0" algn="l">
              <a:lnSpc>
                <a:spcPct val="90000"/>
              </a:lnSpc>
              <a:spcBef>
                <a:spcPts val="1000"/>
              </a:spcBef>
              <a:spcAft>
                <a:spcPts val="0"/>
              </a:spcAft>
              <a:buSzPts val="2400"/>
              <a:buNone/>
            </a:pPr>
            <a:r>
              <a:rPr lang="en-US" sz="2600">
                <a:solidFill>
                  <a:srgbClr val="FF6600"/>
                </a:solidFill>
              </a:rPr>
              <a:t>-City.csv</a:t>
            </a:r>
            <a:endParaRPr sz="2600">
              <a:solidFill>
                <a:srgbClr val="FF6600"/>
              </a:solidFill>
            </a:endParaRPr>
          </a:p>
          <a:p>
            <a:pPr indent="457200" lvl="0" marL="0" rtl="0" algn="l">
              <a:lnSpc>
                <a:spcPct val="90000"/>
              </a:lnSpc>
              <a:spcBef>
                <a:spcPts val="1000"/>
              </a:spcBef>
              <a:spcAft>
                <a:spcPts val="0"/>
              </a:spcAft>
              <a:buSzPts val="2400"/>
              <a:buNone/>
            </a:pPr>
            <a:r>
              <a:rPr lang="en-US" sz="2600">
                <a:solidFill>
                  <a:srgbClr val="FF6600"/>
                </a:solidFill>
              </a:rPr>
              <a:t>-Customer_ID.csv</a:t>
            </a:r>
            <a:endParaRPr sz="2600">
              <a:solidFill>
                <a:srgbClr val="FF6600"/>
              </a:solidFill>
            </a:endParaRPr>
          </a:p>
          <a:p>
            <a:pPr indent="457200" lvl="0" marL="0" rtl="0" algn="l">
              <a:lnSpc>
                <a:spcPct val="90000"/>
              </a:lnSpc>
              <a:spcBef>
                <a:spcPts val="1000"/>
              </a:spcBef>
              <a:spcAft>
                <a:spcPts val="0"/>
              </a:spcAft>
              <a:buSzPts val="2400"/>
              <a:buNone/>
            </a:pPr>
            <a:r>
              <a:rPr lang="en-US" sz="2600">
                <a:solidFill>
                  <a:srgbClr val="FF6600"/>
                </a:solidFill>
              </a:rPr>
              <a:t>-Transaction_ID.csv</a:t>
            </a:r>
            <a:endParaRPr sz="2600">
              <a:solidFill>
                <a:srgbClr val="FF6600"/>
              </a:solidFill>
            </a:endParaRPr>
          </a:p>
          <a:p>
            <a:pPr indent="0" lvl="0" marL="0" rtl="0" algn="l">
              <a:lnSpc>
                <a:spcPct val="90000"/>
              </a:lnSpc>
              <a:spcBef>
                <a:spcPts val="1000"/>
              </a:spcBef>
              <a:spcAft>
                <a:spcPts val="0"/>
              </a:spcAft>
              <a:buSzPts val="2400"/>
              <a:buNone/>
            </a:pPr>
            <a:r>
              <a:rPr lang="en-US" sz="2600">
                <a:solidFill>
                  <a:srgbClr val="FF6600"/>
                </a:solidFill>
              </a:rPr>
              <a:t>-Data joining and cleaning through SQL.</a:t>
            </a:r>
            <a:endParaRPr sz="2600">
              <a:solidFill>
                <a:srgbClr val="FF6600"/>
              </a:solidFill>
            </a:endParaRPr>
          </a:p>
          <a:p>
            <a:pPr indent="0" lvl="0" marL="0" rtl="0" algn="l">
              <a:lnSpc>
                <a:spcPct val="90000"/>
              </a:lnSpc>
              <a:spcBef>
                <a:spcPts val="1000"/>
              </a:spcBef>
              <a:spcAft>
                <a:spcPts val="0"/>
              </a:spcAft>
              <a:buSzPts val="2400"/>
              <a:buNone/>
            </a:pPr>
            <a:r>
              <a:rPr lang="en-US" sz="2600">
                <a:solidFill>
                  <a:srgbClr val="FF6600"/>
                </a:solidFill>
              </a:rPr>
              <a:t>-Data type check to analyze.</a:t>
            </a:r>
            <a:endParaRPr sz="2600">
              <a:solidFill>
                <a:srgbClr val="FF6600"/>
              </a:solidFill>
            </a:endParaRPr>
          </a:p>
          <a:p>
            <a:pPr indent="0" lvl="0" marL="0" rtl="0" algn="l">
              <a:lnSpc>
                <a:spcPct val="90000"/>
              </a:lnSpc>
              <a:spcBef>
                <a:spcPts val="1000"/>
              </a:spcBef>
              <a:spcAft>
                <a:spcPts val="0"/>
              </a:spcAft>
              <a:buSzPts val="2400"/>
              <a:buNone/>
            </a:pPr>
            <a:r>
              <a:rPr lang="en-US" sz="2600">
                <a:solidFill>
                  <a:srgbClr val="FF6600"/>
                </a:solidFill>
              </a:rPr>
              <a:t>-A/B testing and Data Analysis through Tableau.</a:t>
            </a:r>
            <a:endParaRPr sz="2600">
              <a:solidFill>
                <a:srgbClr val="FF6600"/>
              </a:solidFill>
            </a:endParaRPr>
          </a:p>
          <a:p>
            <a:pPr indent="0" lvl="0" marL="0" rtl="0" algn="l">
              <a:lnSpc>
                <a:spcPct val="90000"/>
              </a:lnSpc>
              <a:spcBef>
                <a:spcPts val="1000"/>
              </a:spcBef>
              <a:spcAft>
                <a:spcPts val="0"/>
              </a:spcAft>
              <a:buSzPts val="2400"/>
              <a:buNone/>
            </a:pPr>
            <a:r>
              <a:rPr lang="en-US" sz="2600">
                <a:solidFill>
                  <a:srgbClr val="FF6600"/>
                </a:solidFill>
              </a:rPr>
              <a:t>-Explorer Data Analysis.</a:t>
            </a:r>
            <a:endParaRPr sz="2600">
              <a:solidFill>
                <a:srgbClr val="FF6600"/>
              </a:solidFill>
            </a:endParaRPr>
          </a:p>
          <a:p>
            <a:pPr indent="0" lvl="0" marL="0" rtl="0" algn="l">
              <a:lnSpc>
                <a:spcPct val="90000"/>
              </a:lnSpc>
              <a:spcBef>
                <a:spcPts val="1000"/>
              </a:spcBef>
              <a:spcAft>
                <a:spcPts val="0"/>
              </a:spcAft>
              <a:buSzPts val="2400"/>
              <a:buNone/>
            </a:pPr>
            <a:r>
              <a:rPr lang="en-US" sz="2600">
                <a:solidFill>
                  <a:srgbClr val="FF6600"/>
                </a:solidFill>
              </a:rPr>
              <a:t>-Creation Profit variable as Feature Engineering.</a:t>
            </a:r>
            <a:endParaRPr sz="2600">
              <a:solidFill>
                <a:srgbClr val="FF6600"/>
              </a:solidFill>
            </a:endParaRPr>
          </a:p>
          <a:p>
            <a:pPr indent="0" lvl="0" marL="0" rtl="0" algn="l">
              <a:lnSpc>
                <a:spcPct val="90000"/>
              </a:lnSpc>
              <a:spcBef>
                <a:spcPts val="1000"/>
              </a:spcBef>
              <a:spcAft>
                <a:spcPts val="0"/>
              </a:spcAft>
              <a:buSzPts val="2400"/>
              <a:buNone/>
            </a:pPr>
            <a:r>
              <a:rPr lang="en-US" sz="2600">
                <a:solidFill>
                  <a:srgbClr val="FF6600"/>
                </a:solidFill>
              </a:rPr>
              <a:t>-Profit Analysis.</a:t>
            </a:r>
            <a:endParaRPr sz="2600">
              <a:solidFill>
                <a:srgbClr val="FF6600"/>
              </a:solidFill>
            </a:endParaRPr>
          </a:p>
          <a:p>
            <a:pPr indent="0" lvl="0" marL="0" rtl="0" algn="l">
              <a:lnSpc>
                <a:spcPct val="90000"/>
              </a:lnSpc>
              <a:spcBef>
                <a:spcPts val="1000"/>
              </a:spcBef>
              <a:spcAft>
                <a:spcPts val="0"/>
              </a:spcAft>
              <a:buSzPts val="2400"/>
              <a:buNone/>
            </a:pPr>
            <a:r>
              <a:rPr lang="en-US" sz="2600">
                <a:solidFill>
                  <a:srgbClr val="FF6600"/>
                </a:solidFill>
              </a:rPr>
              <a:t>-Hypothesis Analysis.</a:t>
            </a:r>
            <a:endParaRPr sz="2600">
              <a:solidFill>
                <a:srgbClr val="FF6600"/>
              </a:solidFill>
            </a:endParaRPr>
          </a:p>
          <a:p>
            <a:pPr indent="0" lvl="0" marL="0" rtl="0" algn="l">
              <a:lnSpc>
                <a:spcPct val="90000"/>
              </a:lnSpc>
              <a:spcBef>
                <a:spcPts val="1000"/>
              </a:spcBef>
              <a:spcAft>
                <a:spcPts val="0"/>
              </a:spcAft>
              <a:buSzPts val="2400"/>
              <a:buNone/>
            </a:pPr>
            <a:r>
              <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14" name="Shape 114"/>
        <p:cNvGrpSpPr/>
        <p:nvPr/>
      </p:nvGrpSpPr>
      <p:grpSpPr>
        <a:xfrm>
          <a:off x="0" y="0"/>
          <a:ext cx="0" cy="0"/>
          <a:chOff x="0" y="0"/>
          <a:chExt cx="0" cy="0"/>
        </a:xfrm>
      </p:grpSpPr>
      <p:sp>
        <p:nvSpPr>
          <p:cNvPr id="115" name="Google Shape;115;g2597d595e8c_0_26"/>
          <p:cNvSpPr txBox="1"/>
          <p:nvPr>
            <p:ph type="ctrTitle"/>
          </p:nvPr>
        </p:nvSpPr>
        <p:spPr>
          <a:xfrm>
            <a:off x="209375" y="180225"/>
            <a:ext cx="11818500" cy="864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7647"/>
              <a:buNone/>
            </a:pPr>
            <a:r>
              <a:rPr lang="en-US" sz="5666">
                <a:solidFill>
                  <a:schemeClr val="lt1"/>
                </a:solidFill>
                <a:highlight>
                  <a:srgbClr val="FF6600"/>
                </a:highlight>
              </a:rPr>
              <a:t>MySQL Data Cleaning and Formatting</a:t>
            </a:r>
            <a:r>
              <a:rPr lang="en-US" sz="6222">
                <a:solidFill>
                  <a:schemeClr val="lt1"/>
                </a:solidFill>
                <a:highlight>
                  <a:srgbClr val="FF6600"/>
                </a:highlight>
              </a:rPr>
              <a:t>  </a:t>
            </a:r>
            <a:endParaRPr sz="6222">
              <a:solidFill>
                <a:schemeClr val="lt1"/>
              </a:solidFill>
              <a:highlight>
                <a:srgbClr val="FF6600"/>
              </a:highlight>
            </a:endParaRPr>
          </a:p>
        </p:txBody>
      </p:sp>
      <p:pic>
        <p:nvPicPr>
          <p:cNvPr id="116" name="Google Shape;116;g2597d595e8c_0_26"/>
          <p:cNvPicPr preferRelativeResize="0"/>
          <p:nvPr/>
        </p:nvPicPr>
        <p:blipFill rotWithShape="1">
          <a:blip r:embed="rId3">
            <a:alphaModFix/>
          </a:blip>
          <a:srcRect b="0" l="0" r="0" t="0"/>
          <a:stretch/>
        </p:blipFill>
        <p:spPr>
          <a:xfrm>
            <a:off x="718675" y="1552825"/>
            <a:ext cx="6572250" cy="4381500"/>
          </a:xfrm>
          <a:prstGeom prst="rect">
            <a:avLst/>
          </a:prstGeom>
          <a:noFill/>
          <a:ln>
            <a:noFill/>
          </a:ln>
        </p:spPr>
      </p:pic>
      <p:sp>
        <p:nvSpPr>
          <p:cNvPr id="117" name="Google Shape;117;g2597d595e8c_0_26"/>
          <p:cNvSpPr txBox="1"/>
          <p:nvPr>
            <p:ph idx="1" type="subTitle"/>
          </p:nvPr>
        </p:nvSpPr>
        <p:spPr>
          <a:xfrm>
            <a:off x="7613000" y="1263525"/>
            <a:ext cx="4050600" cy="5214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sz="2800">
                <a:solidFill>
                  <a:srgbClr val="FF6600"/>
                </a:solidFill>
              </a:rPr>
              <a:t>-There were no missing values so no needed to impute or drop for that.</a:t>
            </a:r>
            <a:endParaRPr sz="2800">
              <a:solidFill>
                <a:srgbClr val="FF6600"/>
              </a:solidFill>
            </a:endParaRPr>
          </a:p>
          <a:p>
            <a:pPr indent="0" lvl="0" marL="0" rtl="0" algn="l">
              <a:lnSpc>
                <a:spcPct val="90000"/>
              </a:lnSpc>
              <a:spcBef>
                <a:spcPts val="1000"/>
              </a:spcBef>
              <a:spcAft>
                <a:spcPts val="0"/>
              </a:spcAft>
              <a:buSzPts val="2400"/>
              <a:buNone/>
            </a:pPr>
            <a:r>
              <a:rPr lang="en-US" sz="2800">
                <a:solidFill>
                  <a:srgbClr val="FF6600"/>
                </a:solidFill>
              </a:rPr>
              <a:t>-Casting certain columns to their appropriate types and joining and cleaning up the data through MySQL.</a:t>
            </a:r>
            <a:endParaRPr sz="2800">
              <a:solidFill>
                <a:srgbClr val="FF6600"/>
              </a:solidFill>
            </a:endParaRPr>
          </a:p>
          <a:p>
            <a:pPr indent="0" lvl="0" marL="0" rtl="0" algn="l">
              <a:lnSpc>
                <a:spcPct val="90000"/>
              </a:lnSpc>
              <a:spcBef>
                <a:spcPts val="1000"/>
              </a:spcBef>
              <a:spcAft>
                <a:spcPts val="0"/>
              </a:spcAft>
              <a:buSzPts val="2400"/>
              <a:buNone/>
            </a:pPr>
            <a:r>
              <a:t/>
            </a:r>
            <a:endParaRPr sz="2800">
              <a:solidFill>
                <a:srgbClr val="FF6600"/>
              </a:solidFill>
            </a:endParaRPr>
          </a:p>
          <a:p>
            <a:pPr indent="0" lvl="0" marL="0" rtl="0" algn="l">
              <a:lnSpc>
                <a:spcPct val="90000"/>
              </a:lnSpc>
              <a:spcBef>
                <a:spcPts val="1000"/>
              </a:spcBef>
              <a:spcAft>
                <a:spcPts val="0"/>
              </a:spcAft>
              <a:buSzPts val="2400"/>
              <a:buNone/>
            </a:pPr>
            <a:r>
              <a:t/>
            </a:r>
            <a:endParaRPr sz="2800">
              <a:solidFill>
                <a:srgbClr val="FF66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1" name="Shape 121"/>
        <p:cNvGrpSpPr/>
        <p:nvPr/>
      </p:nvGrpSpPr>
      <p:grpSpPr>
        <a:xfrm>
          <a:off x="0" y="0"/>
          <a:ext cx="0" cy="0"/>
          <a:chOff x="0" y="0"/>
          <a:chExt cx="0" cy="0"/>
        </a:xfrm>
      </p:grpSpPr>
      <p:sp>
        <p:nvSpPr>
          <p:cNvPr id="122" name="Google Shape;122;g2597d595e8c_0_31"/>
          <p:cNvSpPr txBox="1"/>
          <p:nvPr>
            <p:ph type="ctrTitle"/>
          </p:nvPr>
        </p:nvSpPr>
        <p:spPr>
          <a:xfrm>
            <a:off x="165550" y="158293"/>
            <a:ext cx="9144000" cy="951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5400">
                <a:solidFill>
                  <a:schemeClr val="lt1"/>
                </a:solidFill>
                <a:highlight>
                  <a:srgbClr val="FF6600"/>
                </a:highlight>
              </a:rPr>
              <a:t>EDA (Exploratory Data Analysis)</a:t>
            </a:r>
            <a:endParaRPr sz="5400">
              <a:solidFill>
                <a:schemeClr val="lt1"/>
              </a:solidFill>
              <a:highlight>
                <a:srgbClr val="FF6600"/>
              </a:highlight>
            </a:endParaRPr>
          </a:p>
        </p:txBody>
      </p:sp>
      <p:sp>
        <p:nvSpPr>
          <p:cNvPr id="123" name="Google Shape;123;g2597d595e8c_0_31"/>
          <p:cNvSpPr txBox="1"/>
          <p:nvPr>
            <p:ph idx="1" type="subTitle"/>
          </p:nvPr>
        </p:nvSpPr>
        <p:spPr>
          <a:xfrm>
            <a:off x="446000" y="4865625"/>
            <a:ext cx="11415000" cy="159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595"/>
              <a:buNone/>
            </a:pPr>
            <a:r>
              <a:rPr lang="en-US" sz="1900">
                <a:solidFill>
                  <a:schemeClr val="accent2"/>
                </a:solidFill>
              </a:rPr>
              <a:t>-KM_Travelled: Min:1.90, Max:48, Mean and Median are almost same that means normal distribution.</a:t>
            </a:r>
            <a:endParaRPr sz="1900">
              <a:solidFill>
                <a:schemeClr val="accent2"/>
              </a:solidFill>
            </a:endParaRPr>
          </a:p>
          <a:p>
            <a:pPr indent="0" lvl="0" marL="0" rtl="0" algn="l">
              <a:lnSpc>
                <a:spcPct val="90000"/>
              </a:lnSpc>
              <a:spcBef>
                <a:spcPts val="1000"/>
              </a:spcBef>
              <a:spcAft>
                <a:spcPts val="0"/>
              </a:spcAft>
              <a:buSzPts val="2595"/>
              <a:buNone/>
            </a:pPr>
            <a:r>
              <a:rPr lang="en-US" sz="1900">
                <a:solidFill>
                  <a:schemeClr val="accent2"/>
                </a:solidFill>
              </a:rPr>
              <a:t>-Price_Charged: Min:15.60, Max:2048.03, Mean &gt; Median means long right tail. High price raised the Mean. The std is large that means Price_Charged are scatter broadly.</a:t>
            </a:r>
            <a:endParaRPr sz="1900">
              <a:solidFill>
                <a:schemeClr val="accent2"/>
              </a:solidFill>
            </a:endParaRPr>
          </a:p>
          <a:p>
            <a:pPr indent="0" lvl="0" marL="0" rtl="0" algn="l">
              <a:lnSpc>
                <a:spcPct val="90000"/>
              </a:lnSpc>
              <a:spcBef>
                <a:spcPts val="1000"/>
              </a:spcBef>
              <a:spcAft>
                <a:spcPts val="0"/>
              </a:spcAft>
              <a:buSzPts val="2595"/>
              <a:buNone/>
            </a:pPr>
            <a:r>
              <a:rPr lang="en-US" sz="1900">
                <a:solidFill>
                  <a:schemeClr val="accent2"/>
                </a:solidFill>
              </a:rPr>
              <a:t>-Cost_of_Trip: Mean and Median are almost same that means normal distribution.</a:t>
            </a:r>
            <a:endParaRPr>
              <a:solidFill>
                <a:schemeClr val="accent2"/>
              </a:solidFill>
            </a:endParaRPr>
          </a:p>
        </p:txBody>
      </p:sp>
      <p:pic>
        <p:nvPicPr>
          <p:cNvPr id="124" name="Google Shape;124;g2597d595e8c_0_31"/>
          <p:cNvPicPr preferRelativeResize="0"/>
          <p:nvPr/>
        </p:nvPicPr>
        <p:blipFill rotWithShape="1">
          <a:blip r:embed="rId3">
            <a:alphaModFix/>
          </a:blip>
          <a:srcRect b="0" l="0" r="0" t="0"/>
          <a:stretch/>
        </p:blipFill>
        <p:spPr>
          <a:xfrm>
            <a:off x="446000" y="1336000"/>
            <a:ext cx="11326199" cy="33433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sp>
        <p:nvSpPr>
          <p:cNvPr id="129" name="Google Shape;129;g2597d595e8c_0_41"/>
          <p:cNvSpPr txBox="1"/>
          <p:nvPr>
            <p:ph type="ctrTitle"/>
          </p:nvPr>
        </p:nvSpPr>
        <p:spPr>
          <a:xfrm>
            <a:off x="231275" y="136400"/>
            <a:ext cx="11695500" cy="951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990"/>
              <a:buNone/>
            </a:pPr>
            <a:r>
              <a:rPr lang="en-US" sz="4600">
                <a:solidFill>
                  <a:schemeClr val="lt1"/>
                </a:solidFill>
                <a:highlight>
                  <a:srgbClr val="FF6600"/>
                </a:highlight>
              </a:rPr>
              <a:t>Age Distribution </a:t>
            </a:r>
            <a:endParaRPr sz="4600">
              <a:solidFill>
                <a:schemeClr val="lt1"/>
              </a:solidFill>
              <a:highlight>
                <a:srgbClr val="FF6600"/>
              </a:highlight>
            </a:endParaRPr>
          </a:p>
        </p:txBody>
      </p:sp>
      <p:sp>
        <p:nvSpPr>
          <p:cNvPr id="130" name="Google Shape;130;g2597d595e8c_0_41"/>
          <p:cNvSpPr txBox="1"/>
          <p:nvPr>
            <p:ph idx="1" type="subTitle"/>
          </p:nvPr>
        </p:nvSpPr>
        <p:spPr>
          <a:xfrm>
            <a:off x="8367250" y="993450"/>
            <a:ext cx="3693300" cy="5769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-It seem around 20 years old customers is the most using the cab services.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-The user with Pink Cab is less than Yellow Cab in general.</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-After 40 years old, the user both Pink and Yellow are significantly reduced. It may be affected some restriction such as other better service.</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rPr lang="en-US">
                <a:solidFill>
                  <a:srgbClr val="FF6600"/>
                </a:solidFill>
              </a:rPr>
              <a:t>  </a:t>
            </a:r>
            <a:endParaRPr>
              <a:solidFill>
                <a:srgbClr val="FF6600"/>
              </a:solidFill>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2400"/>
              <a:buNone/>
            </a:pPr>
            <a:r>
              <a:t/>
            </a:r>
            <a:endParaRPr/>
          </a:p>
        </p:txBody>
      </p:sp>
      <p:pic>
        <p:nvPicPr>
          <p:cNvPr id="131" name="Google Shape;131;g2597d595e8c_0_41"/>
          <p:cNvPicPr preferRelativeResize="0"/>
          <p:nvPr/>
        </p:nvPicPr>
        <p:blipFill rotWithShape="1">
          <a:blip r:embed="rId3">
            <a:alphaModFix/>
          </a:blip>
          <a:srcRect b="0" l="0" r="0" t="0"/>
          <a:stretch/>
        </p:blipFill>
        <p:spPr>
          <a:xfrm>
            <a:off x="152400" y="1240700"/>
            <a:ext cx="8131726" cy="518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5" name="Shape 135"/>
        <p:cNvGrpSpPr/>
        <p:nvPr/>
      </p:nvGrpSpPr>
      <p:grpSpPr>
        <a:xfrm>
          <a:off x="0" y="0"/>
          <a:ext cx="0" cy="0"/>
          <a:chOff x="0" y="0"/>
          <a:chExt cx="0" cy="0"/>
        </a:xfrm>
      </p:grpSpPr>
      <p:sp>
        <p:nvSpPr>
          <p:cNvPr id="136" name="Google Shape;136;g2597d595e8c_0_46"/>
          <p:cNvSpPr txBox="1"/>
          <p:nvPr>
            <p:ph type="ctrTitle"/>
          </p:nvPr>
        </p:nvSpPr>
        <p:spPr>
          <a:xfrm>
            <a:off x="52400" y="0"/>
            <a:ext cx="11786700" cy="91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11111"/>
              <a:buNone/>
            </a:pPr>
            <a:r>
              <a:rPr lang="en-US">
                <a:solidFill>
                  <a:schemeClr val="lt1"/>
                </a:solidFill>
                <a:highlight>
                  <a:srgbClr val="FF6600"/>
                </a:highlight>
              </a:rPr>
              <a:t>Correlation</a:t>
            </a:r>
            <a:endParaRPr>
              <a:solidFill>
                <a:schemeClr val="lt1"/>
              </a:solidFill>
              <a:highlight>
                <a:srgbClr val="FF6600"/>
              </a:highlight>
            </a:endParaRPr>
          </a:p>
        </p:txBody>
      </p:sp>
      <p:sp>
        <p:nvSpPr>
          <p:cNvPr id="137" name="Google Shape;137;g2597d595e8c_0_46"/>
          <p:cNvSpPr txBox="1"/>
          <p:nvPr>
            <p:ph idx="1" type="subTitle"/>
          </p:nvPr>
        </p:nvSpPr>
        <p:spPr>
          <a:xfrm>
            <a:off x="9108750" y="189900"/>
            <a:ext cx="2839800" cy="6463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2400"/>
              <a:buNone/>
            </a:pPr>
            <a:r>
              <a:rPr lang="en-US">
                <a:solidFill>
                  <a:srgbClr val="FF6600"/>
                </a:solidFill>
              </a:rPr>
              <a:t>-There are correlation 0.84 between Price_Charged and KM_Travelled that  absolutely makes sense.</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-Also, the correlation 0.86 between Price_Charged and Cost_of_Trip.</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-Other than that, we don’t see much correlations.</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-The 0.33 between Population and Price_Charged may be correlated slightly.</a:t>
            </a:r>
            <a:endParaRPr>
              <a:solidFill>
                <a:srgbClr val="FF6600"/>
              </a:solidFill>
            </a:endParaRPr>
          </a:p>
          <a:p>
            <a:pPr indent="0" lvl="0" marL="0" rtl="0" algn="l">
              <a:lnSpc>
                <a:spcPct val="90000"/>
              </a:lnSpc>
              <a:spcBef>
                <a:spcPts val="1000"/>
              </a:spcBef>
              <a:spcAft>
                <a:spcPts val="0"/>
              </a:spcAft>
              <a:buSzPts val="2400"/>
              <a:buNone/>
            </a:pPr>
            <a:r>
              <a:rPr lang="en-US">
                <a:solidFill>
                  <a:srgbClr val="FF6600"/>
                </a:solidFill>
              </a:rPr>
              <a:t> </a:t>
            </a:r>
            <a:endParaRPr>
              <a:solidFill>
                <a:srgbClr val="FF6600"/>
              </a:solidFill>
            </a:endParaRPr>
          </a:p>
        </p:txBody>
      </p:sp>
      <p:pic>
        <p:nvPicPr>
          <p:cNvPr id="138" name="Google Shape;138;g2597d595e8c_0_46"/>
          <p:cNvPicPr preferRelativeResize="0"/>
          <p:nvPr/>
        </p:nvPicPr>
        <p:blipFill rotWithShape="1">
          <a:blip r:embed="rId3">
            <a:alphaModFix/>
          </a:blip>
          <a:srcRect b="0" l="0" r="0" t="0"/>
          <a:stretch/>
        </p:blipFill>
        <p:spPr>
          <a:xfrm>
            <a:off x="152400" y="1065300"/>
            <a:ext cx="8803951" cy="514912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2020-12-18T04:50:05Z</dcterms:created>
</cp:coreProperties>
</file>