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DM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hq0+jjwXULOh9mO34m2Av/6Ij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634DC2-D4E0-42D7-BF21-9F1347DE370C}">
  <a:tblStyle styleId="{A2634DC2-D4E0-42D7-BF21-9F1347DE370C}"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5.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DM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597d595e8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59b6e67b7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597d595e8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597d595e8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597d595e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597d595e8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715dc9a4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1715dc9a4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15dc9a4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715dc9a4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8a7334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5a8a7334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597d595e8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597d595e8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597d595e8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59b6e67b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597d595e8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597d595e8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715dc9a4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1715dc9a4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79c8dbf0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d79c8dbf0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79c8dbf0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d79c8dbf0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79c8dbf0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d79c8dbf0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79c8dbf0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d79c8dbf0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97d595e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715dc9a4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1715dc9a4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79c8dbf0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d79c8dbf0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79c8dbf0c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d79c8dbf0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59a3699e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79c8dbf0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d79c8dbf0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597d595e8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97d595e8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97d595e8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597d595e8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597d595e8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mdkfji@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908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100"/>
              <a:buFont typeface="Arial"/>
              <a:buNone/>
            </a:pPr>
            <a:r>
              <a:rPr lang="en-US" sz="4150">
                <a:solidFill>
                  <a:srgbClr val="FF6600"/>
                </a:solidFill>
                <a:highlight>
                  <a:srgbClr val="3B3B3B"/>
                </a:highlight>
              </a:rPr>
              <a:t>Bank Customer Segmentation</a:t>
            </a:r>
            <a:endParaRPr b="0" i="0" sz="4150" u="none" cap="none" strike="noStrike">
              <a:solidFill>
                <a:srgbClr val="FF6600"/>
              </a:solidFill>
              <a:highlight>
                <a:srgbClr val="3B3B3B"/>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Name:Madoka Fujii</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Calibri"/>
                <a:ea typeface="Calibri"/>
                <a:cs typeface="Calibri"/>
                <a:sym typeface="Calibri"/>
              </a:rPr>
              <a:t>Date: </a:t>
            </a:r>
            <a:r>
              <a:rPr lang="en-US" sz="2500">
                <a:solidFill>
                  <a:schemeClr val="dk1"/>
                </a:solidFill>
                <a:latin typeface="Calibri"/>
                <a:ea typeface="Calibri"/>
                <a:cs typeface="Calibri"/>
                <a:sym typeface="Calibri"/>
              </a:rPr>
              <a:t>Jan 15,</a:t>
            </a:r>
            <a:r>
              <a:rPr b="0" i="0" lang="en-US" sz="2500" u="none" cap="none" strike="noStrike">
                <a:solidFill>
                  <a:schemeClr val="dk1"/>
                </a:solidFill>
                <a:latin typeface="Calibri"/>
                <a:ea typeface="Calibri"/>
                <a:cs typeface="Calibri"/>
                <a:sym typeface="Calibri"/>
              </a:rPr>
              <a:t> 202</a:t>
            </a:r>
            <a:r>
              <a:rPr lang="en-US" sz="2500">
                <a:solidFill>
                  <a:schemeClr val="dk1"/>
                </a:solidFill>
                <a:latin typeface="Calibri"/>
                <a:ea typeface="Calibri"/>
                <a:cs typeface="Calibri"/>
                <a:sym typeface="Calibri"/>
              </a:rPr>
              <a:t>5</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5" name="Shape 145"/>
        <p:cNvGrpSpPr/>
        <p:nvPr/>
      </p:nvGrpSpPr>
      <p:grpSpPr>
        <a:xfrm>
          <a:off x="0" y="0"/>
          <a:ext cx="0" cy="0"/>
          <a:chOff x="0" y="0"/>
          <a:chExt cx="0" cy="0"/>
        </a:xfrm>
      </p:grpSpPr>
      <p:sp>
        <p:nvSpPr>
          <p:cNvPr id="146" name="Google Shape;146;g2597d595e8c_0_46"/>
          <p:cNvSpPr txBox="1"/>
          <p:nvPr>
            <p:ph type="ctrTitle"/>
          </p:nvPr>
        </p:nvSpPr>
        <p:spPr>
          <a:xfrm>
            <a:off x="52400" y="0"/>
            <a:ext cx="11786700" cy="912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a:solidFill>
                <a:schemeClr val="lt1"/>
              </a:solidFill>
              <a:highlight>
                <a:srgbClr val="FF6600"/>
              </a:highlight>
            </a:endParaRPr>
          </a:p>
        </p:txBody>
      </p:sp>
      <p:sp>
        <p:nvSpPr>
          <p:cNvPr id="147" name="Google Shape;147;g2597d595e8c_0_46"/>
          <p:cNvSpPr txBox="1"/>
          <p:nvPr>
            <p:ph idx="1" type="subTitle"/>
          </p:nvPr>
        </p:nvSpPr>
        <p:spPr>
          <a:xfrm>
            <a:off x="8295325" y="865025"/>
            <a:ext cx="3246300" cy="364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In the variable ‘renta’, Median and Mean is almost same point while there are many outliers.</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 </a:t>
            </a:r>
            <a:endParaRPr>
              <a:solidFill>
                <a:srgbClr val="FF6600"/>
              </a:solidFill>
            </a:endParaRPr>
          </a:p>
        </p:txBody>
      </p:sp>
      <p:pic>
        <p:nvPicPr>
          <p:cNvPr id="148" name="Google Shape;148;g2597d595e8c_0_46"/>
          <p:cNvPicPr preferRelativeResize="0"/>
          <p:nvPr/>
        </p:nvPicPr>
        <p:blipFill>
          <a:blip r:embed="rId3">
            <a:alphaModFix/>
          </a:blip>
          <a:stretch>
            <a:fillRect/>
          </a:stretch>
        </p:blipFill>
        <p:spPr>
          <a:xfrm>
            <a:off x="276000" y="1029375"/>
            <a:ext cx="7696175" cy="492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2" name="Shape 152"/>
        <p:cNvGrpSpPr/>
        <p:nvPr/>
      </p:nvGrpSpPr>
      <p:grpSpPr>
        <a:xfrm>
          <a:off x="0" y="0"/>
          <a:ext cx="0" cy="0"/>
          <a:chOff x="0" y="0"/>
          <a:chExt cx="0" cy="0"/>
        </a:xfrm>
      </p:grpSpPr>
      <p:sp>
        <p:nvSpPr>
          <p:cNvPr id="153" name="Google Shape;153;g259b6e67b7f_0_7"/>
          <p:cNvSpPr txBox="1"/>
          <p:nvPr>
            <p:ph type="ctrTitle"/>
          </p:nvPr>
        </p:nvSpPr>
        <p:spPr>
          <a:xfrm>
            <a:off x="231275" y="202117"/>
            <a:ext cx="9144000" cy="798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54" name="Google Shape;154;g259b6e67b7f_0_7"/>
          <p:cNvSpPr txBox="1"/>
          <p:nvPr>
            <p:ph idx="1" type="subTitle"/>
          </p:nvPr>
        </p:nvSpPr>
        <p:spPr>
          <a:xfrm>
            <a:off x="6648300" y="1268850"/>
            <a:ext cx="5134500" cy="529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Examined the outliers and skewness in the visualizations in the previous slide. It appears that the 'renta' variable, which represents the gross income of households, contains many outliers above the median and mean. These outliers correspond to high-income customers. Retaining these outliers may be beneficial for identifying specific trends within the high-income group, which could be useful for targeted campaigns. Therefore, while I am checking for outliers, I do not plan to omit them.</a:t>
            </a:r>
            <a:endParaRPr>
              <a:solidFill>
                <a:srgbClr val="FF6600"/>
              </a:solidFill>
            </a:endParaRPr>
          </a:p>
        </p:txBody>
      </p:sp>
      <p:pic>
        <p:nvPicPr>
          <p:cNvPr id="155" name="Google Shape;155;g259b6e67b7f_0_7"/>
          <p:cNvPicPr preferRelativeResize="0"/>
          <p:nvPr/>
        </p:nvPicPr>
        <p:blipFill>
          <a:blip r:embed="rId3">
            <a:alphaModFix/>
          </a:blip>
          <a:stretch>
            <a:fillRect/>
          </a:stretch>
        </p:blipFill>
        <p:spPr>
          <a:xfrm>
            <a:off x="906425" y="1774075"/>
            <a:ext cx="4901700" cy="330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9" name="Shape 159"/>
        <p:cNvGrpSpPr/>
        <p:nvPr/>
      </p:nvGrpSpPr>
      <p:grpSpPr>
        <a:xfrm>
          <a:off x="0" y="0"/>
          <a:ext cx="0" cy="0"/>
          <a:chOff x="0" y="0"/>
          <a:chExt cx="0" cy="0"/>
        </a:xfrm>
      </p:grpSpPr>
      <p:sp>
        <p:nvSpPr>
          <p:cNvPr id="160" name="Google Shape;160;g2597d595e8c_0_36"/>
          <p:cNvSpPr txBox="1"/>
          <p:nvPr>
            <p:ph type="ctrTitle"/>
          </p:nvPr>
        </p:nvSpPr>
        <p:spPr>
          <a:xfrm>
            <a:off x="231300" y="114500"/>
            <a:ext cx="8577300" cy="951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400">
              <a:solidFill>
                <a:schemeClr val="lt1"/>
              </a:solidFill>
              <a:highlight>
                <a:srgbClr val="FF6600"/>
              </a:highlight>
            </a:endParaRPr>
          </a:p>
        </p:txBody>
      </p:sp>
      <p:sp>
        <p:nvSpPr>
          <p:cNvPr id="161" name="Google Shape;161;g2597d595e8c_0_36"/>
          <p:cNvSpPr txBox="1"/>
          <p:nvPr>
            <p:ph idx="1" type="subTitle"/>
          </p:nvPr>
        </p:nvSpPr>
        <p:spPr>
          <a:xfrm>
            <a:off x="6799575" y="1066400"/>
            <a:ext cx="5392500" cy="549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 ‘renta’, applied the method fillna() median.</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Regarding other numerical missing values, applied KNN Imputation. </a:t>
            </a:r>
            <a:endParaRPr>
              <a:solidFill>
                <a:srgbClr val="FF6600"/>
              </a:solidFill>
            </a:endParaRPr>
          </a:p>
        </p:txBody>
      </p:sp>
      <p:pic>
        <p:nvPicPr>
          <p:cNvPr id="162" name="Google Shape;162;g2597d595e8c_0_36"/>
          <p:cNvPicPr preferRelativeResize="0"/>
          <p:nvPr/>
        </p:nvPicPr>
        <p:blipFill>
          <a:blip r:embed="rId3">
            <a:alphaModFix/>
          </a:blip>
          <a:stretch>
            <a:fillRect/>
          </a:stretch>
        </p:blipFill>
        <p:spPr>
          <a:xfrm>
            <a:off x="152400" y="1218800"/>
            <a:ext cx="6494774" cy="4352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66" name="Shape 166"/>
        <p:cNvGrpSpPr/>
        <p:nvPr/>
      </p:nvGrpSpPr>
      <p:grpSpPr>
        <a:xfrm>
          <a:off x="0" y="0"/>
          <a:ext cx="0" cy="0"/>
          <a:chOff x="0" y="0"/>
          <a:chExt cx="0" cy="0"/>
        </a:xfrm>
      </p:grpSpPr>
      <p:sp>
        <p:nvSpPr>
          <p:cNvPr id="167" name="Google Shape;167;g2597d595e8c_0_16"/>
          <p:cNvSpPr txBox="1"/>
          <p:nvPr>
            <p:ph type="ctrTitle"/>
          </p:nvPr>
        </p:nvSpPr>
        <p:spPr>
          <a:xfrm>
            <a:off x="99800" y="158293"/>
            <a:ext cx="9144000" cy="930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700">
              <a:solidFill>
                <a:schemeClr val="lt1"/>
              </a:solidFill>
              <a:highlight>
                <a:srgbClr val="FF6600"/>
              </a:highlight>
            </a:endParaRPr>
          </a:p>
        </p:txBody>
      </p:sp>
      <p:sp>
        <p:nvSpPr>
          <p:cNvPr id="168" name="Google Shape;168;g2597d595e8c_0_16"/>
          <p:cNvSpPr txBox="1"/>
          <p:nvPr>
            <p:ph idx="1" type="subTitle"/>
          </p:nvPr>
        </p:nvSpPr>
        <p:spPr>
          <a:xfrm>
            <a:off x="6867175" y="1373075"/>
            <a:ext cx="5037600" cy="512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a:t>
            </a:r>
            <a:r>
              <a:rPr lang="en-US">
                <a:solidFill>
                  <a:srgbClr val="FF6600"/>
                </a:solidFill>
              </a:rPr>
              <a:t> </a:t>
            </a:r>
            <a:r>
              <a:rPr lang="en-US">
                <a:solidFill>
                  <a:srgbClr val="FF6600"/>
                </a:solidFill>
              </a:rPr>
              <a:t>Categorical</a:t>
            </a:r>
            <a:r>
              <a:rPr lang="en-US">
                <a:solidFill>
                  <a:srgbClr val="FF6600"/>
                </a:solidFill>
              </a:rPr>
              <a:t> missing values, applied fillna() mode method.</a:t>
            </a:r>
            <a:endParaRPr>
              <a:solidFill>
                <a:srgbClr val="FF6600"/>
              </a:solidFill>
            </a:endParaRPr>
          </a:p>
        </p:txBody>
      </p:sp>
      <p:pic>
        <p:nvPicPr>
          <p:cNvPr id="169" name="Google Shape;169;g2597d595e8c_0_16"/>
          <p:cNvPicPr preferRelativeResize="0"/>
          <p:nvPr/>
        </p:nvPicPr>
        <p:blipFill>
          <a:blip r:embed="rId3">
            <a:alphaModFix/>
          </a:blip>
          <a:stretch>
            <a:fillRect/>
          </a:stretch>
        </p:blipFill>
        <p:spPr>
          <a:xfrm>
            <a:off x="152400" y="1240693"/>
            <a:ext cx="6562374" cy="2929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3" name="Shape 173"/>
        <p:cNvGrpSpPr/>
        <p:nvPr/>
      </p:nvGrpSpPr>
      <p:grpSpPr>
        <a:xfrm>
          <a:off x="0" y="0"/>
          <a:ext cx="0" cy="0"/>
          <a:chOff x="0" y="0"/>
          <a:chExt cx="0" cy="0"/>
        </a:xfrm>
      </p:grpSpPr>
      <p:sp>
        <p:nvSpPr>
          <p:cNvPr id="174" name="Google Shape;174;g2597d595e8c_0_59"/>
          <p:cNvSpPr txBox="1"/>
          <p:nvPr>
            <p:ph type="ctrTitle"/>
          </p:nvPr>
        </p:nvSpPr>
        <p:spPr>
          <a:xfrm>
            <a:off x="165550" y="158300"/>
            <a:ext cx="10578000" cy="886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75" name="Google Shape;175;g2597d595e8c_0_59"/>
          <p:cNvSpPr txBox="1"/>
          <p:nvPr>
            <p:ph idx="1" type="subTitle"/>
          </p:nvPr>
        </p:nvSpPr>
        <p:spPr>
          <a:xfrm>
            <a:off x="7885650" y="3461400"/>
            <a:ext cx="4306500" cy="308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For readability in English, renamed the column name if it is hard to understand.</a:t>
            </a:r>
            <a:endParaRPr>
              <a:solidFill>
                <a:srgbClr val="FF6600"/>
              </a:solidFill>
            </a:endParaRPr>
          </a:p>
        </p:txBody>
      </p:sp>
      <p:pic>
        <p:nvPicPr>
          <p:cNvPr id="176" name="Google Shape;176;g2597d595e8c_0_59"/>
          <p:cNvPicPr preferRelativeResize="0"/>
          <p:nvPr/>
        </p:nvPicPr>
        <p:blipFill>
          <a:blip r:embed="rId3">
            <a:alphaModFix/>
          </a:blip>
          <a:stretch>
            <a:fillRect/>
          </a:stretch>
        </p:blipFill>
        <p:spPr>
          <a:xfrm>
            <a:off x="219988" y="1396900"/>
            <a:ext cx="8448675" cy="188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0" name="Shape 180"/>
        <p:cNvGrpSpPr/>
        <p:nvPr/>
      </p:nvGrpSpPr>
      <p:grpSpPr>
        <a:xfrm>
          <a:off x="0" y="0"/>
          <a:ext cx="0" cy="0"/>
          <a:chOff x="0" y="0"/>
          <a:chExt cx="0" cy="0"/>
        </a:xfrm>
      </p:grpSpPr>
      <p:sp>
        <p:nvSpPr>
          <p:cNvPr id="181" name="Google Shape;181;g2597d595e8c_0_64"/>
          <p:cNvSpPr txBox="1"/>
          <p:nvPr>
            <p:ph type="ctrTitle"/>
          </p:nvPr>
        </p:nvSpPr>
        <p:spPr>
          <a:xfrm>
            <a:off x="209350" y="136400"/>
            <a:ext cx="11498100" cy="117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82" name="Google Shape;182;g2597d595e8c_0_64"/>
          <p:cNvSpPr txBox="1"/>
          <p:nvPr>
            <p:ph idx="1" type="subTitle"/>
          </p:nvPr>
        </p:nvSpPr>
        <p:spPr>
          <a:xfrm>
            <a:off x="7050575" y="1542450"/>
            <a:ext cx="40095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Make sure the data type each variable and the number of data each variable.</a:t>
            </a:r>
            <a:endParaRPr>
              <a:solidFill>
                <a:srgbClr val="FF6600"/>
              </a:solidFill>
            </a:endParaRPr>
          </a:p>
        </p:txBody>
      </p:sp>
      <p:pic>
        <p:nvPicPr>
          <p:cNvPr id="183" name="Google Shape;183;g2597d595e8c_0_64"/>
          <p:cNvPicPr preferRelativeResize="0"/>
          <p:nvPr/>
        </p:nvPicPr>
        <p:blipFill>
          <a:blip r:embed="rId3">
            <a:alphaModFix/>
          </a:blip>
          <a:stretch>
            <a:fillRect/>
          </a:stretch>
        </p:blipFill>
        <p:spPr>
          <a:xfrm>
            <a:off x="1289425" y="1483900"/>
            <a:ext cx="4633647" cy="524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7" name="Shape 187"/>
        <p:cNvGrpSpPr/>
        <p:nvPr/>
      </p:nvGrpSpPr>
      <p:grpSpPr>
        <a:xfrm>
          <a:off x="0" y="0"/>
          <a:ext cx="0" cy="0"/>
          <a:chOff x="0" y="0"/>
          <a:chExt cx="0" cy="0"/>
        </a:xfrm>
      </p:grpSpPr>
      <p:sp>
        <p:nvSpPr>
          <p:cNvPr id="188" name="Google Shape;188;g31715dc9a45_0_53"/>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EDA</a:t>
            </a:r>
            <a:r>
              <a:rPr lang="en-US" sz="5400">
                <a:solidFill>
                  <a:schemeClr val="lt1"/>
                </a:solidFill>
                <a:highlight>
                  <a:srgbClr val="FF6600"/>
                </a:highlight>
              </a:rPr>
              <a:t>	</a:t>
            </a:r>
            <a:endParaRPr sz="5400">
              <a:solidFill>
                <a:schemeClr val="lt1"/>
              </a:solidFill>
              <a:highlight>
                <a:srgbClr val="FF6600"/>
              </a:highlight>
            </a:endParaRPr>
          </a:p>
        </p:txBody>
      </p:sp>
      <p:sp>
        <p:nvSpPr>
          <p:cNvPr id="189" name="Google Shape;189;g31715dc9a45_0_53"/>
          <p:cNvSpPr txBox="1"/>
          <p:nvPr>
            <p:ph idx="1" type="subTitle"/>
          </p:nvPr>
        </p:nvSpPr>
        <p:spPr>
          <a:xfrm>
            <a:off x="6731000" y="1271225"/>
            <a:ext cx="53490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In the plot of Age Distribution, the majority of age group is from 20 years old to 60 years old.</a:t>
            </a:r>
            <a:endParaRPr sz="2420">
              <a:solidFill>
                <a:srgbClr val="FF6600"/>
              </a:solidFill>
            </a:endParaRPr>
          </a:p>
        </p:txBody>
      </p:sp>
      <p:pic>
        <p:nvPicPr>
          <p:cNvPr id="190" name="Google Shape;190;g31715dc9a45_0_53"/>
          <p:cNvPicPr preferRelativeResize="0"/>
          <p:nvPr/>
        </p:nvPicPr>
        <p:blipFill>
          <a:blip r:embed="rId3">
            <a:alphaModFix/>
          </a:blip>
          <a:stretch>
            <a:fillRect/>
          </a:stretch>
        </p:blipFill>
        <p:spPr>
          <a:xfrm>
            <a:off x="595250" y="1338257"/>
            <a:ext cx="5800725" cy="41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4" name="Shape 194"/>
        <p:cNvGrpSpPr/>
        <p:nvPr/>
      </p:nvGrpSpPr>
      <p:grpSpPr>
        <a:xfrm>
          <a:off x="0" y="0"/>
          <a:ext cx="0" cy="0"/>
          <a:chOff x="0" y="0"/>
          <a:chExt cx="0" cy="0"/>
        </a:xfrm>
      </p:grpSpPr>
      <p:sp>
        <p:nvSpPr>
          <p:cNvPr id="195" name="Google Shape;195;g31715dc9a45_0_58"/>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96" name="Google Shape;196;g31715dc9a45_0_58"/>
          <p:cNvSpPr txBox="1"/>
          <p:nvPr>
            <p:ph idx="1" type="subTitle"/>
          </p:nvPr>
        </p:nvSpPr>
        <p:spPr>
          <a:xfrm>
            <a:off x="7553275" y="1271225"/>
            <a:ext cx="45267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There is no </a:t>
            </a:r>
            <a:r>
              <a:rPr lang="en-US" sz="2420">
                <a:solidFill>
                  <a:srgbClr val="FF6600"/>
                </a:solidFill>
              </a:rPr>
              <a:t>significantly</a:t>
            </a:r>
            <a:r>
              <a:rPr lang="en-US" sz="2420">
                <a:solidFill>
                  <a:srgbClr val="FF6600"/>
                </a:solidFill>
              </a:rPr>
              <a:t> related correlation.</a:t>
            </a:r>
            <a:r>
              <a:rPr lang="en-US" sz="3520">
                <a:solidFill>
                  <a:srgbClr val="FF6600"/>
                </a:solidFill>
              </a:rPr>
              <a:t> </a:t>
            </a:r>
            <a:endParaRPr sz="3520">
              <a:solidFill>
                <a:srgbClr val="FF6600"/>
              </a:solidFill>
            </a:endParaRPr>
          </a:p>
        </p:txBody>
      </p:sp>
      <p:pic>
        <p:nvPicPr>
          <p:cNvPr id="197" name="Google Shape;197;g31715dc9a45_0_58"/>
          <p:cNvPicPr preferRelativeResize="0"/>
          <p:nvPr/>
        </p:nvPicPr>
        <p:blipFill>
          <a:blip r:embed="rId3">
            <a:alphaModFix/>
          </a:blip>
          <a:stretch>
            <a:fillRect/>
          </a:stretch>
        </p:blipFill>
        <p:spPr>
          <a:xfrm>
            <a:off x="846600" y="2053894"/>
            <a:ext cx="6426199" cy="23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1" name="Shape 201"/>
        <p:cNvGrpSpPr/>
        <p:nvPr/>
      </p:nvGrpSpPr>
      <p:grpSpPr>
        <a:xfrm>
          <a:off x="0" y="0"/>
          <a:ext cx="0" cy="0"/>
          <a:chOff x="0" y="0"/>
          <a:chExt cx="0" cy="0"/>
        </a:xfrm>
      </p:grpSpPr>
      <p:sp>
        <p:nvSpPr>
          <p:cNvPr id="202" name="Google Shape;202;g25a8a733437_0_0"/>
          <p:cNvSpPr txBox="1"/>
          <p:nvPr>
            <p:ph type="ctrTitle"/>
          </p:nvPr>
        </p:nvSpPr>
        <p:spPr>
          <a:xfrm>
            <a:off x="0" y="153323"/>
            <a:ext cx="9144000" cy="81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03" name="Google Shape;203;g25a8a733437_0_0"/>
          <p:cNvSpPr txBox="1"/>
          <p:nvPr>
            <p:ph idx="1" type="subTitle"/>
          </p:nvPr>
        </p:nvSpPr>
        <p:spPr>
          <a:xfrm>
            <a:off x="7204050" y="1116325"/>
            <a:ext cx="4844400" cy="5472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lang="en-US">
                <a:solidFill>
                  <a:srgbClr val="FF6600"/>
                </a:solidFill>
              </a:rPr>
              <a:t>Employee index: </a:t>
            </a:r>
            <a:endParaRPr>
              <a:solidFill>
                <a:srgbClr val="FF6600"/>
              </a:solidFill>
            </a:endParaRPr>
          </a:p>
          <a:p>
            <a:pPr indent="0" lvl="0" marL="0" rtl="0" algn="l">
              <a:spcBef>
                <a:spcPts val="1000"/>
              </a:spcBef>
              <a:spcAft>
                <a:spcPts val="0"/>
              </a:spcAft>
              <a:buSzPts val="1100"/>
              <a:buNone/>
            </a:pPr>
            <a:r>
              <a:rPr lang="en-US">
                <a:solidFill>
                  <a:srgbClr val="FF6600"/>
                </a:solidFill>
              </a:rPr>
              <a:t>A active </a:t>
            </a:r>
            <a:endParaRPr>
              <a:solidFill>
                <a:srgbClr val="FF6600"/>
              </a:solidFill>
            </a:endParaRPr>
          </a:p>
          <a:p>
            <a:pPr indent="0" lvl="0" marL="0" rtl="0" algn="l">
              <a:spcBef>
                <a:spcPts val="1000"/>
              </a:spcBef>
              <a:spcAft>
                <a:spcPts val="0"/>
              </a:spcAft>
              <a:buSzPts val="1100"/>
              <a:buNone/>
            </a:pPr>
            <a:r>
              <a:rPr lang="en-US">
                <a:solidFill>
                  <a:srgbClr val="FF6600"/>
                </a:solidFill>
              </a:rPr>
              <a:t>B ex employed</a:t>
            </a:r>
            <a:endParaRPr>
              <a:solidFill>
                <a:srgbClr val="FF6600"/>
              </a:solidFill>
            </a:endParaRPr>
          </a:p>
          <a:p>
            <a:pPr indent="0" lvl="0" marL="0" rtl="0" algn="l">
              <a:spcBef>
                <a:spcPts val="1000"/>
              </a:spcBef>
              <a:spcAft>
                <a:spcPts val="0"/>
              </a:spcAft>
              <a:buSzPts val="1100"/>
              <a:buNone/>
            </a:pPr>
            <a:r>
              <a:rPr lang="en-US">
                <a:solidFill>
                  <a:srgbClr val="FF6600"/>
                </a:solidFill>
              </a:rPr>
              <a:t>F filial </a:t>
            </a:r>
            <a:endParaRPr>
              <a:solidFill>
                <a:srgbClr val="FF6600"/>
              </a:solidFill>
            </a:endParaRPr>
          </a:p>
          <a:p>
            <a:pPr indent="0" lvl="0" marL="0" rtl="0" algn="l">
              <a:spcBef>
                <a:spcPts val="1000"/>
              </a:spcBef>
              <a:spcAft>
                <a:spcPts val="0"/>
              </a:spcAft>
              <a:buSzPts val="1100"/>
              <a:buNone/>
            </a:pPr>
            <a:r>
              <a:rPr lang="en-US">
                <a:solidFill>
                  <a:srgbClr val="FF6600"/>
                </a:solidFill>
              </a:rPr>
              <a:t>N not employee</a:t>
            </a:r>
            <a:endParaRPr>
              <a:solidFill>
                <a:srgbClr val="FF6600"/>
              </a:solidFill>
            </a:endParaRPr>
          </a:p>
          <a:p>
            <a:pPr indent="0" lvl="0" marL="0" rtl="0" algn="l">
              <a:spcBef>
                <a:spcPts val="1000"/>
              </a:spcBef>
              <a:spcAft>
                <a:spcPts val="0"/>
              </a:spcAft>
              <a:buSzPts val="1100"/>
              <a:buNone/>
            </a:pPr>
            <a:r>
              <a:rPr lang="en-US">
                <a:solidFill>
                  <a:srgbClr val="FF6600"/>
                </a:solidFill>
              </a:rPr>
              <a:t>P passive  </a:t>
            </a:r>
            <a:endParaRPr>
              <a:solidFill>
                <a:srgbClr val="FF6600"/>
              </a:solidFill>
            </a:endParaRPr>
          </a:p>
          <a:p>
            <a:pPr indent="0" lvl="0" marL="0" rtl="0" algn="l">
              <a:spcBef>
                <a:spcPts val="1000"/>
              </a:spcBef>
              <a:spcAft>
                <a:spcPts val="0"/>
              </a:spcAft>
              <a:buClr>
                <a:schemeClr val="dk1"/>
              </a:buClr>
              <a:buSzPts val="1100"/>
              <a:buFont typeface="Arial"/>
              <a:buNone/>
            </a:pPr>
            <a:r>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Most of the customers are N as not employees.  </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p:txBody>
      </p:sp>
      <p:pic>
        <p:nvPicPr>
          <p:cNvPr id="204" name="Google Shape;204;g25a8a733437_0_0"/>
          <p:cNvPicPr preferRelativeResize="0"/>
          <p:nvPr/>
        </p:nvPicPr>
        <p:blipFill>
          <a:blip r:embed="rId3">
            <a:alphaModFix/>
          </a:blip>
          <a:stretch>
            <a:fillRect/>
          </a:stretch>
        </p:blipFill>
        <p:spPr>
          <a:xfrm>
            <a:off x="2055400" y="1750648"/>
            <a:ext cx="320040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8" name="Shape 208"/>
        <p:cNvGrpSpPr/>
        <p:nvPr/>
      </p:nvGrpSpPr>
      <p:grpSpPr>
        <a:xfrm>
          <a:off x="0" y="0"/>
          <a:ext cx="0" cy="0"/>
          <a:chOff x="0" y="0"/>
          <a:chExt cx="0" cy="0"/>
        </a:xfrm>
      </p:grpSpPr>
      <p:sp>
        <p:nvSpPr>
          <p:cNvPr id="209" name="Google Shape;209;g2597d595e8c_0_164"/>
          <p:cNvSpPr txBox="1"/>
          <p:nvPr>
            <p:ph type="ctrTitle"/>
          </p:nvPr>
        </p:nvSpPr>
        <p:spPr>
          <a:xfrm>
            <a:off x="0" y="158649"/>
            <a:ext cx="9144000" cy="1061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10" name="Google Shape;210;g2597d595e8c_0_164"/>
          <p:cNvSpPr txBox="1"/>
          <p:nvPr>
            <p:ph idx="1" type="subTitle"/>
          </p:nvPr>
        </p:nvSpPr>
        <p:spPr>
          <a:xfrm>
            <a:off x="6348000" y="1428125"/>
            <a:ext cx="5124900" cy="5143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FF6600"/>
                </a:solidFill>
              </a:rPr>
              <a:t>Customer type at the beginning of the month</a:t>
            </a:r>
            <a:endParaRPr>
              <a:solidFill>
                <a:srgbClr val="FF6600"/>
              </a:solidFill>
            </a:endParaRPr>
          </a:p>
          <a:p>
            <a:pPr indent="0" lvl="0" marL="0" rtl="0" algn="l">
              <a:spcBef>
                <a:spcPts val="1000"/>
              </a:spcBef>
              <a:spcAft>
                <a:spcPts val="0"/>
              </a:spcAft>
              <a:buNone/>
            </a:pPr>
            <a:r>
              <a:rPr lang="en-US">
                <a:solidFill>
                  <a:srgbClr val="FF6600"/>
                </a:solidFill>
              </a:rPr>
              <a:t>1 (First/Primary customer)</a:t>
            </a:r>
            <a:endParaRPr>
              <a:solidFill>
                <a:srgbClr val="FF6600"/>
              </a:solidFill>
            </a:endParaRPr>
          </a:p>
          <a:p>
            <a:pPr indent="0" lvl="0" marL="0" rtl="0" algn="l">
              <a:spcBef>
                <a:spcPts val="1000"/>
              </a:spcBef>
              <a:spcAft>
                <a:spcPts val="0"/>
              </a:spcAft>
              <a:buNone/>
            </a:pPr>
            <a:r>
              <a:rPr lang="en-US">
                <a:solidFill>
                  <a:srgbClr val="FF6600"/>
                </a:solidFill>
              </a:rPr>
              <a:t>2 (co-owner )</a:t>
            </a:r>
            <a:endParaRPr>
              <a:solidFill>
                <a:srgbClr val="FF6600"/>
              </a:solidFill>
            </a:endParaRPr>
          </a:p>
          <a:p>
            <a:pPr indent="0" lvl="0" marL="0" rtl="0" algn="l">
              <a:spcBef>
                <a:spcPts val="1000"/>
              </a:spcBef>
              <a:spcAft>
                <a:spcPts val="0"/>
              </a:spcAft>
              <a:buNone/>
            </a:pPr>
            <a:r>
              <a:rPr lang="en-US">
                <a:solidFill>
                  <a:srgbClr val="FF6600"/>
                </a:solidFill>
              </a:rPr>
              <a:t>P (Potential)</a:t>
            </a:r>
            <a:endParaRPr>
              <a:solidFill>
                <a:srgbClr val="FF6600"/>
              </a:solidFill>
            </a:endParaRPr>
          </a:p>
          <a:p>
            <a:pPr indent="0" lvl="0" marL="0" rtl="0" algn="l">
              <a:spcBef>
                <a:spcPts val="1000"/>
              </a:spcBef>
              <a:spcAft>
                <a:spcPts val="0"/>
              </a:spcAft>
              <a:buNone/>
            </a:pPr>
            <a:r>
              <a:rPr lang="en-US">
                <a:solidFill>
                  <a:srgbClr val="FF6600"/>
                </a:solidFill>
              </a:rPr>
              <a:t>3 (former primary) </a:t>
            </a:r>
            <a:endParaRPr>
              <a:solidFill>
                <a:srgbClr val="FF6600"/>
              </a:solidFill>
            </a:endParaRPr>
          </a:p>
          <a:p>
            <a:pPr indent="0" lvl="0" marL="0" rtl="0" algn="l">
              <a:spcBef>
                <a:spcPts val="1000"/>
              </a:spcBef>
              <a:spcAft>
                <a:spcPts val="0"/>
              </a:spcAft>
              <a:buNone/>
            </a:pPr>
            <a:r>
              <a:rPr lang="en-US">
                <a:solidFill>
                  <a:srgbClr val="FF6600"/>
                </a:solidFill>
              </a:rPr>
              <a:t>4(former co-owner)  </a:t>
            </a:r>
            <a:endParaRPr>
              <a:solidFill>
                <a:srgbClr val="FF6600"/>
              </a:solidFill>
            </a:endParaRPr>
          </a:p>
          <a:p>
            <a:pPr indent="0" lvl="0" marL="0" rtl="0" algn="l">
              <a:spcBef>
                <a:spcPts val="1000"/>
              </a:spcBef>
              <a:spcAft>
                <a:spcPts val="0"/>
              </a:spcAft>
              <a:buClr>
                <a:schemeClr val="dk1"/>
              </a:buClr>
              <a:buSzPts val="1100"/>
              <a:buFont typeface="Arial"/>
              <a:buNone/>
            </a:pPr>
            <a:r>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Most of customers are 1 (First/Primary customer)</a:t>
            </a:r>
            <a:endParaRPr>
              <a:solidFill>
                <a:srgbClr val="FF6600"/>
              </a:solidFill>
            </a:endParaRPr>
          </a:p>
        </p:txBody>
      </p:sp>
      <p:pic>
        <p:nvPicPr>
          <p:cNvPr id="211" name="Google Shape;211;g2597d595e8c_0_164"/>
          <p:cNvPicPr preferRelativeResize="0"/>
          <p:nvPr/>
        </p:nvPicPr>
        <p:blipFill>
          <a:blip r:embed="rId3">
            <a:alphaModFix/>
          </a:blip>
          <a:stretch>
            <a:fillRect/>
          </a:stretch>
        </p:blipFill>
        <p:spPr>
          <a:xfrm>
            <a:off x="2258875" y="1826949"/>
            <a:ext cx="3476625"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Description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Understanding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Cleaning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for Business</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 for Technical</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5" name="Shape 215"/>
        <p:cNvGrpSpPr/>
        <p:nvPr/>
      </p:nvGrpSpPr>
      <p:grpSpPr>
        <a:xfrm>
          <a:off x="0" y="0"/>
          <a:ext cx="0" cy="0"/>
          <a:chOff x="0" y="0"/>
          <a:chExt cx="0" cy="0"/>
        </a:xfrm>
      </p:grpSpPr>
      <p:sp>
        <p:nvSpPr>
          <p:cNvPr id="216" name="Google Shape;216;g2597d595e8c_0_84"/>
          <p:cNvSpPr txBox="1"/>
          <p:nvPr>
            <p:ph type="ctrTitle"/>
          </p:nvPr>
        </p:nvSpPr>
        <p:spPr>
          <a:xfrm>
            <a:off x="328650" y="482017"/>
            <a:ext cx="9144000" cy="866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900">
              <a:solidFill>
                <a:schemeClr val="lt1"/>
              </a:solidFill>
              <a:highlight>
                <a:srgbClr val="FF6600"/>
              </a:highlight>
            </a:endParaRPr>
          </a:p>
        </p:txBody>
      </p:sp>
      <p:sp>
        <p:nvSpPr>
          <p:cNvPr id="217" name="Google Shape;217;g2597d595e8c_0_84"/>
          <p:cNvSpPr txBox="1"/>
          <p:nvPr>
            <p:ph idx="1" type="subTitle"/>
          </p:nvPr>
        </p:nvSpPr>
        <p:spPr>
          <a:xfrm>
            <a:off x="6532925" y="1501125"/>
            <a:ext cx="5659200" cy="517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solidFill>
                <a:srgbClr val="FF6600"/>
              </a:solidFill>
            </a:endParaRPr>
          </a:p>
          <a:p>
            <a:pPr indent="0" lvl="0" marL="0" rtl="0" algn="l">
              <a:spcBef>
                <a:spcPts val="1000"/>
              </a:spcBef>
              <a:spcAft>
                <a:spcPts val="0"/>
              </a:spcAft>
              <a:buSzPts val="1100"/>
              <a:buNone/>
            </a:pPr>
            <a:r>
              <a:rPr lang="en-US">
                <a:solidFill>
                  <a:srgbClr val="FF6600"/>
                </a:solidFill>
              </a:rPr>
              <a:t>Customer relation type at the beginning of the month</a:t>
            </a:r>
            <a:endParaRPr>
              <a:solidFill>
                <a:srgbClr val="FF6600"/>
              </a:solidFill>
            </a:endParaRPr>
          </a:p>
          <a:p>
            <a:pPr indent="0" lvl="0" marL="0" rtl="0" algn="l">
              <a:spcBef>
                <a:spcPts val="1000"/>
              </a:spcBef>
              <a:spcAft>
                <a:spcPts val="0"/>
              </a:spcAft>
              <a:buSzPts val="1100"/>
              <a:buNone/>
            </a:pPr>
            <a:r>
              <a:rPr lang="en-US">
                <a:solidFill>
                  <a:srgbClr val="FF6600"/>
                </a:solidFill>
              </a:rPr>
              <a:t>A (active)</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I (inactive)</a:t>
            </a:r>
            <a:endParaRPr>
              <a:solidFill>
                <a:srgbClr val="FF6600"/>
              </a:solidFill>
            </a:endParaRPr>
          </a:p>
          <a:p>
            <a:pPr indent="0" lvl="0" marL="0" rtl="0" algn="l">
              <a:spcBef>
                <a:spcPts val="1000"/>
              </a:spcBef>
              <a:spcAft>
                <a:spcPts val="0"/>
              </a:spcAft>
              <a:buSzPts val="1100"/>
              <a:buNone/>
            </a:pPr>
            <a:r>
              <a:rPr lang="en-US">
                <a:solidFill>
                  <a:srgbClr val="FF6600"/>
                </a:solidFill>
              </a:rPr>
              <a:t>P (former customer)</a:t>
            </a:r>
            <a:endParaRPr>
              <a:solidFill>
                <a:srgbClr val="FF6600"/>
              </a:solidFill>
            </a:endParaRPr>
          </a:p>
          <a:p>
            <a:pPr indent="0" lvl="0" marL="0" rtl="0" algn="l">
              <a:spcBef>
                <a:spcPts val="1000"/>
              </a:spcBef>
              <a:spcAft>
                <a:spcPts val="0"/>
              </a:spcAft>
              <a:buSzPts val="1100"/>
              <a:buNone/>
            </a:pPr>
            <a:r>
              <a:rPr lang="en-US">
                <a:solidFill>
                  <a:srgbClr val="FF6600"/>
                </a:solidFill>
              </a:rPr>
              <a:t>R (Potential)  </a:t>
            </a:r>
            <a:endParaRPr>
              <a:solidFill>
                <a:srgbClr val="FF6600"/>
              </a:solidFill>
            </a:endParaRPr>
          </a:p>
          <a:p>
            <a:pPr indent="0" lvl="0" marL="0" rtl="0" algn="l">
              <a:spcBef>
                <a:spcPts val="1000"/>
              </a:spcBef>
              <a:spcAft>
                <a:spcPts val="0"/>
              </a:spcAft>
              <a:buSzPts val="11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In Customer’s relation, 55.9% of customers are active while 44.1% of customers are inactive.</a:t>
            </a:r>
            <a:endParaRPr>
              <a:solidFill>
                <a:srgbClr val="FF6600"/>
              </a:solidFill>
            </a:endParaRPr>
          </a:p>
        </p:txBody>
      </p:sp>
      <p:pic>
        <p:nvPicPr>
          <p:cNvPr id="218" name="Google Shape;218;g2597d595e8c_0_84"/>
          <p:cNvPicPr preferRelativeResize="0"/>
          <p:nvPr/>
        </p:nvPicPr>
        <p:blipFill>
          <a:blip r:embed="rId3">
            <a:alphaModFix/>
          </a:blip>
          <a:stretch>
            <a:fillRect/>
          </a:stretch>
        </p:blipFill>
        <p:spPr>
          <a:xfrm>
            <a:off x="1828000" y="1908042"/>
            <a:ext cx="3733800" cy="367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2" name="Shape 222"/>
        <p:cNvGrpSpPr/>
        <p:nvPr/>
      </p:nvGrpSpPr>
      <p:grpSpPr>
        <a:xfrm>
          <a:off x="0" y="0"/>
          <a:ext cx="0" cy="0"/>
          <a:chOff x="0" y="0"/>
          <a:chExt cx="0" cy="0"/>
        </a:xfrm>
      </p:grpSpPr>
      <p:sp>
        <p:nvSpPr>
          <p:cNvPr id="223" name="Google Shape;223;g2597d595e8c_0_104"/>
          <p:cNvSpPr txBox="1"/>
          <p:nvPr>
            <p:ph type="title"/>
          </p:nvPr>
        </p:nvSpPr>
        <p:spPr>
          <a:xfrm>
            <a:off x="838200" y="365125"/>
            <a:ext cx="10515600" cy="7884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24" name="Google Shape;224;g2597d595e8c_0_104"/>
          <p:cNvSpPr txBox="1"/>
          <p:nvPr>
            <p:ph idx="1" type="body"/>
          </p:nvPr>
        </p:nvSpPr>
        <p:spPr>
          <a:xfrm>
            <a:off x="6679550" y="1090575"/>
            <a:ext cx="5138400" cy="508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SzPts val="2824"/>
              <a:buNone/>
            </a:pPr>
            <a:r>
              <a:rPr lang="en-US">
                <a:solidFill>
                  <a:srgbClr val="FF6600"/>
                </a:solidFill>
              </a:rPr>
              <a:t> </a:t>
            </a:r>
            <a:r>
              <a:rPr lang="en-US" sz="2400">
                <a:solidFill>
                  <a:srgbClr val="FF6600"/>
                </a:solidFill>
              </a:rPr>
              <a:t>Age distribution of customer are Make(H) shares 42.7% and Female(V) shares 57.3%.</a:t>
            </a:r>
            <a:endParaRPr sz="2400">
              <a:solidFill>
                <a:srgbClr val="FF6600"/>
              </a:solidFill>
            </a:endParaRPr>
          </a:p>
        </p:txBody>
      </p:sp>
      <p:pic>
        <p:nvPicPr>
          <p:cNvPr id="225" name="Google Shape;225;g2597d595e8c_0_104"/>
          <p:cNvPicPr preferRelativeResize="0"/>
          <p:nvPr/>
        </p:nvPicPr>
        <p:blipFill>
          <a:blip r:embed="rId3">
            <a:alphaModFix/>
          </a:blip>
          <a:stretch>
            <a:fillRect/>
          </a:stretch>
        </p:blipFill>
        <p:spPr>
          <a:xfrm>
            <a:off x="1540775" y="1581150"/>
            <a:ext cx="378142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9" name="Shape 229"/>
        <p:cNvGrpSpPr/>
        <p:nvPr/>
      </p:nvGrpSpPr>
      <p:grpSpPr>
        <a:xfrm>
          <a:off x="0" y="0"/>
          <a:ext cx="0" cy="0"/>
          <a:chOff x="0" y="0"/>
          <a:chExt cx="0" cy="0"/>
        </a:xfrm>
      </p:grpSpPr>
      <p:sp>
        <p:nvSpPr>
          <p:cNvPr id="230" name="Google Shape;230;g259b6e67b7f_0_0"/>
          <p:cNvSpPr txBox="1"/>
          <p:nvPr>
            <p:ph type="ctrTitle"/>
          </p:nvPr>
        </p:nvSpPr>
        <p:spPr>
          <a:xfrm>
            <a:off x="119725" y="227468"/>
            <a:ext cx="9144000" cy="108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1" name="Google Shape;231;g259b6e67b7f_0_0"/>
          <p:cNvSpPr txBox="1"/>
          <p:nvPr>
            <p:ph idx="1" type="subTitle"/>
          </p:nvPr>
        </p:nvSpPr>
        <p:spPr>
          <a:xfrm>
            <a:off x="7015300" y="1310775"/>
            <a:ext cx="4911300" cy="517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Checking the Outliers of Gender Distribution.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There are no significant differences in the distribution of gross income between Male(H) and Female(V).   However, it seems slightly Female has more outliers concentrated above the median.</a:t>
            </a:r>
            <a:endParaRPr>
              <a:solidFill>
                <a:srgbClr val="FF6600"/>
              </a:solidFill>
            </a:endParaRPr>
          </a:p>
        </p:txBody>
      </p:sp>
      <p:pic>
        <p:nvPicPr>
          <p:cNvPr id="232" name="Google Shape;232;g259b6e67b7f_0_0"/>
          <p:cNvPicPr preferRelativeResize="0"/>
          <p:nvPr/>
        </p:nvPicPr>
        <p:blipFill>
          <a:blip r:embed="rId3">
            <a:alphaModFix/>
          </a:blip>
          <a:stretch>
            <a:fillRect/>
          </a:stretch>
        </p:blipFill>
        <p:spPr>
          <a:xfrm>
            <a:off x="942325" y="1606793"/>
            <a:ext cx="5381625" cy="415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36" name="Shape 236"/>
        <p:cNvGrpSpPr/>
        <p:nvPr/>
      </p:nvGrpSpPr>
      <p:grpSpPr>
        <a:xfrm>
          <a:off x="0" y="0"/>
          <a:ext cx="0" cy="0"/>
          <a:chOff x="0" y="0"/>
          <a:chExt cx="0" cy="0"/>
        </a:xfrm>
      </p:grpSpPr>
      <p:sp>
        <p:nvSpPr>
          <p:cNvPr id="237" name="Google Shape;237;g2597d595e8c_0_121"/>
          <p:cNvSpPr txBox="1"/>
          <p:nvPr>
            <p:ph type="ctrTitle"/>
          </p:nvPr>
        </p:nvSpPr>
        <p:spPr>
          <a:xfrm>
            <a:off x="179300" y="248293"/>
            <a:ext cx="9144000" cy="1044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8" name="Google Shape;238;g2597d595e8c_0_121"/>
          <p:cNvSpPr txBox="1"/>
          <p:nvPr>
            <p:ph idx="1" type="subTitle"/>
          </p:nvPr>
        </p:nvSpPr>
        <p:spPr>
          <a:xfrm>
            <a:off x="8927350" y="429925"/>
            <a:ext cx="3264600" cy="642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Madrid has the highest population of customers and the highest gross income household.</a:t>
            </a:r>
            <a:endParaRPr>
              <a:solidFill>
                <a:srgbClr val="FF6600"/>
              </a:solidFill>
            </a:endParaRPr>
          </a:p>
        </p:txBody>
      </p:sp>
      <p:pic>
        <p:nvPicPr>
          <p:cNvPr id="239" name="Google Shape;239;g2597d595e8c_0_121"/>
          <p:cNvPicPr preferRelativeResize="0"/>
          <p:nvPr/>
        </p:nvPicPr>
        <p:blipFill>
          <a:blip r:embed="rId3">
            <a:alphaModFix/>
          </a:blip>
          <a:stretch>
            <a:fillRect/>
          </a:stretch>
        </p:blipFill>
        <p:spPr>
          <a:xfrm>
            <a:off x="152400" y="1444693"/>
            <a:ext cx="8401050" cy="482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3" name="Shape 243"/>
        <p:cNvGrpSpPr/>
        <p:nvPr/>
      </p:nvGrpSpPr>
      <p:grpSpPr>
        <a:xfrm>
          <a:off x="0" y="0"/>
          <a:ext cx="0" cy="0"/>
          <a:chOff x="0" y="0"/>
          <a:chExt cx="0" cy="0"/>
        </a:xfrm>
      </p:grpSpPr>
      <p:sp>
        <p:nvSpPr>
          <p:cNvPr id="244" name="Google Shape;244;g2597d595e8c_0_12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45" name="Google Shape;245;g2597d595e8c_0_126"/>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1304">
                <a:solidFill>
                  <a:schemeClr val="lt1"/>
                </a:solidFill>
                <a:latin typeface="DM Sans"/>
                <a:ea typeface="DM Sans"/>
                <a:cs typeface="DM Sans"/>
                <a:sym typeface="DM Sans"/>
              </a:rPr>
              <a:t>.</a:t>
            </a:r>
            <a:endParaRPr sz="1110">
              <a:solidFill>
                <a:schemeClr val="lt1"/>
              </a:solidFill>
            </a:endParaRPr>
          </a:p>
        </p:txBody>
      </p:sp>
      <p:sp>
        <p:nvSpPr>
          <p:cNvPr id="246" name="Google Shape;246;g2597d595e8c_0_126"/>
          <p:cNvSpPr txBox="1"/>
          <p:nvPr>
            <p:ph idx="2" type="body"/>
          </p:nvPr>
        </p:nvSpPr>
        <p:spPr>
          <a:xfrm>
            <a:off x="6930900" y="1385200"/>
            <a:ext cx="4422900" cy="4266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440"/>
              <a:buFont typeface="Arial"/>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Regarding Income Distribution by Province in terms of outliers, Madrid has significant of amount of outliers.  </a:t>
            </a:r>
            <a:endParaRPr sz="2400">
              <a:solidFill>
                <a:srgbClr val="FF6600"/>
              </a:solidFill>
            </a:endParaRPr>
          </a:p>
        </p:txBody>
      </p:sp>
      <p:sp>
        <p:nvSpPr>
          <p:cNvPr id="247" name="Google Shape;247;g2597d595e8c_0_126"/>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pic>
        <p:nvPicPr>
          <p:cNvPr id="248" name="Google Shape;248;g2597d595e8c_0_126"/>
          <p:cNvPicPr preferRelativeResize="0"/>
          <p:nvPr/>
        </p:nvPicPr>
        <p:blipFill>
          <a:blip r:embed="rId3">
            <a:alphaModFix/>
          </a:blip>
          <a:stretch>
            <a:fillRect/>
          </a:stretch>
        </p:blipFill>
        <p:spPr>
          <a:xfrm>
            <a:off x="709950" y="1440213"/>
            <a:ext cx="5919850" cy="2732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52" name="Shape 252"/>
        <p:cNvGrpSpPr/>
        <p:nvPr/>
      </p:nvGrpSpPr>
      <p:grpSpPr>
        <a:xfrm>
          <a:off x="0" y="0"/>
          <a:ext cx="0" cy="0"/>
          <a:chOff x="0" y="0"/>
          <a:chExt cx="0" cy="0"/>
        </a:xfrm>
      </p:grpSpPr>
      <p:sp>
        <p:nvSpPr>
          <p:cNvPr id="253" name="Google Shape;253;g31715dc9a45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54" name="Google Shape;254;g31715dc9a45_0_21"/>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sp>
        <p:nvSpPr>
          <p:cNvPr id="255" name="Google Shape;255;g31715dc9a45_0_21"/>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56" name="Google Shape;256;g31715dc9a45_0_21"/>
          <p:cNvSpPr txBox="1"/>
          <p:nvPr>
            <p:ph idx="1" type="body"/>
          </p:nvPr>
        </p:nvSpPr>
        <p:spPr>
          <a:xfrm>
            <a:off x="7409650" y="1063300"/>
            <a:ext cx="4530000" cy="45765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Regarding Gross Income distribution by Province, Madrid has significant amount of income compared to other cities.</a:t>
            </a:r>
            <a:endParaRPr sz="2400">
              <a:solidFill>
                <a:srgbClr val="FF6600"/>
              </a:solidFill>
            </a:endParaRPr>
          </a:p>
        </p:txBody>
      </p:sp>
      <p:pic>
        <p:nvPicPr>
          <p:cNvPr id="257" name="Google Shape;257;g31715dc9a45_0_21"/>
          <p:cNvPicPr preferRelativeResize="0"/>
          <p:nvPr/>
        </p:nvPicPr>
        <p:blipFill>
          <a:blip r:embed="rId3">
            <a:alphaModFix/>
          </a:blip>
          <a:stretch>
            <a:fillRect/>
          </a:stretch>
        </p:blipFill>
        <p:spPr>
          <a:xfrm>
            <a:off x="838200" y="1590100"/>
            <a:ext cx="5919849" cy="26214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1" name="Shape 261"/>
        <p:cNvGrpSpPr/>
        <p:nvPr/>
      </p:nvGrpSpPr>
      <p:grpSpPr>
        <a:xfrm>
          <a:off x="0" y="0"/>
          <a:ext cx="0" cy="0"/>
          <a:chOff x="0" y="0"/>
          <a:chExt cx="0" cy="0"/>
        </a:xfrm>
      </p:grpSpPr>
      <p:sp>
        <p:nvSpPr>
          <p:cNvPr id="262" name="Google Shape;262;g2d79c8dbf0c_0_59"/>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63" name="Google Shape;263;g2d79c8dbf0c_0_59"/>
          <p:cNvSpPr txBox="1"/>
          <p:nvPr>
            <p:ph idx="2" type="body"/>
          </p:nvPr>
        </p:nvSpPr>
        <p:spPr>
          <a:xfrm>
            <a:off x="6081125" y="1328725"/>
            <a:ext cx="5272800" cy="4945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Majority of this bank customer is Adult(20-60 years old). On the other hand, Young( under 20 years old) is only 1.3% shared.</a:t>
            </a:r>
            <a:r>
              <a:rPr lang="en-US" sz="1120"/>
              <a:t> </a:t>
            </a:r>
            <a:endParaRPr sz="1120"/>
          </a:p>
        </p:txBody>
      </p:sp>
      <p:pic>
        <p:nvPicPr>
          <p:cNvPr id="264" name="Google Shape;264;g2d79c8dbf0c_0_59"/>
          <p:cNvPicPr preferRelativeResize="0"/>
          <p:nvPr/>
        </p:nvPicPr>
        <p:blipFill>
          <a:blip r:embed="rId3">
            <a:alphaModFix/>
          </a:blip>
          <a:stretch>
            <a:fillRect/>
          </a:stretch>
        </p:blipFill>
        <p:spPr>
          <a:xfrm>
            <a:off x="697975" y="1506325"/>
            <a:ext cx="4579709" cy="4193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8" name="Shape 268"/>
        <p:cNvGrpSpPr/>
        <p:nvPr/>
      </p:nvGrpSpPr>
      <p:grpSpPr>
        <a:xfrm>
          <a:off x="0" y="0"/>
          <a:ext cx="0" cy="0"/>
          <a:chOff x="0" y="0"/>
          <a:chExt cx="0" cy="0"/>
        </a:xfrm>
      </p:grpSpPr>
      <p:sp>
        <p:nvSpPr>
          <p:cNvPr id="269" name="Google Shape;269;g2d79c8dbf0c_0_5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0" name="Google Shape;270;g2d79c8dbf0c_0_52"/>
          <p:cNvSpPr txBox="1"/>
          <p:nvPr>
            <p:ph idx="1" type="body"/>
          </p:nvPr>
        </p:nvSpPr>
        <p:spPr>
          <a:xfrm>
            <a:off x="498525" y="1693275"/>
            <a:ext cx="5181600" cy="3982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In term of the Gross Income Distribution by Life Stage, 43.5% is shared by Upper Adult and 36.5% is shared by Lower Adult.</a:t>
            </a:r>
            <a:endParaRPr sz="2400">
              <a:solidFill>
                <a:srgbClr val="FF6600"/>
              </a:solidFill>
            </a:endParaRPr>
          </a:p>
        </p:txBody>
      </p:sp>
      <p:pic>
        <p:nvPicPr>
          <p:cNvPr id="271" name="Google Shape;271;g2d79c8dbf0c_0_52"/>
          <p:cNvPicPr preferRelativeResize="0"/>
          <p:nvPr/>
        </p:nvPicPr>
        <p:blipFill>
          <a:blip r:embed="rId3">
            <a:alphaModFix/>
          </a:blip>
          <a:stretch>
            <a:fillRect/>
          </a:stretch>
        </p:blipFill>
        <p:spPr>
          <a:xfrm>
            <a:off x="6376050" y="1693275"/>
            <a:ext cx="4757532" cy="4193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5" name="Shape 275"/>
        <p:cNvGrpSpPr/>
        <p:nvPr/>
      </p:nvGrpSpPr>
      <p:grpSpPr>
        <a:xfrm>
          <a:off x="0" y="0"/>
          <a:ext cx="0" cy="0"/>
          <a:chOff x="0" y="0"/>
          <a:chExt cx="0" cy="0"/>
        </a:xfrm>
      </p:grpSpPr>
      <p:sp>
        <p:nvSpPr>
          <p:cNvPr id="276" name="Google Shape;276;g2d79c8dbf0c_0_45"/>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7" name="Google Shape;277;g2d79c8dbf0c_0_45"/>
          <p:cNvSpPr txBox="1"/>
          <p:nvPr>
            <p:ph idx="1" type="body"/>
          </p:nvPr>
        </p:nvSpPr>
        <p:spPr>
          <a:xfrm>
            <a:off x="785750" y="1563850"/>
            <a:ext cx="5181600" cy="43224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highest group of customer seniority is 20-30 months. The next highest group is 160-170 months. The lowest group is 50-60 months. It may be some restrictions existing in this term such as some promotions being ended. From 180-240 months(15-20 years), there is a trend to decrease the number of seniority that indicates this bank cannot retain customers for the long term.</a:t>
            </a:r>
            <a:endParaRPr sz="2400">
              <a:solidFill>
                <a:schemeClr val="lt1"/>
              </a:solidFill>
            </a:endParaRPr>
          </a:p>
        </p:txBody>
      </p:sp>
      <p:pic>
        <p:nvPicPr>
          <p:cNvPr id="278" name="Google Shape;278;g2d79c8dbf0c_0_45"/>
          <p:cNvPicPr preferRelativeResize="0"/>
          <p:nvPr/>
        </p:nvPicPr>
        <p:blipFill>
          <a:blip r:embed="rId3">
            <a:alphaModFix/>
          </a:blip>
          <a:stretch>
            <a:fillRect/>
          </a:stretch>
        </p:blipFill>
        <p:spPr>
          <a:xfrm>
            <a:off x="6119750" y="2511700"/>
            <a:ext cx="5919849" cy="33743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82" name="Shape 282"/>
        <p:cNvGrpSpPr/>
        <p:nvPr/>
      </p:nvGrpSpPr>
      <p:grpSpPr>
        <a:xfrm>
          <a:off x="0" y="0"/>
          <a:ext cx="0" cy="0"/>
          <a:chOff x="0" y="0"/>
          <a:chExt cx="0" cy="0"/>
        </a:xfrm>
      </p:grpSpPr>
      <p:sp>
        <p:nvSpPr>
          <p:cNvPr id="283" name="Google Shape;283;g2d79c8dbf0c_0_3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84" name="Google Shape;284;g2d79c8dbf0c_0_38"/>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85" name="Google Shape;285;g2d79c8dbf0c_0_38"/>
          <p:cNvSpPr txBox="1"/>
          <p:nvPr>
            <p:ph idx="1" type="body"/>
          </p:nvPr>
        </p:nvSpPr>
        <p:spPr>
          <a:xfrm>
            <a:off x="785750" y="1809750"/>
            <a:ext cx="5181600" cy="41721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Regardless of the life stage group, customers who live in MADRID have the highest income. The customers who live in BARCELONA seem 2nd highest income group. But the life stage of the young is the minority in the any of provinces. There are no young life stage groups in this observation. </a:t>
            </a:r>
            <a:endParaRPr sz="2400">
              <a:solidFill>
                <a:srgbClr val="FF6600"/>
              </a:solidFill>
            </a:endParaRPr>
          </a:p>
        </p:txBody>
      </p:sp>
      <p:pic>
        <p:nvPicPr>
          <p:cNvPr id="286" name="Google Shape;286;g2d79c8dbf0c_0_38"/>
          <p:cNvPicPr preferRelativeResize="0"/>
          <p:nvPr/>
        </p:nvPicPr>
        <p:blipFill>
          <a:blip r:embed="rId3">
            <a:alphaModFix/>
          </a:blip>
          <a:stretch>
            <a:fillRect/>
          </a:stretch>
        </p:blipFill>
        <p:spPr>
          <a:xfrm>
            <a:off x="6119750" y="2511700"/>
            <a:ext cx="5919849" cy="347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g2597d595e8c_0_0"/>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lt1"/>
                </a:solidFill>
              </a:rPr>
              <a:t>Batch:LISUM39</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Week11: EDA Presentation and proposed modeling technique</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Project: Bank Customer Segmentation</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Group name: Apple Analytics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Name: Madoka Fujii</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Email address: </a:t>
            </a:r>
            <a:r>
              <a:rPr b="1" lang="en-US" sz="2300" u="sng">
                <a:solidFill>
                  <a:schemeClr val="lt1"/>
                </a:solidFill>
                <a:hlinkClick r:id="rId3">
                  <a:extLst>
                    <a:ext uri="{A12FA001-AC4F-418D-AE19-62706E023703}">
                      <ahyp:hlinkClr val="tx"/>
                    </a:ext>
                  </a:extLst>
                </a:hlinkClick>
              </a:rPr>
              <a:t>mdkfji@gmail.com</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Country: United States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Company: Omdena</a:t>
            </a:r>
            <a:endParaRPr b="1" sz="2300">
              <a:solidFill>
                <a:schemeClr val="lt1"/>
              </a:solidFill>
            </a:endParaRPr>
          </a:p>
          <a:p>
            <a:pPr indent="0" lvl="0" marL="0" rtl="0" algn="l">
              <a:lnSpc>
                <a:spcPct val="115000"/>
              </a:lnSpc>
              <a:spcBef>
                <a:spcPts val="1000"/>
              </a:spcBef>
              <a:spcAft>
                <a:spcPts val="1000"/>
              </a:spcAft>
              <a:buClr>
                <a:schemeClr val="dk1"/>
              </a:buClr>
              <a:buSzPts val="1100"/>
              <a:buFont typeface="Arial"/>
              <a:buNone/>
            </a:pPr>
            <a:r>
              <a:rPr b="1" lang="en-US" sz="2300">
                <a:solidFill>
                  <a:schemeClr val="lt1"/>
                </a:solidFill>
              </a:rPr>
              <a:t>Specialization: Data Analytics</a:t>
            </a:r>
            <a:endParaRPr sz="39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0" name="Shape 290"/>
        <p:cNvGrpSpPr/>
        <p:nvPr/>
      </p:nvGrpSpPr>
      <p:grpSpPr>
        <a:xfrm>
          <a:off x="0" y="0"/>
          <a:ext cx="0" cy="0"/>
          <a:chOff x="0" y="0"/>
          <a:chExt cx="0" cy="0"/>
        </a:xfrm>
      </p:grpSpPr>
      <p:sp>
        <p:nvSpPr>
          <p:cNvPr id="291" name="Google Shape;291;g31715dc9a45_0_34"/>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2" name="Google Shape;292;g31715dc9a45_0_34"/>
          <p:cNvSpPr txBox="1"/>
          <p:nvPr>
            <p:ph idx="1" type="body"/>
          </p:nvPr>
        </p:nvSpPr>
        <p:spPr>
          <a:xfrm>
            <a:off x="785750" y="2459250"/>
            <a:ext cx="5181600" cy="35466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High income customers also have more Mortgage compared to low income customers. This plot relatively correlated to the plot of Gross Income Distribution by Life Stage and Province.  </a:t>
            </a:r>
            <a:endParaRPr sz="2400">
              <a:solidFill>
                <a:srgbClr val="FF6600"/>
              </a:solidFill>
            </a:endParaRPr>
          </a:p>
        </p:txBody>
      </p:sp>
      <p:pic>
        <p:nvPicPr>
          <p:cNvPr id="293" name="Google Shape;293;g31715dc9a45_0_34"/>
          <p:cNvPicPr preferRelativeResize="0"/>
          <p:nvPr/>
        </p:nvPicPr>
        <p:blipFill>
          <a:blip r:embed="rId3">
            <a:alphaModFix/>
          </a:blip>
          <a:stretch>
            <a:fillRect/>
          </a:stretch>
        </p:blipFill>
        <p:spPr>
          <a:xfrm>
            <a:off x="6119750" y="2511700"/>
            <a:ext cx="5919851" cy="34941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7" name="Shape 297"/>
        <p:cNvGrpSpPr/>
        <p:nvPr/>
      </p:nvGrpSpPr>
      <p:grpSpPr>
        <a:xfrm>
          <a:off x="0" y="0"/>
          <a:ext cx="0" cy="0"/>
          <a:chOff x="0" y="0"/>
          <a:chExt cx="0" cy="0"/>
        </a:xfrm>
      </p:grpSpPr>
      <p:sp>
        <p:nvSpPr>
          <p:cNvPr id="298" name="Google Shape;298;g2d79c8dbf0c_0_7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9" name="Google Shape;299;g2d79c8dbf0c_0_72"/>
          <p:cNvSpPr txBox="1"/>
          <p:nvPr>
            <p:ph idx="1" type="body"/>
          </p:nvPr>
        </p:nvSpPr>
        <p:spPr>
          <a:xfrm>
            <a:off x="785750" y="2459250"/>
            <a:ext cx="5181600" cy="3439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group of Upper Adult/ Madrid is the most sharing the Active customers. Also, Upper Adult/ Madrid is the most sharing the Inactive customers. </a:t>
            </a:r>
            <a:endParaRPr sz="2400">
              <a:solidFill>
                <a:srgbClr val="FF6600"/>
              </a:solidFill>
            </a:endParaRPr>
          </a:p>
        </p:txBody>
      </p:sp>
      <p:sp>
        <p:nvSpPr>
          <p:cNvPr id="300" name="Google Shape;300;g2d79c8dbf0c_0_72"/>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pic>
        <p:nvPicPr>
          <p:cNvPr id="301" name="Google Shape;301;g2d79c8dbf0c_0_72"/>
          <p:cNvPicPr preferRelativeResize="0"/>
          <p:nvPr/>
        </p:nvPicPr>
        <p:blipFill>
          <a:blip r:embed="rId3">
            <a:alphaModFix/>
          </a:blip>
          <a:stretch>
            <a:fillRect/>
          </a:stretch>
        </p:blipFill>
        <p:spPr>
          <a:xfrm>
            <a:off x="6119750" y="2511700"/>
            <a:ext cx="5919850" cy="34399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05" name="Shape 305"/>
        <p:cNvGrpSpPr/>
        <p:nvPr/>
      </p:nvGrpSpPr>
      <p:grpSpPr>
        <a:xfrm>
          <a:off x="0" y="0"/>
          <a:ext cx="0" cy="0"/>
          <a:chOff x="0" y="0"/>
          <a:chExt cx="0" cy="0"/>
        </a:xfrm>
      </p:grpSpPr>
      <p:sp>
        <p:nvSpPr>
          <p:cNvPr id="306" name="Google Shape;306;g2d79c8dbf0c_0_8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307" name="Google Shape;307;g2d79c8dbf0c_0_8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majority of high-income customers are from Residence (no foreigners) while upper_adult/MADRID/S shows they are foreigners.</a:t>
            </a:r>
            <a:r>
              <a:rPr lang="en-US" sz="2400">
                <a:solidFill>
                  <a:srgbClr val="FF6600"/>
                </a:solidFill>
              </a:rPr>
              <a:t> </a:t>
            </a:r>
            <a:endParaRPr sz="2400">
              <a:solidFill>
                <a:srgbClr val="FF6600"/>
              </a:solidFill>
            </a:endParaRPr>
          </a:p>
        </p:txBody>
      </p:sp>
      <p:pic>
        <p:nvPicPr>
          <p:cNvPr id="308" name="Google Shape;308;g2d79c8dbf0c_0_81"/>
          <p:cNvPicPr preferRelativeResize="0"/>
          <p:nvPr/>
        </p:nvPicPr>
        <p:blipFill>
          <a:blip r:embed="rId3">
            <a:alphaModFix/>
          </a:blip>
          <a:stretch>
            <a:fillRect/>
          </a:stretch>
        </p:blipFill>
        <p:spPr>
          <a:xfrm>
            <a:off x="6119750" y="2511700"/>
            <a:ext cx="5919849" cy="34908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12" name="Shape 312"/>
        <p:cNvGrpSpPr/>
        <p:nvPr/>
      </p:nvGrpSpPr>
      <p:grpSpPr>
        <a:xfrm>
          <a:off x="0" y="0"/>
          <a:ext cx="0" cy="0"/>
          <a:chOff x="0" y="0"/>
          <a:chExt cx="0" cy="0"/>
        </a:xfrm>
      </p:grpSpPr>
      <p:sp>
        <p:nvSpPr>
          <p:cNvPr id="313" name="Google Shape;313;g259a3699e1b_0_0"/>
          <p:cNvSpPr txBox="1"/>
          <p:nvPr>
            <p:ph type="ctrTitle"/>
          </p:nvPr>
        </p:nvSpPr>
        <p:spPr>
          <a:xfrm>
            <a:off x="99800" y="202125"/>
            <a:ext cx="11717400" cy="97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100">
                <a:solidFill>
                  <a:schemeClr val="lt1"/>
                </a:solidFill>
                <a:highlight>
                  <a:srgbClr val="FF6600"/>
                </a:highlight>
              </a:rPr>
              <a:t>Recommendation for technical users</a:t>
            </a:r>
            <a:endParaRPr sz="4100">
              <a:solidFill>
                <a:schemeClr val="lt1"/>
              </a:solidFill>
              <a:highlight>
                <a:srgbClr val="FF6600"/>
              </a:highlight>
            </a:endParaRPr>
          </a:p>
        </p:txBody>
      </p:sp>
      <p:sp>
        <p:nvSpPr>
          <p:cNvPr id="314" name="Google Shape;314;g259a3699e1b_0_0"/>
          <p:cNvSpPr txBox="1"/>
          <p:nvPr>
            <p:ph idx="1" type="subTitle"/>
          </p:nvPr>
        </p:nvSpPr>
        <p:spPr>
          <a:xfrm>
            <a:off x="261800" y="1251550"/>
            <a:ext cx="11393400" cy="54774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K-Means Clustering Overview</a:t>
            </a:r>
            <a:endParaRPr b="1" sz="1500">
              <a:solidFill>
                <a:srgbClr val="FF6600"/>
              </a:solidFill>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300">
                <a:solidFill>
                  <a:srgbClr val="FF6600"/>
                </a:solidFill>
                <a:latin typeface="Arial"/>
                <a:ea typeface="Arial"/>
                <a:cs typeface="Arial"/>
                <a:sym typeface="Arial"/>
              </a:rPr>
              <a:t>K-Means Clustering is an unsupervised machine learning algorithm used to group data into </a:t>
            </a:r>
            <a:r>
              <a:rPr b="1" lang="en-US" sz="1300">
                <a:solidFill>
                  <a:srgbClr val="FF6600"/>
                </a:solidFill>
                <a:latin typeface="Arial"/>
                <a:ea typeface="Arial"/>
                <a:cs typeface="Arial"/>
                <a:sym typeface="Arial"/>
              </a:rPr>
              <a:t>K clusters</a:t>
            </a:r>
            <a:r>
              <a:rPr lang="en-US" sz="1300">
                <a:solidFill>
                  <a:srgbClr val="FF6600"/>
                </a:solidFill>
                <a:latin typeface="Arial"/>
                <a:ea typeface="Arial"/>
                <a:cs typeface="Arial"/>
                <a:sym typeface="Arial"/>
              </a:rPr>
              <a:t> based on their features. The algorithm iteratively assigns data points to clusters to minimize the variance within each cluster while maximizing the distance between clusters.</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How It Works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AutoNum type="arabicPeriod"/>
            </a:pPr>
            <a:r>
              <a:rPr b="1" lang="en-US" sz="1300">
                <a:solidFill>
                  <a:srgbClr val="FF6600"/>
                </a:solidFill>
                <a:latin typeface="Arial"/>
                <a:ea typeface="Arial"/>
                <a:cs typeface="Arial"/>
                <a:sym typeface="Arial"/>
              </a:rPr>
              <a:t>Initialization</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Randomly select KKK initial cluster centroids (starting points for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Assignment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Assign each data point to the cluster whose centroid is closest based on a distance metric, typically </a:t>
            </a:r>
            <a:r>
              <a:rPr b="1" lang="en-US" sz="1300">
                <a:solidFill>
                  <a:srgbClr val="FF6600"/>
                </a:solidFill>
                <a:latin typeface="Arial"/>
                <a:ea typeface="Arial"/>
                <a:cs typeface="Arial"/>
                <a:sym typeface="Arial"/>
              </a:rPr>
              <a:t>Euclidean distance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Update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Recalculate the centroids as the mean of all data points assigned to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Repeat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Repeat the assignment and update steps until the centroids stabilize (i.e., no significant change in their positions) or a maximum number of iterations is reached.</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Key Features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Char char="●"/>
            </a:pPr>
            <a:r>
              <a:rPr b="1" lang="en-US" sz="1300">
                <a:solidFill>
                  <a:srgbClr val="FF6600"/>
                </a:solidFill>
                <a:latin typeface="Arial"/>
                <a:ea typeface="Arial"/>
                <a:cs typeface="Arial"/>
                <a:sym typeface="Arial"/>
              </a:rPr>
              <a:t>Number of Clusters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number of clusters KKK must be specified beforehand. Techniques like the </a:t>
            </a:r>
            <a:r>
              <a:rPr b="1" lang="en-US" sz="1300">
                <a:solidFill>
                  <a:srgbClr val="FF6600"/>
                </a:solidFill>
                <a:latin typeface="Arial"/>
                <a:ea typeface="Arial"/>
                <a:cs typeface="Arial"/>
                <a:sym typeface="Arial"/>
              </a:rPr>
              <a:t>Elbow Method</a:t>
            </a:r>
            <a:r>
              <a:rPr lang="en-US" sz="1300">
                <a:solidFill>
                  <a:srgbClr val="FF6600"/>
                </a:solidFill>
                <a:latin typeface="Arial"/>
                <a:ea typeface="Arial"/>
                <a:cs typeface="Arial"/>
                <a:sym typeface="Arial"/>
              </a:rPr>
              <a:t> can help determine the optimal value of KKK.</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Centroid-Based</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Each cluster is represented by its centroid, which is the mean position of all points in the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Iterative Process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algorithm continues to refine cluster assignments and centroids iteratively to minimize the </a:t>
            </a:r>
            <a:r>
              <a:rPr b="1" lang="en-US" sz="1300">
                <a:solidFill>
                  <a:srgbClr val="FF6600"/>
                </a:solidFill>
                <a:latin typeface="Arial"/>
                <a:ea typeface="Arial"/>
                <a:cs typeface="Arial"/>
                <a:sym typeface="Arial"/>
              </a:rPr>
              <a:t>within-cluster sum of squares (WCSS)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320" name="Google Shape;320;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321" name="Google Shape;321;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1" name="Shape 101"/>
        <p:cNvGrpSpPr/>
        <p:nvPr/>
      </p:nvGrpSpPr>
      <p:grpSpPr>
        <a:xfrm>
          <a:off x="0" y="0"/>
          <a:ext cx="0" cy="0"/>
          <a:chOff x="0" y="0"/>
          <a:chExt cx="0" cy="0"/>
        </a:xfrm>
      </p:grpSpPr>
      <p:sp>
        <p:nvSpPr>
          <p:cNvPr id="102" name="Google Shape;102;g2d79c8dbf0c_0_5"/>
          <p:cNvSpPr txBox="1"/>
          <p:nvPr>
            <p:ph type="ctrTitle"/>
          </p:nvPr>
        </p:nvSpPr>
        <p:spPr>
          <a:xfrm>
            <a:off x="318900" y="224017"/>
            <a:ext cx="9144000" cy="710700"/>
          </a:xfrm>
          <a:prstGeom prst="rect">
            <a:avLst/>
          </a:prstGeom>
          <a:noFill/>
          <a:ln>
            <a:noFill/>
          </a:ln>
        </p:spPr>
        <p:txBody>
          <a:bodyPr anchorCtr="0" anchor="b" bIns="45700" lIns="91425" spcFirstLastPara="1" rIns="91425" wrap="square" tIns="45700">
            <a:noAutofit/>
          </a:bodyPr>
          <a:lstStyle/>
          <a:p>
            <a:pPr indent="0" lvl="0" marL="0" rtl="0" algn="just">
              <a:spcBef>
                <a:spcPts val="1000"/>
              </a:spcBef>
              <a:spcAft>
                <a:spcPts val="0"/>
              </a:spcAft>
              <a:buClr>
                <a:srgbClr val="FF6600"/>
              </a:buClr>
              <a:buSzPts val="2800"/>
              <a:buFont typeface="Arial"/>
              <a:buNone/>
            </a:pPr>
            <a:r>
              <a:rPr lang="en-US" sz="4400">
                <a:solidFill>
                  <a:schemeClr val="lt1"/>
                </a:solidFill>
                <a:highlight>
                  <a:srgbClr val="FF6600"/>
                </a:highlight>
              </a:rPr>
              <a:t>Problem Description</a:t>
            </a:r>
            <a:endParaRPr sz="7000">
              <a:solidFill>
                <a:schemeClr val="lt1"/>
              </a:solidFill>
              <a:highlight>
                <a:srgbClr val="FF6600"/>
              </a:highlight>
            </a:endParaRPr>
          </a:p>
        </p:txBody>
      </p:sp>
      <p:sp>
        <p:nvSpPr>
          <p:cNvPr id="103" name="Google Shape;103;g2d79c8dbf0c_0_5"/>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3000">
                <a:solidFill>
                  <a:schemeClr val="lt1"/>
                </a:solidFill>
              </a:rPr>
              <a:t>XYZ Bank plans to enhance its marketing campaign as Christmas offers for its customers. However, instead of offering the same deal to all customers as generic, the bank wants to provide personalized offers to specific customer groups to fit their preferences. Identifying customer categories manually would be inefficient and fail to uncover hidden patterns in the data that could inform better segmentation. To address this, the bank has sought the assistance of Apple Analytics. Additionally, the bank has specified that customer segmentation should result in no more than 5 groups to ensure the campaign's efficiency.</a:t>
            </a:r>
            <a:endParaRPr sz="45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7" name="Shape 107"/>
        <p:cNvGrpSpPr/>
        <p:nvPr/>
      </p:nvGrpSpPr>
      <p:grpSpPr>
        <a:xfrm>
          <a:off x="0" y="0"/>
          <a:ext cx="0" cy="0"/>
          <a:chOff x="0" y="0"/>
          <a:chExt cx="0" cy="0"/>
        </a:xfrm>
      </p:grpSpPr>
      <p:sp>
        <p:nvSpPr>
          <p:cNvPr id="108" name="Google Shape;108;g2597d595e8c_0_5"/>
          <p:cNvSpPr txBox="1"/>
          <p:nvPr>
            <p:ph type="ctrTitle"/>
          </p:nvPr>
        </p:nvSpPr>
        <p:spPr>
          <a:xfrm>
            <a:off x="171425" y="345317"/>
            <a:ext cx="9144000" cy="842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Data Understanding</a:t>
            </a:r>
            <a:endParaRPr>
              <a:solidFill>
                <a:schemeClr val="lt1"/>
              </a:solidFill>
              <a:highlight>
                <a:srgbClr val="FF6600"/>
              </a:highlight>
            </a:endParaRPr>
          </a:p>
        </p:txBody>
      </p:sp>
      <p:sp>
        <p:nvSpPr>
          <p:cNvPr id="109" name="Google Shape;109;g2597d595e8c_0_5"/>
          <p:cNvSpPr txBox="1"/>
          <p:nvPr>
            <p:ph idx="1" type="subTitle"/>
          </p:nvPr>
        </p:nvSpPr>
        <p:spPr>
          <a:xfrm>
            <a:off x="640200" y="1187725"/>
            <a:ext cx="10911600" cy="532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sz="2900">
              <a:solidFill>
                <a:srgbClr val="FF6600"/>
              </a:solidFill>
            </a:endParaRPr>
          </a:p>
          <a:p>
            <a:pPr indent="0" lvl="0" marL="0" rtl="0" algn="l">
              <a:lnSpc>
                <a:spcPct val="90000"/>
              </a:lnSpc>
              <a:spcBef>
                <a:spcPts val="1000"/>
              </a:spcBef>
              <a:spcAft>
                <a:spcPts val="0"/>
              </a:spcAft>
              <a:buSzPts val="2400"/>
              <a:buNone/>
            </a:pPr>
            <a:r>
              <a:t/>
            </a:r>
            <a:endParaRPr/>
          </a:p>
        </p:txBody>
      </p:sp>
      <p:graphicFrame>
        <p:nvGraphicFramePr>
          <p:cNvPr id="110" name="Google Shape;110;g2597d595e8c_0_5"/>
          <p:cNvGraphicFramePr/>
          <p:nvPr/>
        </p:nvGraphicFramePr>
        <p:xfrm>
          <a:off x="901525" y="1893250"/>
          <a:ext cx="3000000" cy="3000000"/>
        </p:xfrm>
        <a:graphic>
          <a:graphicData uri="http://schemas.openxmlformats.org/drawingml/2006/table">
            <a:tbl>
              <a:tblPr bandRow="1">
                <a:noFill/>
                <a:tableStyleId>{A2634DC2-D4E0-42D7-BF21-9F1347DE370C}</a:tableStyleId>
              </a:tblPr>
              <a:tblGrid>
                <a:gridCol w="4544975"/>
                <a:gridCol w="4544975"/>
              </a:tblGrid>
              <a:tr h="400025">
                <a:tc>
                  <a:txBody>
                    <a:bodyPr/>
                    <a:lstStyle/>
                    <a:p>
                      <a:pPr indent="0" lvl="0" marL="0" rtl="0" algn="l">
                        <a:spcBef>
                          <a:spcPts val="0"/>
                        </a:spcBef>
                        <a:spcAft>
                          <a:spcPts val="0"/>
                        </a:spcAft>
                        <a:buNone/>
                      </a:pPr>
                      <a:r>
                        <a:rPr lang="en-US" sz="2100">
                          <a:solidFill>
                            <a:schemeClr val="lt1"/>
                          </a:solidFill>
                        </a:rPr>
                        <a:t>Total number of observations</a:t>
                      </a:r>
                      <a:endParaRPr sz="2100">
                        <a:solidFill>
                          <a:schemeClr val="lt1"/>
                        </a:solidFill>
                      </a:endParaRPr>
                    </a:p>
                  </a:txBody>
                  <a:tcPr marT="0" marB="0" marR="68575" marL="68575"/>
                </a:tc>
                <a:tc>
                  <a:txBody>
                    <a:bodyPr/>
                    <a:lstStyle/>
                    <a:p>
                      <a:pPr indent="0" lvl="0" marL="0" rtl="0" algn="l">
                        <a:spcBef>
                          <a:spcPts val="0"/>
                        </a:spcBef>
                        <a:spcAft>
                          <a:spcPts val="0"/>
                        </a:spcAft>
                        <a:buNone/>
                      </a:pPr>
                      <a:r>
                        <a:rPr lang="en-US" sz="2100">
                          <a:solidFill>
                            <a:schemeClr val="lt1"/>
                          </a:solidFill>
                        </a:rPr>
                        <a:t>1,000,000</a:t>
                      </a:r>
                      <a:endParaRPr sz="2100">
                        <a:solidFill>
                          <a:schemeClr val="lt1"/>
                        </a:solidFill>
                      </a:endParaRPr>
                    </a:p>
                  </a:txBody>
                  <a:tcPr marT="0" marB="0" marR="68575" marL="68575"/>
                </a:tc>
              </a:tr>
              <a:tr h="179025">
                <a:tc>
                  <a:txBody>
                    <a:bodyPr/>
                    <a:lstStyle/>
                    <a:p>
                      <a:pPr indent="0" lvl="0" marL="0" rtl="0" algn="l">
                        <a:spcBef>
                          <a:spcPts val="0"/>
                        </a:spcBef>
                        <a:spcAft>
                          <a:spcPts val="0"/>
                        </a:spcAft>
                        <a:buNone/>
                      </a:pPr>
                      <a:r>
                        <a:rPr lang="en-US" sz="2100">
                          <a:solidFill>
                            <a:schemeClr val="lt1"/>
                          </a:solidFill>
                        </a:rPr>
                        <a:t>Total number of files</a:t>
                      </a:r>
                      <a:endParaRPr sz="2100">
                        <a:solidFill>
                          <a:schemeClr val="lt1"/>
                        </a:solidFill>
                      </a:endParaRPr>
                    </a:p>
                  </a:txBody>
                  <a:tcPr marT="0" marB="0" marR="68575" marL="68575"/>
                </a:tc>
                <a:tc>
                  <a:txBody>
                    <a:bodyPr/>
                    <a:lstStyle/>
                    <a:p>
                      <a:pPr indent="0" lvl="0" marL="0" rtl="0" algn="l">
                        <a:spcBef>
                          <a:spcPts val="0"/>
                        </a:spcBef>
                        <a:spcAft>
                          <a:spcPts val="0"/>
                        </a:spcAft>
                        <a:buNone/>
                      </a:pPr>
                      <a:r>
                        <a:rPr lang="en-US" sz="2100">
                          <a:solidFill>
                            <a:schemeClr val="lt1"/>
                          </a:solidFill>
                        </a:rPr>
                        <a:t>1</a:t>
                      </a:r>
                      <a:endParaRPr sz="2100">
                        <a:solidFill>
                          <a:schemeClr val="lt1"/>
                        </a:solidFill>
                      </a:endParaRPr>
                    </a:p>
                  </a:txBody>
                  <a:tcPr marT="0" marB="0" marR="68575" marL="68575"/>
                </a:tc>
              </a:tr>
              <a:tr h="179025">
                <a:tc>
                  <a:txBody>
                    <a:bodyPr/>
                    <a:lstStyle/>
                    <a:p>
                      <a:pPr indent="0" lvl="0" marL="0" rtl="0" algn="l">
                        <a:spcBef>
                          <a:spcPts val="0"/>
                        </a:spcBef>
                        <a:spcAft>
                          <a:spcPts val="0"/>
                        </a:spcAft>
                        <a:buNone/>
                      </a:pPr>
                      <a:r>
                        <a:rPr lang="en-US" sz="2100">
                          <a:solidFill>
                            <a:schemeClr val="lt1"/>
                          </a:solidFill>
                        </a:rPr>
                        <a:t>Total number of features</a:t>
                      </a:r>
                      <a:endParaRPr sz="2100">
                        <a:solidFill>
                          <a:schemeClr val="lt1"/>
                        </a:solidFill>
                      </a:endParaRPr>
                    </a:p>
                  </a:txBody>
                  <a:tcPr marT="0" marB="0" marR="68575" marL="68575"/>
                </a:tc>
                <a:tc>
                  <a:txBody>
                    <a:bodyPr/>
                    <a:lstStyle/>
                    <a:p>
                      <a:pPr indent="0" lvl="0" marL="0" rtl="0" algn="l">
                        <a:spcBef>
                          <a:spcPts val="0"/>
                        </a:spcBef>
                        <a:spcAft>
                          <a:spcPts val="0"/>
                        </a:spcAft>
                        <a:buNone/>
                      </a:pPr>
                      <a:r>
                        <a:rPr lang="en-US" sz="2100">
                          <a:solidFill>
                            <a:schemeClr val="lt1"/>
                          </a:solidFill>
                        </a:rPr>
                        <a:t>48</a:t>
                      </a:r>
                      <a:endParaRPr sz="2100">
                        <a:solidFill>
                          <a:schemeClr val="lt1"/>
                        </a:solidFill>
                      </a:endParaRPr>
                    </a:p>
                  </a:txBody>
                  <a:tcPr marT="0" marB="0" marR="68575" marL="68575"/>
                </a:tc>
              </a:tr>
              <a:tr h="179025">
                <a:tc>
                  <a:txBody>
                    <a:bodyPr/>
                    <a:lstStyle/>
                    <a:p>
                      <a:pPr indent="0" lvl="0" marL="0" rtl="0" algn="l">
                        <a:spcBef>
                          <a:spcPts val="0"/>
                        </a:spcBef>
                        <a:spcAft>
                          <a:spcPts val="0"/>
                        </a:spcAft>
                        <a:buNone/>
                      </a:pPr>
                      <a:r>
                        <a:rPr lang="en-US" sz="2100">
                          <a:solidFill>
                            <a:schemeClr val="lt1"/>
                          </a:solidFill>
                        </a:rPr>
                        <a:t>Base format of the file</a:t>
                      </a:r>
                      <a:endParaRPr sz="2100">
                        <a:solidFill>
                          <a:schemeClr val="lt1"/>
                        </a:solidFill>
                      </a:endParaRPr>
                    </a:p>
                  </a:txBody>
                  <a:tcPr marT="0" marB="0" marR="68575" marL="68575"/>
                </a:tc>
                <a:tc>
                  <a:txBody>
                    <a:bodyPr/>
                    <a:lstStyle/>
                    <a:p>
                      <a:pPr indent="0" lvl="0" marL="0" rtl="0" algn="l">
                        <a:spcBef>
                          <a:spcPts val="0"/>
                        </a:spcBef>
                        <a:spcAft>
                          <a:spcPts val="0"/>
                        </a:spcAft>
                        <a:buNone/>
                      </a:pPr>
                      <a:r>
                        <a:rPr lang="en-US" sz="2100">
                          <a:solidFill>
                            <a:schemeClr val="lt1"/>
                          </a:solidFill>
                        </a:rPr>
                        <a:t>csv.zip</a:t>
                      </a:r>
                      <a:endParaRPr sz="2100">
                        <a:solidFill>
                          <a:schemeClr val="lt1"/>
                        </a:solidFill>
                      </a:endParaRPr>
                    </a:p>
                  </a:txBody>
                  <a:tcPr marT="0" marB="0" marR="68575" marL="68575"/>
                </a:tc>
              </a:tr>
              <a:tr h="380300">
                <a:tc>
                  <a:txBody>
                    <a:bodyPr/>
                    <a:lstStyle/>
                    <a:p>
                      <a:pPr indent="0" lvl="0" marL="0" rtl="0" algn="l">
                        <a:spcBef>
                          <a:spcPts val="0"/>
                        </a:spcBef>
                        <a:spcAft>
                          <a:spcPts val="0"/>
                        </a:spcAft>
                        <a:buNone/>
                      </a:pPr>
                      <a:r>
                        <a:rPr lang="en-US" sz="2100">
                          <a:solidFill>
                            <a:schemeClr val="lt1"/>
                          </a:solidFill>
                        </a:rPr>
                        <a:t>Size of the data</a:t>
                      </a:r>
                      <a:endParaRPr sz="2100">
                        <a:solidFill>
                          <a:schemeClr val="lt1"/>
                        </a:solidFill>
                      </a:endParaRPr>
                    </a:p>
                  </a:txBody>
                  <a:tcPr marT="0" marB="0" marR="68575" marL="68575"/>
                </a:tc>
                <a:tc>
                  <a:txBody>
                    <a:bodyPr/>
                    <a:lstStyle/>
                    <a:p>
                      <a:pPr indent="0" lvl="0" marL="0" rtl="0" algn="l">
                        <a:spcBef>
                          <a:spcPts val="0"/>
                        </a:spcBef>
                        <a:spcAft>
                          <a:spcPts val="0"/>
                        </a:spcAft>
                        <a:buNone/>
                      </a:pPr>
                      <a:r>
                        <a:rPr lang="en-US" sz="2100">
                          <a:solidFill>
                            <a:schemeClr val="lt1"/>
                          </a:solidFill>
                        </a:rPr>
                        <a:t>19,483KB</a:t>
                      </a:r>
                      <a:endParaRPr sz="2100">
                        <a:solidFill>
                          <a:schemeClr val="lt1"/>
                        </a:solidFill>
                      </a:endParaRPr>
                    </a:p>
                  </a:txBody>
                  <a:tcPr marT="0" marB="0" marR="68575" marL="68575"/>
                </a:tc>
              </a:tr>
            </a:tbl>
          </a:graphicData>
        </a:graphic>
      </p:graphicFrame>
      <p:sp>
        <p:nvSpPr>
          <p:cNvPr id="111" name="Google Shape;111;g2597d595e8c_0_5"/>
          <p:cNvSpPr txBox="1"/>
          <p:nvPr/>
        </p:nvSpPr>
        <p:spPr>
          <a:xfrm>
            <a:off x="757900" y="1426725"/>
            <a:ext cx="4914600" cy="35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chemeClr val="lt1"/>
                </a:solidFill>
              </a:rPr>
              <a:t>Tabular data details: cust_seg.csv.zip</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15" name="Shape 115"/>
        <p:cNvGrpSpPr/>
        <p:nvPr/>
      </p:nvGrpSpPr>
      <p:grpSpPr>
        <a:xfrm>
          <a:off x="0" y="0"/>
          <a:ext cx="0" cy="0"/>
          <a:chOff x="0" y="0"/>
          <a:chExt cx="0" cy="0"/>
        </a:xfrm>
      </p:grpSpPr>
      <p:sp>
        <p:nvSpPr>
          <p:cNvPr id="116" name="Google Shape;116;g2597d595e8c_0_10"/>
          <p:cNvSpPr txBox="1"/>
          <p:nvPr>
            <p:ph type="ctrTitle"/>
          </p:nvPr>
        </p:nvSpPr>
        <p:spPr>
          <a:xfrm>
            <a:off x="209400" y="370166"/>
            <a:ext cx="9144000" cy="55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17" name="Google Shape;117;g2597d595e8c_0_10"/>
          <p:cNvSpPr txBox="1"/>
          <p:nvPr>
            <p:ph idx="1" type="subTitle"/>
          </p:nvPr>
        </p:nvSpPr>
        <p:spPr>
          <a:xfrm>
            <a:off x="379875" y="736075"/>
            <a:ext cx="5865600" cy="1163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SzPct val="92307"/>
              <a:buNone/>
            </a:pPr>
            <a:r>
              <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There are missing values.</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Check the unique values and frequencies.</a:t>
            </a:r>
            <a:endParaRPr sz="2600">
              <a:solidFill>
                <a:srgbClr val="FF6600"/>
              </a:solidFill>
            </a:endParaRPr>
          </a:p>
        </p:txBody>
      </p:sp>
      <p:pic>
        <p:nvPicPr>
          <p:cNvPr id="118" name="Google Shape;118;g2597d595e8c_0_10"/>
          <p:cNvPicPr preferRelativeResize="0"/>
          <p:nvPr/>
        </p:nvPicPr>
        <p:blipFill>
          <a:blip r:embed="rId3">
            <a:alphaModFix/>
          </a:blip>
          <a:stretch>
            <a:fillRect/>
          </a:stretch>
        </p:blipFill>
        <p:spPr>
          <a:xfrm>
            <a:off x="6245475" y="42850"/>
            <a:ext cx="4057650" cy="6772275"/>
          </a:xfrm>
          <a:prstGeom prst="rect">
            <a:avLst/>
          </a:prstGeom>
          <a:noFill/>
          <a:ln>
            <a:noFill/>
          </a:ln>
        </p:spPr>
      </p:pic>
      <p:pic>
        <p:nvPicPr>
          <p:cNvPr id="119" name="Google Shape;119;g2597d595e8c_0_10"/>
          <p:cNvPicPr preferRelativeResize="0"/>
          <p:nvPr/>
        </p:nvPicPr>
        <p:blipFill>
          <a:blip r:embed="rId4">
            <a:alphaModFix/>
          </a:blip>
          <a:stretch>
            <a:fillRect/>
          </a:stretch>
        </p:blipFill>
        <p:spPr>
          <a:xfrm>
            <a:off x="2043113" y="2090725"/>
            <a:ext cx="3838575"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3" name="Shape 123"/>
        <p:cNvGrpSpPr/>
        <p:nvPr/>
      </p:nvGrpSpPr>
      <p:grpSpPr>
        <a:xfrm>
          <a:off x="0" y="0"/>
          <a:ext cx="0" cy="0"/>
          <a:chOff x="0" y="0"/>
          <a:chExt cx="0" cy="0"/>
        </a:xfrm>
      </p:grpSpPr>
      <p:sp>
        <p:nvSpPr>
          <p:cNvPr id="124" name="Google Shape;124;g2597d595e8c_0_26"/>
          <p:cNvSpPr txBox="1"/>
          <p:nvPr>
            <p:ph type="ctrTitle"/>
          </p:nvPr>
        </p:nvSpPr>
        <p:spPr>
          <a:xfrm>
            <a:off x="209375" y="180225"/>
            <a:ext cx="11818500" cy="864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30703"/>
              <a:buNone/>
            </a:pPr>
            <a:r>
              <a:rPr lang="en-US" sz="5100">
                <a:solidFill>
                  <a:schemeClr val="lt1"/>
                </a:solidFill>
                <a:highlight>
                  <a:srgbClr val="FF6600"/>
                </a:highlight>
              </a:rPr>
              <a:t>Data Understanding</a:t>
            </a:r>
            <a:r>
              <a:rPr lang="en-US" sz="6222">
                <a:solidFill>
                  <a:schemeClr val="lt1"/>
                </a:solidFill>
                <a:highlight>
                  <a:srgbClr val="FF6600"/>
                </a:highlight>
              </a:rPr>
              <a:t>  </a:t>
            </a:r>
            <a:endParaRPr sz="6222">
              <a:solidFill>
                <a:schemeClr val="lt1"/>
              </a:solidFill>
              <a:highlight>
                <a:srgbClr val="FF6600"/>
              </a:highlight>
            </a:endParaRPr>
          </a:p>
        </p:txBody>
      </p:sp>
      <p:sp>
        <p:nvSpPr>
          <p:cNvPr id="125" name="Google Shape;125;g2597d595e8c_0_26"/>
          <p:cNvSpPr txBox="1"/>
          <p:nvPr>
            <p:ph idx="1" type="subTitle"/>
          </p:nvPr>
        </p:nvSpPr>
        <p:spPr>
          <a:xfrm>
            <a:off x="395925" y="1287450"/>
            <a:ext cx="4751700" cy="5214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400"/>
              <a:buFont typeface="Arial"/>
              <a:buNone/>
            </a:pPr>
            <a:r>
              <a:rPr lang="en-US" sz="2600">
                <a:solidFill>
                  <a:srgbClr val="FF6600"/>
                </a:solidFill>
              </a:rPr>
              <a:t>Check the unique values each variables.</a:t>
            </a:r>
            <a:endParaRPr>
              <a:solidFill>
                <a:srgbClr val="FF6600"/>
              </a:solidFill>
            </a:endParaRPr>
          </a:p>
        </p:txBody>
      </p:sp>
      <p:pic>
        <p:nvPicPr>
          <p:cNvPr id="126" name="Google Shape;126;g2597d595e8c_0_26"/>
          <p:cNvPicPr preferRelativeResize="0"/>
          <p:nvPr/>
        </p:nvPicPr>
        <p:blipFill>
          <a:blip r:embed="rId3">
            <a:alphaModFix/>
          </a:blip>
          <a:stretch>
            <a:fillRect/>
          </a:stretch>
        </p:blipFill>
        <p:spPr>
          <a:xfrm>
            <a:off x="5789600" y="180225"/>
            <a:ext cx="2703475" cy="6372974"/>
          </a:xfrm>
          <a:prstGeom prst="rect">
            <a:avLst/>
          </a:prstGeom>
          <a:noFill/>
          <a:ln>
            <a:noFill/>
          </a:ln>
        </p:spPr>
      </p:pic>
      <p:pic>
        <p:nvPicPr>
          <p:cNvPr id="127" name="Google Shape;127;g2597d595e8c_0_26"/>
          <p:cNvPicPr preferRelativeResize="0"/>
          <p:nvPr/>
        </p:nvPicPr>
        <p:blipFill>
          <a:blip r:embed="rId4">
            <a:alphaModFix/>
          </a:blip>
          <a:stretch>
            <a:fillRect/>
          </a:stretch>
        </p:blipFill>
        <p:spPr>
          <a:xfrm>
            <a:off x="8853575" y="180225"/>
            <a:ext cx="2453930" cy="550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1" name="Shape 131"/>
        <p:cNvGrpSpPr/>
        <p:nvPr/>
      </p:nvGrpSpPr>
      <p:grpSpPr>
        <a:xfrm>
          <a:off x="0" y="0"/>
          <a:ext cx="0" cy="0"/>
          <a:chOff x="0" y="0"/>
          <a:chExt cx="0" cy="0"/>
        </a:xfrm>
      </p:grpSpPr>
      <p:sp>
        <p:nvSpPr>
          <p:cNvPr id="132" name="Google Shape;132;g2597d595e8c_0_31"/>
          <p:cNvSpPr txBox="1"/>
          <p:nvPr>
            <p:ph type="ctrTitle"/>
          </p:nvPr>
        </p:nvSpPr>
        <p:spPr>
          <a:xfrm>
            <a:off x="165550" y="158293"/>
            <a:ext cx="9144000" cy="951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5400">
              <a:solidFill>
                <a:schemeClr val="lt1"/>
              </a:solidFill>
              <a:highlight>
                <a:srgbClr val="FF6600"/>
              </a:highlight>
            </a:endParaRPr>
          </a:p>
        </p:txBody>
      </p:sp>
      <p:sp>
        <p:nvSpPr>
          <p:cNvPr id="133" name="Google Shape;133;g2597d595e8c_0_31"/>
          <p:cNvSpPr txBox="1"/>
          <p:nvPr>
            <p:ph idx="1" type="subTitle"/>
          </p:nvPr>
        </p:nvSpPr>
        <p:spPr>
          <a:xfrm>
            <a:off x="242550" y="1418675"/>
            <a:ext cx="59223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95"/>
              <a:buNone/>
            </a:pPr>
            <a:r>
              <a:rPr lang="en-US">
                <a:solidFill>
                  <a:srgbClr val="FF6600"/>
                </a:solidFill>
              </a:rPr>
              <a:t>Check how many percent each variable has the missing values.</a:t>
            </a:r>
            <a:endParaRPr>
              <a:solidFill>
                <a:srgbClr val="FF6600"/>
              </a:solidFill>
            </a:endParaRPr>
          </a:p>
        </p:txBody>
      </p:sp>
      <p:pic>
        <p:nvPicPr>
          <p:cNvPr id="134" name="Google Shape;134;g2597d595e8c_0_31"/>
          <p:cNvPicPr preferRelativeResize="0"/>
          <p:nvPr/>
        </p:nvPicPr>
        <p:blipFill>
          <a:blip r:embed="rId3">
            <a:alphaModFix/>
          </a:blip>
          <a:stretch>
            <a:fillRect/>
          </a:stretch>
        </p:blipFill>
        <p:spPr>
          <a:xfrm>
            <a:off x="6368400" y="252438"/>
            <a:ext cx="4260800" cy="63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sp>
        <p:nvSpPr>
          <p:cNvPr id="139" name="Google Shape;139;g2597d595e8c_0_41"/>
          <p:cNvSpPr txBox="1"/>
          <p:nvPr>
            <p:ph type="ctrTitle"/>
          </p:nvPr>
        </p:nvSpPr>
        <p:spPr>
          <a:xfrm>
            <a:off x="231275" y="136400"/>
            <a:ext cx="11695500" cy="951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40" name="Google Shape;140;g2597d595e8c_0_41"/>
          <p:cNvSpPr txBox="1"/>
          <p:nvPr>
            <p:ph idx="1" type="subTitle"/>
          </p:nvPr>
        </p:nvSpPr>
        <p:spPr>
          <a:xfrm>
            <a:off x="8367250" y="993450"/>
            <a:ext cx="3693300" cy="576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The variable ‘renta’ contains numerous outliers, with many of them representing individuals with high gross incomes.</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400"/>
              <a:buNone/>
            </a:pPr>
            <a:r>
              <a:t/>
            </a:r>
            <a:endParaRPr/>
          </a:p>
        </p:txBody>
      </p:sp>
      <p:pic>
        <p:nvPicPr>
          <p:cNvPr id="141" name="Google Shape;141;g2597d595e8c_0_41"/>
          <p:cNvPicPr preferRelativeResize="0"/>
          <p:nvPr/>
        </p:nvPicPr>
        <p:blipFill>
          <a:blip r:embed="rId3">
            <a:alphaModFix/>
          </a:blip>
          <a:stretch>
            <a:fillRect/>
          </a:stretch>
        </p:blipFill>
        <p:spPr>
          <a:xfrm>
            <a:off x="152400" y="1240700"/>
            <a:ext cx="7772400" cy="524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