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p9pLHEG5DMeYS/d4ucq2BlqJ0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ccd4d0db9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ccd4d0db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ccd4d0db9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ccd4d0d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ccd4d0db9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ccd4d0db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ccd4d0db9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ccd4d0db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ccd4d0db9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ccd4d0db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ccd4d0db9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ccd4d0db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ccd4d0db9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ccd4d0d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ccd4d0db9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ccd4d0db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cd4d0db9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ccd4d0db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ccd4d0db9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ccd4d0db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ccd4d0db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ccd4d0d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ccd4d0db9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ccd4d0db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ccd4d0db9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ccd4d0db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ccd4d0db9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ccd4d0db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ccd4d0db9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ccd4d0db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ccd4d0db9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8ccd4d0db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ccd4d0db9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ccd4d0db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ccd4d0db9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ccd4d0db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ccd4d0db9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8ccd4d0db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ccd4d0db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ccd4d0d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ccd4d0db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ccd4d0d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ccd4d0db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ccd4d0d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ccd4d0db9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ccd4d0db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ccd4d0db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ccd4d0d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ccd4d0db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ccd4d0d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ccd4d0db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ccd4d0d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870850" y="1577175"/>
            <a:ext cx="10134000" cy="48024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EDA and </a:t>
            </a:r>
            <a:endParaRPr sz="66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Multivariate Time Series </a:t>
            </a:r>
            <a:endParaRPr sz="66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with PySpark</a:t>
            </a:r>
            <a:endParaRPr sz="66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Retail Forecasting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&lt;Oct 14, 2023&gt;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ccd4d0db9_0_49"/>
          <p:cNvSpPr txBox="1"/>
          <p:nvPr>
            <p:ph type="ctrTitle"/>
          </p:nvPr>
        </p:nvSpPr>
        <p:spPr>
          <a:xfrm>
            <a:off x="1524000" y="1122379"/>
            <a:ext cx="9144000" cy="1429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Data Preparation: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Validate the data type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8ccd4d0db9_0_4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g28ccd4d0db9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932663"/>
            <a:ext cx="87725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ccd4d0db9_0_54"/>
          <p:cNvSpPr txBox="1"/>
          <p:nvPr>
            <p:ph type="ctrTitle"/>
          </p:nvPr>
        </p:nvSpPr>
        <p:spPr>
          <a:xfrm>
            <a:off x="1390150" y="216218"/>
            <a:ext cx="9144000" cy="10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Data Preparation: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Remove outlier with narrow range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8ccd4d0db9_0_5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28ccd4d0db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750" y="817350"/>
            <a:ext cx="79248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8ccd4d0db9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075" y="3208650"/>
            <a:ext cx="6178376" cy="364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ccd4d0db9_0_6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 u="sng">
                <a:latin typeface="Arial"/>
                <a:ea typeface="Arial"/>
                <a:cs typeface="Arial"/>
                <a:sym typeface="Arial"/>
              </a:rPr>
              <a:t>Data Analysis / EDA:</a:t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33">
                <a:latin typeface="Arial"/>
                <a:ea typeface="Arial"/>
                <a:cs typeface="Arial"/>
                <a:sym typeface="Arial"/>
              </a:rPr>
              <a:t>Adfuller test</a:t>
            </a:r>
            <a:endParaRPr sz="17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8ccd4d0db9_0_6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g28ccd4d0db9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500" y="2073351"/>
            <a:ext cx="7086600" cy="41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ccd4d0db9_0_69"/>
          <p:cNvSpPr txBox="1"/>
          <p:nvPr>
            <p:ph type="ctrTitle"/>
          </p:nvPr>
        </p:nvSpPr>
        <p:spPr>
          <a:xfrm>
            <a:off x="1524000" y="1122368"/>
            <a:ext cx="9144000" cy="1039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 u="sng">
                <a:latin typeface="Arial"/>
                <a:ea typeface="Arial"/>
                <a:cs typeface="Arial"/>
                <a:sym typeface="Arial"/>
              </a:rPr>
              <a:t>Data Analysis / EDA:</a:t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Visualization of each product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8ccd4d0db9_0_6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g28ccd4d0db9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2161875"/>
            <a:ext cx="8248650" cy="46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ccd4d0db9_0_74"/>
          <p:cNvSpPr txBox="1"/>
          <p:nvPr>
            <p:ph type="ctrTitle"/>
          </p:nvPr>
        </p:nvSpPr>
        <p:spPr>
          <a:xfrm>
            <a:off x="1524000" y="1122368"/>
            <a:ext cx="9144000" cy="98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 u="sng">
                <a:latin typeface="Arial"/>
                <a:ea typeface="Arial"/>
                <a:cs typeface="Arial"/>
                <a:sym typeface="Arial"/>
              </a:rPr>
              <a:t>Data Analysis / EDA:</a:t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Identify when Covid_Flag started as 1.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8ccd4d0db9_0_74"/>
          <p:cNvSpPr txBox="1"/>
          <p:nvPr>
            <p:ph idx="1" type="subTitle"/>
          </p:nvPr>
        </p:nvSpPr>
        <p:spPr>
          <a:xfrm>
            <a:off x="1603400" y="481588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28ccd4d0db9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400" y="2396550"/>
            <a:ext cx="87725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ccd4d0db9_0_99"/>
          <p:cNvSpPr txBox="1"/>
          <p:nvPr>
            <p:ph type="ctrTitle"/>
          </p:nvPr>
        </p:nvSpPr>
        <p:spPr>
          <a:xfrm>
            <a:off x="1524000" y="939202"/>
            <a:ext cx="9144000" cy="108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 u="sng">
                <a:latin typeface="Arial"/>
                <a:ea typeface="Arial"/>
                <a:cs typeface="Arial"/>
                <a:sym typeface="Arial"/>
              </a:rPr>
              <a:t>Data Analysis / EDA:</a:t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121"/>
                </a:solidFill>
              </a:rPr>
              <a:t>Google Mobility. How it fluctuates after Covid.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8ccd4d0db9_0_99"/>
          <p:cNvSpPr txBox="1"/>
          <p:nvPr>
            <p:ph idx="1" type="subTitle"/>
          </p:nvPr>
        </p:nvSpPr>
        <p:spPr>
          <a:xfrm>
            <a:off x="1709750" y="5000613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g28ccd4d0db9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1857375"/>
            <a:ext cx="87725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ccd4d0db9_0_104"/>
          <p:cNvSpPr txBox="1"/>
          <p:nvPr>
            <p:ph type="ctrTitle"/>
          </p:nvPr>
        </p:nvSpPr>
        <p:spPr>
          <a:xfrm>
            <a:off x="1524000" y="1122377"/>
            <a:ext cx="9144000" cy="165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 u="sng">
                <a:latin typeface="Arial"/>
                <a:ea typeface="Arial"/>
                <a:cs typeface="Arial"/>
                <a:sym typeface="Arial"/>
              </a:rPr>
              <a:t>Data Analysis / EDA: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To analyze the data pre-Covid and post-Covid, we divide the data to 2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8ccd4d0db9_0_104"/>
          <p:cNvSpPr txBox="1"/>
          <p:nvPr>
            <p:ph idx="1" type="subTitle"/>
          </p:nvPr>
        </p:nvSpPr>
        <p:spPr>
          <a:xfrm>
            <a:off x="1524000" y="4629863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g28ccd4d0db9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002475"/>
            <a:ext cx="9144001" cy="2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8ccd4d0db9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000" y="4580225"/>
            <a:ext cx="9074001" cy="11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ccd4d0db9_0_89"/>
          <p:cNvSpPr txBox="1"/>
          <p:nvPr>
            <p:ph type="ctrTitle"/>
          </p:nvPr>
        </p:nvSpPr>
        <p:spPr>
          <a:xfrm>
            <a:off x="1524000" y="1122366"/>
            <a:ext cx="9144000" cy="59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900"/>
              <a:t>Compare the percentage/amount of sales before and after Covid</a:t>
            </a:r>
            <a:endParaRPr sz="4900"/>
          </a:p>
        </p:txBody>
      </p:sp>
      <p:sp>
        <p:nvSpPr>
          <p:cNvPr id="201" name="Google Shape;201;g28ccd4d0db9_0_8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g28ccd4d0db9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525" y="1834475"/>
            <a:ext cx="9959175" cy="44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ccd4d0db9_0_94"/>
          <p:cNvSpPr txBox="1"/>
          <p:nvPr>
            <p:ph type="ctrTitle"/>
          </p:nvPr>
        </p:nvSpPr>
        <p:spPr>
          <a:xfrm>
            <a:off x="1524000" y="1122368"/>
            <a:ext cx="9144000" cy="102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200"/>
              <a:t>Sales of after Covid significantly reduced (70% to 80%) from before Covid</a:t>
            </a:r>
            <a:endParaRPr sz="4200"/>
          </a:p>
        </p:txBody>
      </p:sp>
      <p:sp>
        <p:nvSpPr>
          <p:cNvPr id="208" name="Google Shape;208;g28ccd4d0db9_0_9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g28ccd4d0db9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513" y="2521075"/>
            <a:ext cx="70389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ccd4d0db9_0_184"/>
          <p:cNvSpPr txBox="1"/>
          <p:nvPr>
            <p:ph type="ctrTitle"/>
          </p:nvPr>
        </p:nvSpPr>
        <p:spPr>
          <a:xfrm>
            <a:off x="391325" y="205925"/>
            <a:ext cx="10709100" cy="273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 u="sng">
                <a:latin typeface="Arial"/>
                <a:ea typeface="Arial"/>
                <a:cs typeface="Arial"/>
                <a:sym typeface="Arial"/>
              </a:rPr>
              <a:t>Data Analysis / EDA:</a:t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latin typeface="Arial"/>
                <a:ea typeface="Arial"/>
                <a:cs typeface="Arial"/>
                <a:sym typeface="Arial"/>
              </a:rPr>
              <a:t>There is no correlation between sales and google mobility after covid. In Before covid, there is no activity of google mobility.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8ccd4d0db9_0_18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g28ccd4d0db9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2600"/>
            <a:ext cx="6096001" cy="46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8ccd4d0db9_0_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0" y="1692600"/>
            <a:ext cx="62484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ccd4d0db9_0_1"/>
          <p:cNvSpPr txBox="1"/>
          <p:nvPr>
            <p:ph type="ctrTitle"/>
          </p:nvPr>
        </p:nvSpPr>
        <p:spPr>
          <a:xfrm>
            <a:off x="1435350" y="1524024"/>
            <a:ext cx="9144000" cy="154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11">
                <a:latin typeface="Arial"/>
                <a:ea typeface="Arial"/>
                <a:cs typeface="Arial"/>
                <a:sym typeface="Arial"/>
              </a:rPr>
              <a:t>Batch: LISUM23: 30</a:t>
            </a:r>
            <a:endParaRPr b="1" sz="12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Week13: F</a:t>
            </a:r>
            <a:r>
              <a:rPr b="1" lang="en-US" sz="115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inal Project Report and Code</a:t>
            </a:r>
            <a:endParaRPr b="1" sz="115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Project: Retail Forecasting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91" name="Google Shape;91;g28ccd4d0db9_0_1"/>
          <p:cNvSpPr txBox="1"/>
          <p:nvPr>
            <p:ph idx="1" type="subTitle"/>
          </p:nvPr>
        </p:nvSpPr>
        <p:spPr>
          <a:xfrm>
            <a:off x="1435350" y="4412500"/>
            <a:ext cx="9321300" cy="161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 u="sng">
                <a:latin typeface="Arial"/>
                <a:ea typeface="Arial"/>
                <a:cs typeface="Arial"/>
                <a:sym typeface="Arial"/>
              </a:rPr>
              <a:t>Problem Description:</a:t>
            </a:r>
            <a:endParaRPr b="1" sz="1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major Australian beverage corporation operates within the beverage industry. Their product distribution spans across multiple supermarket chains, and they actively conduct robust promotional campaigns year-round. The demand for their products is subject to fluctuations driven by factors such as holidays and seasonal trends. They require a weekly item-level forecast for each of their products, categorized into weekly intervals.</a:t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g28ccd4d0db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350" y="554613"/>
            <a:ext cx="25241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8ccd4d0db9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350" y="2703588"/>
            <a:ext cx="61626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ccd4d0db9_0_129"/>
          <p:cNvSpPr txBox="1"/>
          <p:nvPr>
            <p:ph type="ctrTitle"/>
          </p:nvPr>
        </p:nvSpPr>
        <p:spPr>
          <a:xfrm>
            <a:off x="1524000" y="1122352"/>
            <a:ext cx="9144000" cy="4761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8ccd4d0db9_0_129"/>
          <p:cNvSpPr txBox="1"/>
          <p:nvPr>
            <p:ph idx="1" type="subTitle"/>
          </p:nvPr>
        </p:nvSpPr>
        <p:spPr>
          <a:xfrm>
            <a:off x="1417675" y="425301"/>
            <a:ext cx="9144000" cy="545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100" u="sng"/>
              <a:t>Models:</a:t>
            </a:r>
            <a:r>
              <a:rPr lang="en-US" sz="3100"/>
              <a:t> </a:t>
            </a:r>
            <a:endParaRPr sz="3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Tried below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The </a:t>
            </a:r>
            <a:r>
              <a:rPr lang="en-US" sz="2100" u="sng"/>
              <a:t>6 is the best</a:t>
            </a:r>
            <a:r>
              <a:rPr lang="en-US" sz="2100"/>
              <a:t> model in the all.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1, LSTM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2, ARIMA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3, Prophet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4, XGBoost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5, VAR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6, </a:t>
            </a:r>
            <a:r>
              <a:rPr b="1" lang="en-US"/>
              <a:t>Ensemble</a:t>
            </a:r>
            <a:r>
              <a:rPr b="1" lang="en-US"/>
              <a:t> model with ARIMA, Random Forest, Gradient Boosting, </a:t>
            </a:r>
            <a:r>
              <a:rPr b="1" lang="en-US"/>
              <a:t>Prophet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7, Synthetic data with e</a:t>
            </a:r>
            <a:r>
              <a:rPr lang="en-US"/>
              <a:t>nsemble model with ARIMA, Random Forest, Gradient Boosting, Pophet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ccd4d0db9_0_134"/>
          <p:cNvSpPr txBox="1"/>
          <p:nvPr>
            <p:ph type="ctrTitle"/>
          </p:nvPr>
        </p:nvSpPr>
        <p:spPr>
          <a:xfrm>
            <a:off x="1453100" y="772300"/>
            <a:ext cx="9144000" cy="553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38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Ensemble method</a:t>
            </a:r>
            <a:endParaRPr b="1" sz="3038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83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result: </a:t>
            </a:r>
            <a:endParaRPr sz="2483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They are not high accuracy but compared to other models I have got reliable results.</a:t>
            </a:r>
            <a:br>
              <a:rPr lang="en-US" sz="3038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sz="1644">
                <a:latin typeface="Arial"/>
                <a:ea typeface="Arial"/>
                <a:cs typeface="Arial"/>
                <a:sym typeface="Arial"/>
              </a:rPr>
              <a:t>'SKU1': {'MAPE': 6.725454844298099e+19, 'Accuracy': -6.725454844298099e+19},</a:t>
            </a:r>
            <a:endParaRPr sz="164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44">
                <a:latin typeface="Arial"/>
                <a:ea typeface="Arial"/>
                <a:cs typeface="Arial"/>
                <a:sym typeface="Arial"/>
              </a:rPr>
              <a:t>'SKU2': {'MAPE': 1.0609801207744612e+19, 'Accuracy': -1.0609801207744612e+19},</a:t>
            </a:r>
            <a:endParaRPr sz="164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44">
                <a:latin typeface="Arial"/>
                <a:ea typeface="Arial"/>
                <a:cs typeface="Arial"/>
                <a:sym typeface="Arial"/>
              </a:rPr>
              <a:t>'SKU3': {'MAPE': 8.719252794930592e+19, 'Accuracy': -8.719252794930592e+19},</a:t>
            </a:r>
            <a:endParaRPr sz="164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44">
                <a:latin typeface="Arial"/>
                <a:ea typeface="Arial"/>
                <a:cs typeface="Arial"/>
                <a:sym typeface="Arial"/>
              </a:rPr>
              <a:t>'SKU4': {'MAPE': 2.7614022422728913e+19, 'Accuracy': -2.7614022422728913e+19},</a:t>
            </a:r>
            <a:endParaRPr sz="164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44">
                <a:latin typeface="Arial"/>
                <a:ea typeface="Arial"/>
                <a:cs typeface="Arial"/>
                <a:sym typeface="Arial"/>
              </a:rPr>
              <a:t>'SKU5': {'MAPE': 2.021129320263402e+19, 'Accuracy': -2.021129320263402e+19},</a:t>
            </a:r>
            <a:endParaRPr sz="164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44">
                <a:latin typeface="Arial"/>
                <a:ea typeface="Arial"/>
                <a:cs typeface="Arial"/>
                <a:sym typeface="Arial"/>
              </a:rPr>
              <a:t>'SKU6': {'MAPE': 2.9092289663681716e+19, 'Accuracy': -2.9092289663681716e+19}}</a:t>
            </a:r>
            <a:endParaRPr sz="164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197"/>
              <a:buFont typeface="Arial"/>
              <a:buNone/>
            </a:pPr>
            <a:r>
              <a:t/>
            </a:r>
            <a:endParaRPr sz="3038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8ccd4d0db9_0_134"/>
          <p:cNvSpPr txBox="1"/>
          <p:nvPr>
            <p:ph idx="1" type="subTitle"/>
          </p:nvPr>
        </p:nvSpPr>
        <p:spPr>
          <a:xfrm>
            <a:off x="1524000" y="535638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ccd4d0db9_0_124"/>
          <p:cNvSpPr txBox="1"/>
          <p:nvPr>
            <p:ph type="ctrTitle"/>
          </p:nvPr>
        </p:nvSpPr>
        <p:spPr>
          <a:xfrm>
            <a:off x="1524000" y="177200"/>
            <a:ext cx="9144000" cy="342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/>
              <a:t>ARIMA model</a:t>
            </a:r>
            <a:endParaRPr b="1"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/>
              <a:t>The result: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/>
              <a:t>MAPE:14.82%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/>
              <a:t>Accuracy:85.18% for SKU2.</a:t>
            </a:r>
            <a:endParaRPr sz="2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2"/>
              <a:t>It seems looks good </a:t>
            </a:r>
            <a:r>
              <a:rPr lang="en-US" sz="2222"/>
              <a:t>compared</a:t>
            </a:r>
            <a:r>
              <a:rPr lang="en-US" sz="2222"/>
              <a:t> to the results of other models but we need to be careful because the dataset is too small that is hard to get the accurate result.</a:t>
            </a: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8ccd4d0db9_0_12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g28ccd4d0db9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125" y="2143075"/>
            <a:ext cx="45870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ccd4d0db9_0_8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22"/>
              <a:t>Prophet</a:t>
            </a:r>
            <a:r>
              <a:rPr b="1" lang="en-US" sz="3222"/>
              <a:t> model</a:t>
            </a:r>
            <a:endParaRPr b="1" sz="3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Result: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MAPE: inf%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Accuracy: -inf%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137"/>
              <a:buFont typeface="Arial"/>
              <a:buNone/>
            </a:pPr>
            <a:r>
              <a:t/>
            </a:r>
            <a:endParaRPr b="1" sz="3222"/>
          </a:p>
        </p:txBody>
      </p:sp>
      <p:sp>
        <p:nvSpPr>
          <p:cNvPr id="242" name="Google Shape;242;g28ccd4d0db9_0_84"/>
          <p:cNvSpPr txBox="1"/>
          <p:nvPr>
            <p:ph idx="1" type="subTitle"/>
          </p:nvPr>
        </p:nvSpPr>
        <p:spPr>
          <a:xfrm>
            <a:off x="6982050" y="1122375"/>
            <a:ext cx="3686100" cy="453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result is not accurate. I need to investigate it more.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Because the Covid’s impact, the forecast is affected by it. </a:t>
            </a:r>
            <a:endParaRPr/>
          </a:p>
        </p:txBody>
      </p:sp>
      <p:pic>
        <p:nvPicPr>
          <p:cNvPr id="243" name="Google Shape;243;g28ccd4d0db9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75" y="2480900"/>
            <a:ext cx="6455849" cy="33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ccd4d0db9_0_150"/>
          <p:cNvSpPr txBox="1"/>
          <p:nvPr>
            <p:ph type="ctrTitle"/>
          </p:nvPr>
        </p:nvSpPr>
        <p:spPr>
          <a:xfrm>
            <a:off x="194925" y="165442"/>
            <a:ext cx="9144000" cy="79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/>
              <a:t>Prophet2</a:t>
            </a:r>
            <a:endParaRPr sz="3600"/>
          </a:p>
        </p:txBody>
      </p:sp>
      <p:sp>
        <p:nvSpPr>
          <p:cNvPr id="249" name="Google Shape;249;g28ccd4d0db9_0_15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g28ccd4d0db9_0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7738"/>
            <a:ext cx="6220051" cy="49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8ccd4d0db9_0_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050" y="923938"/>
            <a:ext cx="597195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ccd4d0db9_0_145"/>
          <p:cNvSpPr txBox="1"/>
          <p:nvPr>
            <p:ph type="ctrTitle"/>
          </p:nvPr>
        </p:nvSpPr>
        <p:spPr>
          <a:xfrm>
            <a:off x="88625" y="129992"/>
            <a:ext cx="9144000" cy="75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052"/>
              <a:buFont typeface="Arial"/>
              <a:buNone/>
            </a:pPr>
            <a:r>
              <a:rPr lang="en-US" sz="3800"/>
              <a:t>Prophet3</a:t>
            </a:r>
            <a:endParaRPr/>
          </a:p>
        </p:txBody>
      </p:sp>
      <p:sp>
        <p:nvSpPr>
          <p:cNvPr id="257" name="Google Shape;257;g28ccd4d0db9_0_14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g28ccd4d0db9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1122375"/>
            <a:ext cx="5422601" cy="51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8ccd4d0db9_0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600" y="1042950"/>
            <a:ext cx="6769398" cy="51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ccd4d0db9_0_178"/>
          <p:cNvSpPr txBox="1"/>
          <p:nvPr>
            <p:ph type="ctrTitle"/>
          </p:nvPr>
        </p:nvSpPr>
        <p:spPr>
          <a:xfrm>
            <a:off x="1524000" y="885537"/>
            <a:ext cx="9144000" cy="4829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197"/>
              <a:buFont typeface="Arial"/>
              <a:buNone/>
            </a:pPr>
            <a:r>
              <a:rPr b="1" lang="en-US" sz="3038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Synthetic data with </a:t>
            </a:r>
            <a:r>
              <a:rPr b="1" lang="en-US" sz="3038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Ensemble method</a:t>
            </a:r>
            <a:endParaRPr b="1" sz="3038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83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result: </a:t>
            </a:r>
            <a:endParaRPr sz="2483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83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was not as good as Ensemble method.</a:t>
            </a:r>
            <a:endParaRPr sz="2483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83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'SKU1': {'MAPE': 1647681.2717655227, 'Accuracy': -1647581.2717655227}, </a:t>
            </a:r>
            <a:endParaRPr sz="1383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83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'SKU2': {'MAPE': 299203.142829213, 'Accuracy': -299103.142829213}, </a:t>
            </a:r>
            <a:endParaRPr sz="1383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83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'SKU3': {'MAPE': 1610205.7865024037, 'Accuracy': -1610105.7865024037}, </a:t>
            </a:r>
            <a:endParaRPr sz="1383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83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'SKU4': {'MAPE': 507888.4638358564, 'Accuracy': -507788.4638358564}, </a:t>
            </a:r>
            <a:endParaRPr sz="1383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83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'SKU5': {'MAPE': 353632.54354865255, 'Accuracy': -353532.54354865255}, </a:t>
            </a:r>
            <a:endParaRPr sz="1383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9518"/>
              <a:buFont typeface="Arial"/>
              <a:buNone/>
            </a:pPr>
            <a:r>
              <a:rPr lang="en-US" sz="1383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'SKU6': {'MAPE': 59.62359792253421, 'Accuracy': 40.37640207746579}</a:t>
            </a:r>
            <a:endParaRPr sz="2816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8ccd4d0db9_0_17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ccd4d0db9_0_119"/>
          <p:cNvSpPr txBox="1"/>
          <p:nvPr>
            <p:ph type="ctrTitle"/>
          </p:nvPr>
        </p:nvSpPr>
        <p:spPr>
          <a:xfrm>
            <a:off x="1524000" y="1122375"/>
            <a:ext cx="9144000" cy="2598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US" sz="4900"/>
              <a:t>Summary: The data set itself is too small and then it needs to divide to 6 to </a:t>
            </a:r>
            <a:r>
              <a:rPr lang="en-US" sz="4900"/>
              <a:t>forecast</a:t>
            </a:r>
            <a:r>
              <a:rPr lang="en-US" sz="4900"/>
              <a:t> each product that is hard to </a:t>
            </a:r>
            <a:r>
              <a:rPr lang="en-US" sz="4900"/>
              <a:t>forecast</a:t>
            </a:r>
            <a:r>
              <a:rPr lang="en-US" sz="4900"/>
              <a:t> and causes the result of inaccuracy.</a:t>
            </a:r>
            <a:endParaRPr sz="4900"/>
          </a:p>
        </p:txBody>
      </p:sp>
      <p:sp>
        <p:nvSpPr>
          <p:cNvPr id="271" name="Google Shape;271;g28ccd4d0db9_0_11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277" name="Google Shape;2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"/>
          <p:cNvSpPr txBox="1"/>
          <p:nvPr>
            <p:ph idx="1" type="subTitle"/>
          </p:nvPr>
        </p:nvSpPr>
        <p:spPr>
          <a:xfrm>
            <a:off x="5152570" y="248194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ccd4d0db9_0_11"/>
          <p:cNvSpPr txBox="1"/>
          <p:nvPr>
            <p:ph type="ctrTitle"/>
          </p:nvPr>
        </p:nvSpPr>
        <p:spPr>
          <a:xfrm>
            <a:off x="1524000" y="1122388"/>
            <a:ext cx="9144000" cy="5062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Preparation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</a:t>
            </a:r>
            <a:endParaRPr/>
          </a:p>
        </p:txBody>
      </p:sp>
      <p:sp>
        <p:nvSpPr>
          <p:cNvPr id="99" name="Google Shape;99;g28ccd4d0db9_0_11"/>
          <p:cNvSpPr txBox="1"/>
          <p:nvPr>
            <p:ph idx="1" type="subTitle"/>
          </p:nvPr>
        </p:nvSpPr>
        <p:spPr>
          <a:xfrm>
            <a:off x="1187325" y="997050"/>
            <a:ext cx="4607400" cy="7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400"/>
              <a:t>Process: </a:t>
            </a:r>
            <a:endParaRPr sz="3400"/>
          </a:p>
        </p:txBody>
      </p:sp>
      <p:sp>
        <p:nvSpPr>
          <p:cNvPr id="100" name="Google Shape;100;g28ccd4d0db9_0_11"/>
          <p:cNvSpPr/>
          <p:nvPr/>
        </p:nvSpPr>
        <p:spPr>
          <a:xfrm>
            <a:off x="5830175" y="2977125"/>
            <a:ext cx="513900" cy="513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8ccd4d0db9_0_11"/>
          <p:cNvSpPr/>
          <p:nvPr/>
        </p:nvSpPr>
        <p:spPr>
          <a:xfrm>
            <a:off x="5839050" y="4618075"/>
            <a:ext cx="513900" cy="513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ccd4d0db9_0_16"/>
          <p:cNvSpPr txBox="1"/>
          <p:nvPr>
            <p:ph type="ctrTitle"/>
          </p:nvPr>
        </p:nvSpPr>
        <p:spPr>
          <a:xfrm>
            <a:off x="1453100" y="1010100"/>
            <a:ext cx="9144000" cy="2250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 u="sng">
                <a:latin typeface="Arial"/>
                <a:ea typeface="Arial"/>
                <a:cs typeface="Arial"/>
                <a:sym typeface="Arial"/>
              </a:rPr>
              <a:t>Data Preparation:</a:t>
            </a:r>
            <a:endParaRPr b="1" sz="19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-Check if there is NULL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existing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-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8ccd4d0db9_0_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g28ccd4d0db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100" y="1896150"/>
            <a:ext cx="9029175" cy="23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ccd4d0db9_0_23"/>
          <p:cNvSpPr txBox="1"/>
          <p:nvPr>
            <p:ph type="ctrTitle"/>
          </p:nvPr>
        </p:nvSpPr>
        <p:spPr>
          <a:xfrm>
            <a:off x="1524000" y="779731"/>
            <a:ext cx="9144000" cy="85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 u="sng">
                <a:latin typeface="Arial"/>
                <a:ea typeface="Arial"/>
                <a:cs typeface="Arial"/>
                <a:sym typeface="Arial"/>
              </a:rPr>
              <a:t>Data Preparation: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-Validate the name of columns.</a:t>
            </a:r>
            <a:endParaRPr/>
          </a:p>
        </p:txBody>
      </p:sp>
      <p:sp>
        <p:nvSpPr>
          <p:cNvPr id="114" name="Google Shape;114;g28ccd4d0db9_0_2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g28ccd4d0db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250" y="2243375"/>
            <a:ext cx="6333450" cy="22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ccd4d0db9_0_171"/>
          <p:cNvSpPr txBox="1"/>
          <p:nvPr>
            <p:ph type="ctrTitle"/>
          </p:nvPr>
        </p:nvSpPr>
        <p:spPr>
          <a:xfrm>
            <a:off x="1524000" y="1122369"/>
            <a:ext cx="9144000" cy="1122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1720" u="sng"/>
              <a:t>Finding:</a:t>
            </a:r>
            <a:br>
              <a:rPr lang="en-US" sz="1720"/>
            </a:br>
            <a:r>
              <a:rPr lang="en-US" sz="1720"/>
              <a:t>SKU6 has 198 counts while others are 204 counts.</a:t>
            </a:r>
            <a:r>
              <a:rPr lang="en-US" sz="2720"/>
              <a:t> </a:t>
            </a:r>
            <a:endParaRPr sz="2720"/>
          </a:p>
        </p:txBody>
      </p:sp>
      <p:sp>
        <p:nvSpPr>
          <p:cNvPr id="121" name="Google Shape;121;g28ccd4d0db9_0_17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g28ccd4d0db9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825" y="2336175"/>
            <a:ext cx="1855550" cy="2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ccd4d0db9_0_30"/>
          <p:cNvSpPr txBox="1"/>
          <p:nvPr>
            <p:ph type="ctrTitle"/>
          </p:nvPr>
        </p:nvSpPr>
        <p:spPr>
          <a:xfrm>
            <a:off x="1524000" y="797456"/>
            <a:ext cx="9144000" cy="85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 u="sng">
                <a:latin typeface="Arial"/>
                <a:ea typeface="Arial"/>
                <a:cs typeface="Arial"/>
                <a:sym typeface="Arial"/>
              </a:rPr>
              <a:t>Data Preparation:</a:t>
            </a:r>
            <a:endParaRPr b="1" sz="19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-Balancing dataset. Add extra date to SKU6.</a:t>
            </a:r>
            <a:endParaRPr/>
          </a:p>
        </p:txBody>
      </p:sp>
      <p:sp>
        <p:nvSpPr>
          <p:cNvPr id="128" name="Google Shape;128;g28ccd4d0db9_0_3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g28ccd4d0db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050" y="2757275"/>
            <a:ext cx="9771324" cy="28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ccd4d0db9_0_35"/>
          <p:cNvSpPr txBox="1"/>
          <p:nvPr>
            <p:ph type="ctrTitle"/>
          </p:nvPr>
        </p:nvSpPr>
        <p:spPr>
          <a:xfrm>
            <a:off x="1524000" y="1122373"/>
            <a:ext cx="9144000" cy="1039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 u="sng">
                <a:latin typeface="Arial"/>
                <a:ea typeface="Arial"/>
                <a:cs typeface="Arial"/>
                <a:sym typeface="Arial"/>
              </a:rPr>
              <a:t>Data Preparation:</a:t>
            </a:r>
            <a:endParaRPr b="1" sz="19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-Combine 3 holidays to 1 variable.</a:t>
            </a:r>
            <a:endParaRPr/>
          </a:p>
        </p:txBody>
      </p:sp>
      <p:sp>
        <p:nvSpPr>
          <p:cNvPr id="135" name="Google Shape;135;g28ccd4d0db9_0_3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g28ccd4d0db9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800" y="2390988"/>
            <a:ext cx="87725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ccd4d0db9_0_44"/>
          <p:cNvSpPr txBox="1"/>
          <p:nvPr>
            <p:ph type="ctrTitle"/>
          </p:nvPr>
        </p:nvSpPr>
        <p:spPr>
          <a:xfrm>
            <a:off x="1524000" y="1033750"/>
            <a:ext cx="9144000" cy="66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n-US" sz="1900" u="sng">
                <a:latin typeface="Arial"/>
                <a:ea typeface="Arial"/>
                <a:cs typeface="Arial"/>
                <a:sym typeface="Arial"/>
              </a:rPr>
              <a:t>Data Preparation:</a:t>
            </a:r>
            <a:endParaRPr b="1" sz="19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66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766">
                <a:latin typeface="Arial"/>
                <a:ea typeface="Arial"/>
                <a:cs typeface="Arial"/>
                <a:sym typeface="Arial"/>
              </a:rPr>
              <a:t>Divided data into 6 in order to forecast the each SKU’s sales.</a:t>
            </a:r>
            <a:endParaRPr sz="17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2" name="Google Shape;142;g28ccd4d0db9_0_4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g28ccd4d0db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675" y="1534675"/>
            <a:ext cx="86582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8ccd4d0db9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725" y="2906275"/>
            <a:ext cx="87725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2020-12-18T04:50:05Z</dcterms:created>
</cp:coreProperties>
</file>