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9" roundtripDataSignature="AMtx7mjgoB8zWwdje04I6V8bg0wAWRYzs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customschemas.google.com/relationships/presentationmetadata" Target="metadata"/><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597d595e8c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597d595e8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59b6e67b7f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59b6e67b7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597d595e8c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597d595e8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597d595e8c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597d595e8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597d595e8c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597d595e8c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597d595e8c_0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597d595e8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597d595e8c_0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597d595e8c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5a8a73343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5a8a7334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597d595e8c_0_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597d595e8c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597d595e8c_0_1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597d595e8c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597d595e8c_0_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597d595e8c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597d595e8c_0_1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597d595e8c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59b6e67b7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59b6e67b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597d595e8c_0_1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597d595e8c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597d595e8c_0_1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597d595e8c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597d595e8c_0_1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597d595e8c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597d595e8c_0_1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597d595e8c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597d595e8c_0_1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597d595e8c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597d595e8c_0_1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597d595e8c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597d595e8c_0_1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597d595e8c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597d595e8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597d595e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597d595e8c_0_1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597d595e8c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597d595e8c_0_1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597d595e8c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597d595e8c_0_1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597d595e8c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59a3699e1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59a3699e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597d595e8c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597d595e8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597d595e8c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597d595e8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597d595e8c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597d595e8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597d595e8c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597d595e8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597d595e8c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597d595e8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597d595e8c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597d595e8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3"/>
          <p:cNvSpPr/>
          <p:nvPr>
            <p:ph idx="2" type="pic"/>
          </p:nvPr>
        </p:nvSpPr>
        <p:spPr>
          <a:xfrm>
            <a:off x="5183188" y="987425"/>
            <a:ext cx="6172200" cy="4873625"/>
          </a:xfrm>
          <a:prstGeom prst="rect">
            <a:avLst/>
          </a:prstGeom>
          <a:noFill/>
          <a:ln>
            <a:noFill/>
          </a:ln>
        </p:spPr>
      </p:sp>
      <p:sp>
        <p:nvSpPr>
          <p:cNvPr id="64" name="Google Shape;64;p1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9.png"/><Relationship Id="rId5"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8.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2.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0" l="0" r="0" t="0"/>
          <a:stretch/>
        </p:blipFill>
        <p:spPr>
          <a:xfrm>
            <a:off x="1027332" y="0"/>
            <a:ext cx="2325467" cy="2325467"/>
          </a:xfrm>
          <a:prstGeom prst="rect">
            <a:avLst/>
          </a:prstGeom>
          <a:noFill/>
          <a:ln>
            <a:noFill/>
          </a:ln>
        </p:spPr>
      </p:pic>
      <p:sp>
        <p:nvSpPr>
          <p:cNvPr id="85" name="Google Shape;85;p1"/>
          <p:cNvSpPr txBox="1"/>
          <p:nvPr/>
        </p:nvSpPr>
        <p:spPr>
          <a:xfrm>
            <a:off x="870857" y="2380343"/>
            <a:ext cx="8873700" cy="3754800"/>
          </a:xfrm>
          <a:prstGeom prst="rect">
            <a:avLst/>
          </a:prstGeom>
          <a:solidFill>
            <a:srgbClr val="3B3B3B"/>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6600" u="none" cap="none" strike="noStrike">
                <a:solidFill>
                  <a:srgbClr val="FF6600"/>
                </a:solidFill>
                <a:latin typeface="Calibri"/>
                <a:ea typeface="Calibri"/>
                <a:cs typeface="Calibri"/>
                <a:sym typeface="Calibri"/>
              </a:rPr>
              <a:t>Exploratory Data Analysis</a:t>
            </a:r>
            <a:endParaRPr/>
          </a:p>
          <a:p>
            <a:pPr indent="0" lvl="0" marL="0" rtl="0" algn="l">
              <a:lnSpc>
                <a:spcPct val="130000"/>
              </a:lnSpc>
              <a:spcBef>
                <a:spcPts val="0"/>
              </a:spcBef>
              <a:spcAft>
                <a:spcPts val="0"/>
              </a:spcAft>
              <a:buClr>
                <a:schemeClr val="dk1"/>
              </a:buClr>
              <a:buSzPts val="1100"/>
              <a:buFont typeface="Arial"/>
              <a:buNone/>
            </a:pPr>
            <a:r>
              <a:rPr lang="en-US" sz="4150">
                <a:solidFill>
                  <a:schemeClr val="dk1"/>
                </a:solidFill>
                <a:highlight>
                  <a:srgbClr val="3B3B3B"/>
                </a:highlight>
              </a:rPr>
              <a:t>G2M insight for Cab Investment firm</a:t>
            </a:r>
            <a:endParaRPr sz="4150">
              <a:solidFill>
                <a:schemeClr val="dk1"/>
              </a:solidFill>
              <a:highlight>
                <a:srgbClr val="3B3B3B"/>
              </a:highlight>
            </a:endParaRPr>
          </a:p>
          <a:p>
            <a:pPr indent="0" lvl="0" marL="0" marR="0" rtl="0" algn="l">
              <a:spcBef>
                <a:spcPts val="0"/>
              </a:spcBef>
              <a:spcAft>
                <a:spcPts val="0"/>
              </a:spcAft>
              <a:buNone/>
            </a:pPr>
            <a:r>
              <a:rPr lang="en-US" sz="2500">
                <a:solidFill>
                  <a:schemeClr val="dk1"/>
                </a:solidFill>
                <a:latin typeface="Calibri"/>
                <a:ea typeface="Calibri"/>
                <a:cs typeface="Calibri"/>
                <a:sym typeface="Calibri"/>
              </a:rPr>
              <a:t>Name:Madoka Fujii</a:t>
            </a:r>
            <a:endParaRPr sz="25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5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40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July 21, 2023</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40" name="Shape 140"/>
        <p:cNvGrpSpPr/>
        <p:nvPr/>
      </p:nvGrpSpPr>
      <p:grpSpPr>
        <a:xfrm>
          <a:off x="0" y="0"/>
          <a:ext cx="0" cy="0"/>
          <a:chOff x="0" y="0"/>
          <a:chExt cx="0" cy="0"/>
        </a:xfrm>
      </p:grpSpPr>
      <p:sp>
        <p:nvSpPr>
          <p:cNvPr id="141" name="Google Shape;141;g2597d595e8c_0_46"/>
          <p:cNvSpPr txBox="1"/>
          <p:nvPr>
            <p:ph type="ctrTitle"/>
          </p:nvPr>
        </p:nvSpPr>
        <p:spPr>
          <a:xfrm>
            <a:off x="52400" y="0"/>
            <a:ext cx="11786700" cy="912900"/>
          </a:xfrm>
          <a:prstGeom prst="rect">
            <a:avLst/>
          </a:prstGeom>
        </p:spPr>
        <p:txBody>
          <a:bodyPr anchorCtr="0" anchor="b" bIns="45700" lIns="91425" spcFirstLastPara="1" rIns="91425" wrap="square" tIns="45700">
            <a:normAutofit fontScale="90000"/>
          </a:bodyPr>
          <a:lstStyle/>
          <a:p>
            <a:pPr indent="0" lvl="0" marL="0" rtl="0" algn="l">
              <a:spcBef>
                <a:spcPts val="0"/>
              </a:spcBef>
              <a:spcAft>
                <a:spcPts val="0"/>
              </a:spcAft>
              <a:buNone/>
            </a:pPr>
            <a:r>
              <a:rPr lang="en-US">
                <a:solidFill>
                  <a:schemeClr val="lt1"/>
                </a:solidFill>
                <a:highlight>
                  <a:srgbClr val="FF6600"/>
                </a:highlight>
              </a:rPr>
              <a:t>Profit on Holidays</a:t>
            </a:r>
            <a:endParaRPr>
              <a:solidFill>
                <a:schemeClr val="lt1"/>
              </a:solidFill>
              <a:highlight>
                <a:srgbClr val="FF6600"/>
              </a:highlight>
            </a:endParaRPr>
          </a:p>
        </p:txBody>
      </p:sp>
      <p:sp>
        <p:nvSpPr>
          <p:cNvPr id="142" name="Google Shape;142;g2597d595e8c_0_46"/>
          <p:cNvSpPr txBox="1"/>
          <p:nvPr>
            <p:ph idx="1" type="subTitle"/>
          </p:nvPr>
        </p:nvSpPr>
        <p:spPr>
          <a:xfrm>
            <a:off x="9108750" y="189900"/>
            <a:ext cx="2839800" cy="6463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solidFill>
                  <a:srgbClr val="FF6600"/>
                </a:solidFill>
              </a:rPr>
              <a:t>-In any holidays, Yellow Cab is more profitable than Pink Cab. Yellow Cab has large </a:t>
            </a:r>
            <a:r>
              <a:rPr lang="en-US">
                <a:solidFill>
                  <a:srgbClr val="FF6600"/>
                </a:solidFill>
              </a:rPr>
              <a:t>amount</a:t>
            </a:r>
            <a:r>
              <a:rPr lang="en-US">
                <a:solidFill>
                  <a:srgbClr val="FF6600"/>
                </a:solidFill>
              </a:rPr>
              <a:t> of customers </a:t>
            </a:r>
            <a:r>
              <a:rPr lang="en-US">
                <a:solidFill>
                  <a:srgbClr val="FF6600"/>
                </a:solidFill>
              </a:rPr>
              <a:t>compared</a:t>
            </a:r>
            <a:r>
              <a:rPr lang="en-US">
                <a:solidFill>
                  <a:srgbClr val="FF6600"/>
                </a:solidFill>
              </a:rPr>
              <a:t> to Pink Cab. That is </a:t>
            </a:r>
            <a:r>
              <a:rPr lang="en-US">
                <a:solidFill>
                  <a:srgbClr val="FF6600"/>
                </a:solidFill>
              </a:rPr>
              <a:t>proportional</a:t>
            </a:r>
            <a:r>
              <a:rPr lang="en-US">
                <a:solidFill>
                  <a:srgbClr val="FF6600"/>
                </a:solidFill>
              </a:rPr>
              <a:t> to profit in </a:t>
            </a:r>
            <a:r>
              <a:rPr lang="en-US">
                <a:solidFill>
                  <a:srgbClr val="FF6600"/>
                </a:solidFill>
              </a:rPr>
              <a:t>holidays</a:t>
            </a:r>
            <a:r>
              <a:rPr lang="en-US">
                <a:solidFill>
                  <a:srgbClr val="FF6600"/>
                </a:solidFill>
              </a:rPr>
              <a:t> as well. </a:t>
            </a:r>
            <a:endParaRPr>
              <a:solidFill>
                <a:srgbClr val="FF6600"/>
              </a:solidFill>
            </a:endParaRPr>
          </a:p>
          <a:p>
            <a:pPr indent="0" lvl="0" marL="0" rtl="0" algn="l">
              <a:spcBef>
                <a:spcPts val="1000"/>
              </a:spcBef>
              <a:spcAft>
                <a:spcPts val="0"/>
              </a:spcAft>
              <a:buNone/>
            </a:pPr>
            <a:r>
              <a:rPr lang="en-US">
                <a:solidFill>
                  <a:srgbClr val="FF6600"/>
                </a:solidFill>
              </a:rPr>
              <a:t>-Pink Cab’s large profit are from Christmas, the Eve, New Year Eve, and New Year. On the other hand, Yellow Cab’s profits are not  </a:t>
            </a:r>
            <a:r>
              <a:rPr lang="en-US">
                <a:solidFill>
                  <a:srgbClr val="FF6600"/>
                </a:solidFill>
              </a:rPr>
              <a:t>specified</a:t>
            </a:r>
            <a:r>
              <a:rPr lang="en-US">
                <a:solidFill>
                  <a:srgbClr val="FF6600"/>
                </a:solidFill>
              </a:rPr>
              <a:t> with </a:t>
            </a:r>
            <a:r>
              <a:rPr lang="en-US">
                <a:solidFill>
                  <a:srgbClr val="FF6600"/>
                </a:solidFill>
              </a:rPr>
              <a:t>specific</a:t>
            </a:r>
            <a:r>
              <a:rPr lang="en-US">
                <a:solidFill>
                  <a:srgbClr val="FF6600"/>
                </a:solidFill>
              </a:rPr>
              <a:t> holidays.</a:t>
            </a:r>
            <a:endParaRPr>
              <a:solidFill>
                <a:srgbClr val="FF6600"/>
              </a:solidFill>
            </a:endParaRPr>
          </a:p>
        </p:txBody>
      </p:sp>
      <p:pic>
        <p:nvPicPr>
          <p:cNvPr id="143" name="Google Shape;143;g2597d595e8c_0_46"/>
          <p:cNvPicPr preferRelativeResize="0"/>
          <p:nvPr/>
        </p:nvPicPr>
        <p:blipFill>
          <a:blip r:embed="rId3">
            <a:alphaModFix/>
          </a:blip>
          <a:stretch>
            <a:fillRect/>
          </a:stretch>
        </p:blipFill>
        <p:spPr>
          <a:xfrm>
            <a:off x="0" y="912900"/>
            <a:ext cx="9108749" cy="53242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47" name="Shape 147"/>
        <p:cNvGrpSpPr/>
        <p:nvPr/>
      </p:nvGrpSpPr>
      <p:grpSpPr>
        <a:xfrm>
          <a:off x="0" y="0"/>
          <a:ext cx="0" cy="0"/>
          <a:chOff x="0" y="0"/>
          <a:chExt cx="0" cy="0"/>
        </a:xfrm>
      </p:grpSpPr>
      <p:sp>
        <p:nvSpPr>
          <p:cNvPr id="148" name="Google Shape;148;g259b6e67b7f_0_7"/>
          <p:cNvSpPr txBox="1"/>
          <p:nvPr>
            <p:ph type="ctrTitle"/>
          </p:nvPr>
        </p:nvSpPr>
        <p:spPr>
          <a:xfrm>
            <a:off x="231275" y="202117"/>
            <a:ext cx="9144000" cy="798600"/>
          </a:xfrm>
          <a:prstGeom prst="rect">
            <a:avLst/>
          </a:prstGeom>
        </p:spPr>
        <p:txBody>
          <a:bodyPr anchorCtr="0" anchor="b" bIns="45700" lIns="91425" spcFirstLastPara="1" rIns="91425" wrap="square" tIns="45700">
            <a:normAutofit fontScale="90000"/>
          </a:bodyPr>
          <a:lstStyle/>
          <a:p>
            <a:pPr indent="0" lvl="0" marL="0" rtl="0" algn="l">
              <a:spcBef>
                <a:spcPts val="0"/>
              </a:spcBef>
              <a:spcAft>
                <a:spcPts val="0"/>
              </a:spcAft>
              <a:buNone/>
            </a:pPr>
            <a:r>
              <a:rPr lang="en-US">
                <a:solidFill>
                  <a:schemeClr val="lt1"/>
                </a:solidFill>
                <a:highlight>
                  <a:srgbClr val="FF6600"/>
                </a:highlight>
              </a:rPr>
              <a:t>Holidays Margin Analysis</a:t>
            </a:r>
            <a:endParaRPr>
              <a:solidFill>
                <a:schemeClr val="lt1"/>
              </a:solidFill>
              <a:highlight>
                <a:srgbClr val="FF6600"/>
              </a:highlight>
            </a:endParaRPr>
          </a:p>
        </p:txBody>
      </p:sp>
      <p:sp>
        <p:nvSpPr>
          <p:cNvPr id="149" name="Google Shape;149;g259b6e67b7f_0_7"/>
          <p:cNvSpPr txBox="1"/>
          <p:nvPr>
            <p:ph idx="1" type="subTitle"/>
          </p:nvPr>
        </p:nvSpPr>
        <p:spPr>
          <a:xfrm>
            <a:off x="5092950" y="3762250"/>
            <a:ext cx="6658500" cy="27909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None/>
            </a:pPr>
            <a:r>
              <a:rPr lang="en-US">
                <a:solidFill>
                  <a:srgbClr val="FF6600"/>
                </a:solidFill>
              </a:rPr>
              <a:t>-In Holidays, both companies’ KM_Travelled are almost same. However, Pink Cab charges not much while Yellow Cab charges a lot. As a result of this difference, the profit of each company becomes significantly </a:t>
            </a:r>
            <a:r>
              <a:rPr lang="en-US">
                <a:solidFill>
                  <a:srgbClr val="FF6600"/>
                </a:solidFill>
              </a:rPr>
              <a:t>different</a:t>
            </a:r>
            <a:r>
              <a:rPr lang="en-US">
                <a:solidFill>
                  <a:srgbClr val="FF6600"/>
                </a:solidFill>
              </a:rPr>
              <a:t>. </a:t>
            </a:r>
            <a:endParaRPr>
              <a:solidFill>
                <a:srgbClr val="FF6600"/>
              </a:solidFill>
            </a:endParaRPr>
          </a:p>
          <a:p>
            <a:pPr indent="0" lvl="0" marL="0" rtl="0" algn="l">
              <a:spcBef>
                <a:spcPts val="1000"/>
              </a:spcBef>
              <a:spcAft>
                <a:spcPts val="0"/>
              </a:spcAft>
              <a:buNone/>
            </a:pPr>
            <a:r>
              <a:rPr lang="en-US">
                <a:solidFill>
                  <a:srgbClr val="FF6600"/>
                </a:solidFill>
              </a:rPr>
              <a:t>-The cost of trip of Yellow Cab is more than Pink Cab. It seems Yellow Cab provides better service to customers compared to Pink Cab.</a:t>
            </a:r>
            <a:endParaRPr>
              <a:solidFill>
                <a:srgbClr val="FF6600"/>
              </a:solidFill>
            </a:endParaRPr>
          </a:p>
        </p:txBody>
      </p:sp>
      <p:pic>
        <p:nvPicPr>
          <p:cNvPr id="150" name="Google Shape;150;g259b6e67b7f_0_7"/>
          <p:cNvPicPr preferRelativeResize="0"/>
          <p:nvPr/>
        </p:nvPicPr>
        <p:blipFill>
          <a:blip r:embed="rId3">
            <a:alphaModFix/>
          </a:blip>
          <a:stretch>
            <a:fillRect/>
          </a:stretch>
        </p:blipFill>
        <p:spPr>
          <a:xfrm>
            <a:off x="152400" y="1153124"/>
            <a:ext cx="4675225" cy="2790776"/>
          </a:xfrm>
          <a:prstGeom prst="rect">
            <a:avLst/>
          </a:prstGeom>
          <a:noFill/>
          <a:ln>
            <a:noFill/>
          </a:ln>
        </p:spPr>
      </p:pic>
      <p:pic>
        <p:nvPicPr>
          <p:cNvPr id="151" name="Google Shape;151;g259b6e67b7f_0_7"/>
          <p:cNvPicPr preferRelativeResize="0"/>
          <p:nvPr/>
        </p:nvPicPr>
        <p:blipFill>
          <a:blip r:embed="rId4">
            <a:alphaModFix/>
          </a:blip>
          <a:stretch>
            <a:fillRect/>
          </a:stretch>
        </p:blipFill>
        <p:spPr>
          <a:xfrm>
            <a:off x="489700" y="4248699"/>
            <a:ext cx="4337913" cy="2609302"/>
          </a:xfrm>
          <a:prstGeom prst="rect">
            <a:avLst/>
          </a:prstGeom>
          <a:noFill/>
          <a:ln>
            <a:noFill/>
          </a:ln>
        </p:spPr>
      </p:pic>
      <p:pic>
        <p:nvPicPr>
          <p:cNvPr id="152" name="Google Shape;152;g259b6e67b7f_0_7"/>
          <p:cNvPicPr preferRelativeResize="0"/>
          <p:nvPr/>
        </p:nvPicPr>
        <p:blipFill>
          <a:blip r:embed="rId5">
            <a:alphaModFix/>
          </a:blip>
          <a:stretch>
            <a:fillRect/>
          </a:stretch>
        </p:blipFill>
        <p:spPr>
          <a:xfrm>
            <a:off x="5001938" y="1153125"/>
            <a:ext cx="5220056" cy="2456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56" name="Shape 156"/>
        <p:cNvGrpSpPr/>
        <p:nvPr/>
      </p:nvGrpSpPr>
      <p:grpSpPr>
        <a:xfrm>
          <a:off x="0" y="0"/>
          <a:ext cx="0" cy="0"/>
          <a:chOff x="0" y="0"/>
          <a:chExt cx="0" cy="0"/>
        </a:xfrm>
      </p:grpSpPr>
      <p:sp>
        <p:nvSpPr>
          <p:cNvPr id="157" name="Google Shape;157;g2597d595e8c_0_36"/>
          <p:cNvSpPr txBox="1"/>
          <p:nvPr>
            <p:ph type="ctrTitle"/>
          </p:nvPr>
        </p:nvSpPr>
        <p:spPr>
          <a:xfrm>
            <a:off x="231300" y="114500"/>
            <a:ext cx="5494800" cy="9519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5400">
                <a:solidFill>
                  <a:schemeClr val="lt1"/>
                </a:solidFill>
                <a:highlight>
                  <a:srgbClr val="FF6600"/>
                </a:highlight>
              </a:rPr>
              <a:t>Yearly Profit</a:t>
            </a:r>
            <a:endParaRPr sz="5400">
              <a:solidFill>
                <a:schemeClr val="lt1"/>
              </a:solidFill>
              <a:highlight>
                <a:srgbClr val="FF6600"/>
              </a:highlight>
            </a:endParaRPr>
          </a:p>
        </p:txBody>
      </p:sp>
      <p:sp>
        <p:nvSpPr>
          <p:cNvPr id="158" name="Google Shape;158;g2597d595e8c_0_36"/>
          <p:cNvSpPr txBox="1"/>
          <p:nvPr>
            <p:ph idx="1" type="subTitle"/>
          </p:nvPr>
        </p:nvSpPr>
        <p:spPr>
          <a:xfrm>
            <a:off x="6799575" y="869125"/>
            <a:ext cx="5392500" cy="56967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solidFill>
                  <a:srgbClr val="FF6600"/>
                </a:solidFill>
              </a:rPr>
              <a:t>The yearly profit of Yellow Cab is </a:t>
            </a:r>
            <a:r>
              <a:rPr lang="en-US">
                <a:solidFill>
                  <a:srgbClr val="FF6600"/>
                </a:solidFill>
              </a:rPr>
              <a:t>significantly</a:t>
            </a:r>
            <a:r>
              <a:rPr lang="en-US">
                <a:solidFill>
                  <a:srgbClr val="FF6600"/>
                </a:solidFill>
              </a:rPr>
              <a:t> </a:t>
            </a:r>
            <a:r>
              <a:rPr lang="en-US">
                <a:solidFill>
                  <a:srgbClr val="FF6600"/>
                </a:solidFill>
              </a:rPr>
              <a:t>higher</a:t>
            </a:r>
            <a:r>
              <a:rPr lang="en-US">
                <a:solidFill>
                  <a:srgbClr val="FF6600"/>
                </a:solidFill>
              </a:rPr>
              <a:t> than Pink Cab’s in every year. </a:t>
            </a:r>
            <a:endParaRPr>
              <a:solidFill>
                <a:srgbClr val="FF6600"/>
              </a:solidFill>
            </a:endParaRPr>
          </a:p>
          <a:p>
            <a:pPr indent="0" lvl="0" marL="0" rtl="0" algn="l">
              <a:spcBef>
                <a:spcPts val="1000"/>
              </a:spcBef>
              <a:spcAft>
                <a:spcPts val="0"/>
              </a:spcAft>
              <a:buNone/>
            </a:pPr>
            <a:r>
              <a:rPr lang="en-US">
                <a:solidFill>
                  <a:srgbClr val="FF6600"/>
                </a:solidFill>
              </a:rPr>
              <a:t>-However, the </a:t>
            </a:r>
            <a:r>
              <a:rPr lang="en-US">
                <a:solidFill>
                  <a:srgbClr val="FF6600"/>
                </a:solidFill>
              </a:rPr>
              <a:t>highest</a:t>
            </a:r>
            <a:r>
              <a:rPr lang="en-US">
                <a:solidFill>
                  <a:srgbClr val="FF6600"/>
                </a:solidFill>
              </a:rPr>
              <a:t> profit of both company’s profit is in 2017. </a:t>
            </a:r>
            <a:endParaRPr>
              <a:solidFill>
                <a:srgbClr val="FF6600"/>
              </a:solidFill>
            </a:endParaRPr>
          </a:p>
          <a:p>
            <a:pPr indent="0" lvl="0" marL="0" rtl="0" algn="l">
              <a:spcBef>
                <a:spcPts val="1000"/>
              </a:spcBef>
              <a:spcAft>
                <a:spcPts val="0"/>
              </a:spcAft>
              <a:buNone/>
            </a:pPr>
            <a:r>
              <a:rPr lang="en-US">
                <a:solidFill>
                  <a:srgbClr val="FF6600"/>
                </a:solidFill>
              </a:rPr>
              <a:t>-In 2018, their profit becomes decreasing even lower than the profit in 2016.</a:t>
            </a:r>
            <a:endParaRPr>
              <a:solidFill>
                <a:srgbClr val="FF6600"/>
              </a:solidFill>
            </a:endParaRPr>
          </a:p>
          <a:p>
            <a:pPr indent="0" lvl="0" marL="0" rtl="0" algn="l">
              <a:spcBef>
                <a:spcPts val="1000"/>
              </a:spcBef>
              <a:spcAft>
                <a:spcPts val="0"/>
              </a:spcAft>
              <a:buNone/>
            </a:pPr>
            <a:r>
              <a:t/>
            </a:r>
            <a:endParaRPr/>
          </a:p>
        </p:txBody>
      </p:sp>
      <p:pic>
        <p:nvPicPr>
          <p:cNvPr id="159" name="Google Shape;159;g2597d595e8c_0_36"/>
          <p:cNvPicPr preferRelativeResize="0"/>
          <p:nvPr/>
        </p:nvPicPr>
        <p:blipFill>
          <a:blip r:embed="rId3">
            <a:alphaModFix/>
          </a:blip>
          <a:stretch>
            <a:fillRect/>
          </a:stretch>
        </p:blipFill>
        <p:spPr>
          <a:xfrm>
            <a:off x="145025" y="1138250"/>
            <a:ext cx="6479250" cy="5427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63" name="Shape 163"/>
        <p:cNvGrpSpPr/>
        <p:nvPr/>
      </p:nvGrpSpPr>
      <p:grpSpPr>
        <a:xfrm>
          <a:off x="0" y="0"/>
          <a:ext cx="0" cy="0"/>
          <a:chOff x="0" y="0"/>
          <a:chExt cx="0" cy="0"/>
        </a:xfrm>
      </p:grpSpPr>
      <p:sp>
        <p:nvSpPr>
          <p:cNvPr id="164" name="Google Shape;164;g2597d595e8c_0_16"/>
          <p:cNvSpPr txBox="1"/>
          <p:nvPr>
            <p:ph type="ctrTitle"/>
          </p:nvPr>
        </p:nvSpPr>
        <p:spPr>
          <a:xfrm>
            <a:off x="99800" y="158293"/>
            <a:ext cx="9144000" cy="930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5700">
                <a:solidFill>
                  <a:schemeClr val="lt1"/>
                </a:solidFill>
                <a:highlight>
                  <a:srgbClr val="FF6600"/>
                </a:highlight>
              </a:rPr>
              <a:t>Monthly Profit</a:t>
            </a:r>
            <a:endParaRPr sz="5700">
              <a:solidFill>
                <a:schemeClr val="lt1"/>
              </a:solidFill>
              <a:highlight>
                <a:srgbClr val="FF6600"/>
              </a:highlight>
            </a:endParaRPr>
          </a:p>
        </p:txBody>
      </p:sp>
      <p:sp>
        <p:nvSpPr>
          <p:cNvPr id="165" name="Google Shape;165;g2597d595e8c_0_16"/>
          <p:cNvSpPr txBox="1"/>
          <p:nvPr>
            <p:ph idx="1" type="subTitle"/>
          </p:nvPr>
        </p:nvSpPr>
        <p:spPr>
          <a:xfrm>
            <a:off x="6867175" y="1373075"/>
            <a:ext cx="5037600" cy="51270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solidFill>
                  <a:srgbClr val="FF6600"/>
                </a:solidFill>
              </a:rPr>
              <a:t>-Yellow Cab’s monthly profit is larger than Pink Cab’s. It seems the </a:t>
            </a:r>
            <a:r>
              <a:rPr lang="en-US">
                <a:solidFill>
                  <a:srgbClr val="FF6600"/>
                </a:solidFill>
              </a:rPr>
              <a:t>amount of profit is about</a:t>
            </a:r>
            <a:r>
              <a:rPr lang="en-US">
                <a:solidFill>
                  <a:srgbClr val="FF6600"/>
                </a:solidFill>
              </a:rPr>
              <a:t> more than 7 times different. </a:t>
            </a:r>
            <a:endParaRPr>
              <a:solidFill>
                <a:srgbClr val="FF6600"/>
              </a:solidFill>
            </a:endParaRPr>
          </a:p>
          <a:p>
            <a:pPr indent="0" lvl="0" marL="0" rtl="0" algn="l">
              <a:spcBef>
                <a:spcPts val="1000"/>
              </a:spcBef>
              <a:spcAft>
                <a:spcPts val="0"/>
              </a:spcAft>
              <a:buNone/>
            </a:pPr>
            <a:r>
              <a:rPr lang="en-US">
                <a:solidFill>
                  <a:srgbClr val="FF6600"/>
                </a:solidFill>
              </a:rPr>
              <a:t>-There are trend both company. When the season is getting the end of the year, the profits are increasing.</a:t>
            </a:r>
            <a:endParaRPr>
              <a:solidFill>
                <a:srgbClr val="FF6600"/>
              </a:solidFill>
            </a:endParaRPr>
          </a:p>
          <a:p>
            <a:pPr indent="0" lvl="0" marL="0" rtl="0" algn="l">
              <a:spcBef>
                <a:spcPts val="1000"/>
              </a:spcBef>
              <a:spcAft>
                <a:spcPts val="0"/>
              </a:spcAft>
              <a:buNone/>
            </a:pPr>
            <a:r>
              <a:rPr lang="en-US">
                <a:solidFill>
                  <a:srgbClr val="FF6600"/>
                </a:solidFill>
              </a:rPr>
              <a:t>-We can see the month profit in 2018 of Yellow Cab was decreasing.</a:t>
            </a:r>
            <a:endParaRPr>
              <a:solidFill>
                <a:srgbClr val="FF6600"/>
              </a:solidFill>
            </a:endParaRPr>
          </a:p>
        </p:txBody>
      </p:sp>
      <p:pic>
        <p:nvPicPr>
          <p:cNvPr id="166" name="Google Shape;166;g2597d595e8c_0_16"/>
          <p:cNvPicPr preferRelativeResize="0"/>
          <p:nvPr/>
        </p:nvPicPr>
        <p:blipFill>
          <a:blip r:embed="rId3">
            <a:alphaModFix/>
          </a:blip>
          <a:stretch>
            <a:fillRect/>
          </a:stretch>
        </p:blipFill>
        <p:spPr>
          <a:xfrm>
            <a:off x="285388" y="1270838"/>
            <a:ext cx="6581775" cy="5229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70" name="Shape 170"/>
        <p:cNvGrpSpPr/>
        <p:nvPr/>
      </p:nvGrpSpPr>
      <p:grpSpPr>
        <a:xfrm>
          <a:off x="0" y="0"/>
          <a:ext cx="0" cy="0"/>
          <a:chOff x="0" y="0"/>
          <a:chExt cx="0" cy="0"/>
        </a:xfrm>
      </p:grpSpPr>
      <p:sp>
        <p:nvSpPr>
          <p:cNvPr id="171" name="Google Shape;171;g2597d595e8c_0_59"/>
          <p:cNvSpPr txBox="1"/>
          <p:nvPr>
            <p:ph type="ctrTitle"/>
          </p:nvPr>
        </p:nvSpPr>
        <p:spPr>
          <a:xfrm>
            <a:off x="165550" y="158300"/>
            <a:ext cx="10578000" cy="886200"/>
          </a:xfrm>
          <a:prstGeom prst="rect">
            <a:avLst/>
          </a:prstGeom>
        </p:spPr>
        <p:txBody>
          <a:bodyPr anchorCtr="0" anchor="b" bIns="45700" lIns="91425" spcFirstLastPara="1" rIns="91425" wrap="square" tIns="45700">
            <a:normAutofit fontScale="90000"/>
          </a:bodyPr>
          <a:lstStyle/>
          <a:p>
            <a:pPr indent="0" lvl="0" marL="0" rtl="0" algn="l">
              <a:spcBef>
                <a:spcPts val="0"/>
              </a:spcBef>
              <a:spcAft>
                <a:spcPts val="0"/>
              </a:spcAft>
              <a:buNone/>
            </a:pPr>
            <a:r>
              <a:rPr lang="en-US">
                <a:solidFill>
                  <a:schemeClr val="lt1"/>
                </a:solidFill>
                <a:highlight>
                  <a:srgbClr val="FF6600"/>
                </a:highlight>
              </a:rPr>
              <a:t>Profit </a:t>
            </a:r>
            <a:r>
              <a:rPr lang="en-US">
                <a:solidFill>
                  <a:schemeClr val="lt1"/>
                </a:solidFill>
                <a:highlight>
                  <a:srgbClr val="FF6600"/>
                </a:highlight>
              </a:rPr>
              <a:t>with</a:t>
            </a:r>
            <a:r>
              <a:rPr lang="en-US">
                <a:solidFill>
                  <a:schemeClr val="lt1"/>
                </a:solidFill>
                <a:highlight>
                  <a:srgbClr val="FF6600"/>
                </a:highlight>
              </a:rPr>
              <a:t> Seasonality of Yellow Cab</a:t>
            </a:r>
            <a:endParaRPr>
              <a:solidFill>
                <a:schemeClr val="lt1"/>
              </a:solidFill>
              <a:highlight>
                <a:srgbClr val="FF6600"/>
              </a:highlight>
            </a:endParaRPr>
          </a:p>
        </p:txBody>
      </p:sp>
      <p:sp>
        <p:nvSpPr>
          <p:cNvPr id="172" name="Google Shape;172;g2597d595e8c_0_59"/>
          <p:cNvSpPr txBox="1"/>
          <p:nvPr>
            <p:ph idx="1" type="subTitle"/>
          </p:nvPr>
        </p:nvSpPr>
        <p:spPr>
          <a:xfrm>
            <a:off x="8640050" y="1167550"/>
            <a:ext cx="3552000" cy="5376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solidFill>
                  <a:srgbClr val="FF6600"/>
                </a:solidFill>
              </a:rPr>
              <a:t>-Used time series with seasonality method. </a:t>
            </a:r>
            <a:endParaRPr>
              <a:solidFill>
                <a:srgbClr val="FF6600"/>
              </a:solidFill>
            </a:endParaRPr>
          </a:p>
          <a:p>
            <a:pPr indent="0" lvl="0" marL="0" rtl="0" algn="l">
              <a:spcBef>
                <a:spcPts val="1000"/>
              </a:spcBef>
              <a:spcAft>
                <a:spcPts val="0"/>
              </a:spcAft>
              <a:buNone/>
            </a:pPr>
            <a:r>
              <a:rPr lang="en-US">
                <a:solidFill>
                  <a:srgbClr val="FF6600"/>
                </a:solidFill>
              </a:rPr>
              <a:t>-The profit is slowly decreasing from 2016 to 2019.</a:t>
            </a:r>
            <a:endParaRPr>
              <a:solidFill>
                <a:srgbClr val="FF6600"/>
              </a:solidFill>
            </a:endParaRPr>
          </a:p>
        </p:txBody>
      </p:sp>
      <p:pic>
        <p:nvPicPr>
          <p:cNvPr id="173" name="Google Shape;173;g2597d595e8c_0_59"/>
          <p:cNvPicPr preferRelativeResize="0"/>
          <p:nvPr/>
        </p:nvPicPr>
        <p:blipFill>
          <a:blip r:embed="rId3">
            <a:alphaModFix/>
          </a:blip>
          <a:stretch>
            <a:fillRect/>
          </a:stretch>
        </p:blipFill>
        <p:spPr>
          <a:xfrm>
            <a:off x="152400" y="1196900"/>
            <a:ext cx="8335249" cy="5149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77" name="Shape 177"/>
        <p:cNvGrpSpPr/>
        <p:nvPr/>
      </p:nvGrpSpPr>
      <p:grpSpPr>
        <a:xfrm>
          <a:off x="0" y="0"/>
          <a:ext cx="0" cy="0"/>
          <a:chOff x="0" y="0"/>
          <a:chExt cx="0" cy="0"/>
        </a:xfrm>
      </p:grpSpPr>
      <p:sp>
        <p:nvSpPr>
          <p:cNvPr id="178" name="Google Shape;178;g2597d595e8c_0_64"/>
          <p:cNvSpPr txBox="1"/>
          <p:nvPr>
            <p:ph type="ctrTitle"/>
          </p:nvPr>
        </p:nvSpPr>
        <p:spPr>
          <a:xfrm>
            <a:off x="209350" y="136400"/>
            <a:ext cx="11498100" cy="11709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sz="5400">
                <a:solidFill>
                  <a:schemeClr val="lt1"/>
                </a:solidFill>
                <a:highlight>
                  <a:srgbClr val="FF6600"/>
                </a:highlight>
              </a:rPr>
              <a:t>Profit with Seasonality of Pink Cab</a:t>
            </a:r>
            <a:endParaRPr sz="5400">
              <a:solidFill>
                <a:schemeClr val="lt1"/>
              </a:solidFill>
              <a:highlight>
                <a:srgbClr val="FF6600"/>
              </a:highlight>
            </a:endParaRPr>
          </a:p>
        </p:txBody>
      </p:sp>
      <p:sp>
        <p:nvSpPr>
          <p:cNvPr id="179" name="Google Shape;179;g2597d595e8c_0_64"/>
          <p:cNvSpPr txBox="1"/>
          <p:nvPr>
            <p:ph idx="1" type="subTitle"/>
          </p:nvPr>
        </p:nvSpPr>
        <p:spPr>
          <a:xfrm>
            <a:off x="8434300" y="1542450"/>
            <a:ext cx="3757500" cy="5128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solidFill>
                  <a:srgbClr val="FF6600"/>
                </a:solidFill>
              </a:rPr>
              <a:t>-Compared to Yellow Cab, Pink Cab’s profit is a little better.</a:t>
            </a:r>
            <a:endParaRPr>
              <a:solidFill>
                <a:srgbClr val="FF6600"/>
              </a:solidFill>
            </a:endParaRPr>
          </a:p>
          <a:p>
            <a:pPr indent="0" lvl="0" marL="0" rtl="0" algn="l">
              <a:spcBef>
                <a:spcPts val="1000"/>
              </a:spcBef>
              <a:spcAft>
                <a:spcPts val="0"/>
              </a:spcAft>
              <a:buNone/>
            </a:pPr>
            <a:r>
              <a:rPr lang="en-US">
                <a:solidFill>
                  <a:srgbClr val="FF6600"/>
                </a:solidFill>
              </a:rPr>
              <a:t>-This is because Pink Cab’s profit is not </a:t>
            </a:r>
            <a:r>
              <a:rPr lang="en-US">
                <a:solidFill>
                  <a:srgbClr val="FF6600"/>
                </a:solidFill>
              </a:rPr>
              <a:t>fractuated so much</a:t>
            </a:r>
            <a:r>
              <a:rPr lang="en-US">
                <a:solidFill>
                  <a:srgbClr val="FF6600"/>
                </a:solidFill>
              </a:rPr>
              <a:t> as Yellow Cab. So, impact from volatility is not big as Yellow Cab.</a:t>
            </a:r>
            <a:endParaRPr>
              <a:solidFill>
                <a:srgbClr val="FF6600"/>
              </a:solidFill>
            </a:endParaRPr>
          </a:p>
        </p:txBody>
      </p:sp>
      <p:pic>
        <p:nvPicPr>
          <p:cNvPr id="180" name="Google Shape;180;g2597d595e8c_0_64"/>
          <p:cNvPicPr preferRelativeResize="0"/>
          <p:nvPr/>
        </p:nvPicPr>
        <p:blipFill>
          <a:blip r:embed="rId3">
            <a:alphaModFix/>
          </a:blip>
          <a:stretch>
            <a:fillRect/>
          </a:stretch>
        </p:blipFill>
        <p:spPr>
          <a:xfrm>
            <a:off x="0" y="1445325"/>
            <a:ext cx="8434300" cy="5001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84" name="Shape 184"/>
        <p:cNvGrpSpPr/>
        <p:nvPr/>
      </p:nvGrpSpPr>
      <p:grpSpPr>
        <a:xfrm>
          <a:off x="0" y="0"/>
          <a:ext cx="0" cy="0"/>
          <a:chOff x="0" y="0"/>
          <a:chExt cx="0" cy="0"/>
        </a:xfrm>
      </p:grpSpPr>
      <p:sp>
        <p:nvSpPr>
          <p:cNvPr id="185" name="Google Shape;185;g2597d595e8c_0_69"/>
          <p:cNvSpPr txBox="1"/>
          <p:nvPr>
            <p:ph type="ctrTitle"/>
          </p:nvPr>
        </p:nvSpPr>
        <p:spPr>
          <a:xfrm>
            <a:off x="0" y="0"/>
            <a:ext cx="10765200" cy="9339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5400">
                <a:solidFill>
                  <a:schemeClr val="lt1"/>
                </a:solidFill>
                <a:highlight>
                  <a:srgbClr val="FF6600"/>
                </a:highlight>
              </a:rPr>
              <a:t>Distribution of Usage each City</a:t>
            </a:r>
            <a:endParaRPr sz="5400">
              <a:solidFill>
                <a:schemeClr val="lt1"/>
              </a:solidFill>
              <a:highlight>
                <a:srgbClr val="FF6600"/>
              </a:highlight>
            </a:endParaRPr>
          </a:p>
        </p:txBody>
      </p:sp>
      <p:sp>
        <p:nvSpPr>
          <p:cNvPr id="186" name="Google Shape;186;g2597d595e8c_0_69"/>
          <p:cNvSpPr txBox="1"/>
          <p:nvPr>
            <p:ph idx="1" type="subTitle"/>
          </p:nvPr>
        </p:nvSpPr>
        <p:spPr>
          <a:xfrm>
            <a:off x="8434300" y="776950"/>
            <a:ext cx="3555900" cy="58941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None/>
            </a:pPr>
            <a:r>
              <a:rPr lang="en-US">
                <a:solidFill>
                  <a:srgbClr val="FF6600"/>
                </a:solidFill>
              </a:rPr>
              <a:t>-In Yellow Cab, the location with most highest usage is New York. On the other hand, in Pink Cab, it is Los </a:t>
            </a:r>
            <a:r>
              <a:rPr lang="en-US">
                <a:solidFill>
                  <a:srgbClr val="FF6600"/>
                </a:solidFill>
              </a:rPr>
              <a:t>Angeles</a:t>
            </a:r>
            <a:r>
              <a:rPr lang="en-US">
                <a:solidFill>
                  <a:srgbClr val="FF6600"/>
                </a:solidFill>
              </a:rPr>
              <a:t>. </a:t>
            </a:r>
            <a:endParaRPr>
              <a:solidFill>
                <a:srgbClr val="FF6600"/>
              </a:solidFill>
            </a:endParaRPr>
          </a:p>
          <a:p>
            <a:pPr indent="0" lvl="0" marL="0" rtl="0" algn="l">
              <a:spcBef>
                <a:spcPts val="1000"/>
              </a:spcBef>
              <a:spcAft>
                <a:spcPts val="0"/>
              </a:spcAft>
              <a:buNone/>
            </a:pPr>
            <a:r>
              <a:rPr lang="en-US">
                <a:solidFill>
                  <a:srgbClr val="FF6600"/>
                </a:solidFill>
              </a:rPr>
              <a:t>-But Pink Cab’s usage in Los Angeles is lower than Yellow Cab’s. </a:t>
            </a:r>
            <a:endParaRPr>
              <a:solidFill>
                <a:srgbClr val="FF6600"/>
              </a:solidFill>
            </a:endParaRPr>
          </a:p>
          <a:p>
            <a:pPr indent="0" lvl="0" marL="0" rtl="0" algn="l">
              <a:spcBef>
                <a:spcPts val="1000"/>
              </a:spcBef>
              <a:spcAft>
                <a:spcPts val="0"/>
              </a:spcAft>
              <a:buNone/>
            </a:pPr>
            <a:r>
              <a:rPr lang="en-US">
                <a:solidFill>
                  <a:srgbClr val="FF6600"/>
                </a:solidFill>
              </a:rPr>
              <a:t>-In some cities, Pink Cab has more usage than Yellow Cab as </a:t>
            </a:r>
            <a:r>
              <a:rPr lang="en-US">
                <a:solidFill>
                  <a:srgbClr val="FF6600"/>
                </a:solidFill>
              </a:rPr>
              <a:t>below.</a:t>
            </a:r>
            <a:endParaRPr>
              <a:solidFill>
                <a:srgbClr val="FF6600"/>
              </a:solidFill>
            </a:endParaRPr>
          </a:p>
          <a:p>
            <a:pPr indent="0" lvl="0" marL="0" rtl="0" algn="l">
              <a:spcBef>
                <a:spcPts val="1000"/>
              </a:spcBef>
              <a:spcAft>
                <a:spcPts val="0"/>
              </a:spcAft>
              <a:buNone/>
            </a:pPr>
            <a:r>
              <a:t/>
            </a:r>
            <a:endParaRPr>
              <a:solidFill>
                <a:srgbClr val="FF6600"/>
              </a:solidFill>
            </a:endParaRPr>
          </a:p>
          <a:p>
            <a:pPr indent="0" lvl="0" marL="0" rtl="0" algn="l">
              <a:spcBef>
                <a:spcPts val="1000"/>
              </a:spcBef>
              <a:spcAft>
                <a:spcPts val="0"/>
              </a:spcAft>
              <a:buClr>
                <a:schemeClr val="dk1"/>
              </a:buClr>
              <a:buSzPts val="1100"/>
              <a:buFont typeface="Arial"/>
              <a:buNone/>
            </a:pPr>
            <a:r>
              <a:rPr lang="en-US">
                <a:solidFill>
                  <a:srgbClr val="FF6600"/>
                </a:solidFill>
              </a:rPr>
              <a:t>-San Diego CA</a:t>
            </a:r>
            <a:endParaRPr>
              <a:solidFill>
                <a:srgbClr val="FF6600"/>
              </a:solidFill>
            </a:endParaRPr>
          </a:p>
          <a:p>
            <a:pPr indent="0" lvl="0" marL="0" rtl="0" algn="l">
              <a:spcBef>
                <a:spcPts val="1000"/>
              </a:spcBef>
              <a:spcAft>
                <a:spcPts val="0"/>
              </a:spcAft>
              <a:buClr>
                <a:schemeClr val="dk1"/>
              </a:buClr>
              <a:buSzPts val="1100"/>
              <a:buFont typeface="Arial"/>
              <a:buNone/>
            </a:pPr>
            <a:r>
              <a:rPr lang="en-US">
                <a:solidFill>
                  <a:srgbClr val="FF6600"/>
                </a:solidFill>
              </a:rPr>
              <a:t>-</a:t>
            </a:r>
            <a:r>
              <a:rPr lang="en-US">
                <a:solidFill>
                  <a:srgbClr val="FF6600"/>
                </a:solidFill>
              </a:rPr>
              <a:t>Pittsburgh</a:t>
            </a:r>
            <a:r>
              <a:rPr lang="en-US">
                <a:solidFill>
                  <a:srgbClr val="FF6600"/>
                </a:solidFill>
              </a:rPr>
              <a:t> PA</a:t>
            </a:r>
            <a:endParaRPr>
              <a:solidFill>
                <a:srgbClr val="FF6600"/>
              </a:solidFill>
            </a:endParaRPr>
          </a:p>
          <a:p>
            <a:pPr indent="0" lvl="0" marL="0" rtl="0" algn="l">
              <a:spcBef>
                <a:spcPts val="1000"/>
              </a:spcBef>
              <a:spcAft>
                <a:spcPts val="0"/>
              </a:spcAft>
              <a:buClr>
                <a:schemeClr val="dk1"/>
              </a:buClr>
              <a:buSzPts val="1100"/>
              <a:buFont typeface="Arial"/>
              <a:buNone/>
            </a:pPr>
            <a:r>
              <a:rPr lang="en-US">
                <a:solidFill>
                  <a:srgbClr val="FF6600"/>
                </a:solidFill>
              </a:rPr>
              <a:t>-Sacramento CA</a:t>
            </a:r>
            <a:endParaRPr>
              <a:solidFill>
                <a:srgbClr val="FF6600"/>
              </a:solidFill>
            </a:endParaRPr>
          </a:p>
          <a:p>
            <a:pPr indent="0" lvl="0" marL="0" rtl="0" algn="l">
              <a:spcBef>
                <a:spcPts val="1000"/>
              </a:spcBef>
              <a:spcAft>
                <a:spcPts val="0"/>
              </a:spcAft>
              <a:buNone/>
            </a:pPr>
            <a:r>
              <a:rPr lang="en-US">
                <a:solidFill>
                  <a:srgbClr val="FF6600"/>
                </a:solidFill>
              </a:rPr>
              <a:t>-Nashville TN</a:t>
            </a:r>
            <a:endParaRPr>
              <a:solidFill>
                <a:srgbClr val="FF6600"/>
              </a:solidFill>
            </a:endParaRPr>
          </a:p>
        </p:txBody>
      </p:sp>
      <p:pic>
        <p:nvPicPr>
          <p:cNvPr id="187" name="Google Shape;187;g2597d595e8c_0_69"/>
          <p:cNvPicPr preferRelativeResize="0"/>
          <p:nvPr/>
        </p:nvPicPr>
        <p:blipFill>
          <a:blip r:embed="rId3">
            <a:alphaModFix/>
          </a:blip>
          <a:stretch>
            <a:fillRect/>
          </a:stretch>
        </p:blipFill>
        <p:spPr>
          <a:xfrm>
            <a:off x="-2" y="931663"/>
            <a:ext cx="8456700" cy="4994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91" name="Shape 191"/>
        <p:cNvGrpSpPr/>
        <p:nvPr/>
      </p:nvGrpSpPr>
      <p:grpSpPr>
        <a:xfrm>
          <a:off x="0" y="0"/>
          <a:ext cx="0" cy="0"/>
          <a:chOff x="0" y="0"/>
          <a:chExt cx="0" cy="0"/>
        </a:xfrm>
      </p:grpSpPr>
      <p:sp>
        <p:nvSpPr>
          <p:cNvPr id="192" name="Google Shape;192;g25a8a733437_0_0"/>
          <p:cNvSpPr txBox="1"/>
          <p:nvPr>
            <p:ph type="ctrTitle"/>
          </p:nvPr>
        </p:nvSpPr>
        <p:spPr>
          <a:xfrm>
            <a:off x="0" y="153323"/>
            <a:ext cx="9144000" cy="810600"/>
          </a:xfrm>
          <a:prstGeom prst="rect">
            <a:avLst/>
          </a:prstGeom>
        </p:spPr>
        <p:txBody>
          <a:bodyPr anchorCtr="0" anchor="b" bIns="45700" lIns="91425" spcFirstLastPara="1" rIns="91425" wrap="square" tIns="45700">
            <a:normAutofit fontScale="90000"/>
          </a:bodyPr>
          <a:lstStyle/>
          <a:p>
            <a:pPr indent="0" lvl="0" marL="0" rtl="0" algn="l">
              <a:spcBef>
                <a:spcPts val="0"/>
              </a:spcBef>
              <a:spcAft>
                <a:spcPts val="0"/>
              </a:spcAft>
              <a:buSzPts val="891"/>
              <a:buNone/>
            </a:pPr>
            <a:r>
              <a:rPr lang="en-US" sz="5400">
                <a:solidFill>
                  <a:schemeClr val="lt1"/>
                </a:solidFill>
                <a:highlight>
                  <a:srgbClr val="FF6600"/>
                </a:highlight>
              </a:rPr>
              <a:t>Payment Mode, Gender, Profit</a:t>
            </a:r>
            <a:endParaRPr sz="5400">
              <a:solidFill>
                <a:schemeClr val="lt1"/>
              </a:solidFill>
              <a:highlight>
                <a:srgbClr val="FF6600"/>
              </a:highlight>
            </a:endParaRPr>
          </a:p>
        </p:txBody>
      </p:sp>
      <p:sp>
        <p:nvSpPr>
          <p:cNvPr id="193" name="Google Shape;193;g25a8a733437_0_0"/>
          <p:cNvSpPr txBox="1"/>
          <p:nvPr>
            <p:ph idx="1" type="subTitle"/>
          </p:nvPr>
        </p:nvSpPr>
        <p:spPr>
          <a:xfrm>
            <a:off x="8771525" y="1285400"/>
            <a:ext cx="3276900" cy="5303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solidFill>
                  <a:srgbClr val="FF6600"/>
                </a:solidFill>
              </a:rPr>
              <a:t>-Most profitable group is male with using card who is using Yellow Cab.</a:t>
            </a:r>
            <a:endParaRPr>
              <a:solidFill>
                <a:srgbClr val="FF6600"/>
              </a:solidFill>
            </a:endParaRPr>
          </a:p>
        </p:txBody>
      </p:sp>
      <p:pic>
        <p:nvPicPr>
          <p:cNvPr id="194" name="Google Shape;194;g25a8a733437_0_0"/>
          <p:cNvPicPr preferRelativeResize="0"/>
          <p:nvPr/>
        </p:nvPicPr>
        <p:blipFill>
          <a:blip r:embed="rId3">
            <a:alphaModFix/>
          </a:blip>
          <a:stretch>
            <a:fillRect/>
          </a:stretch>
        </p:blipFill>
        <p:spPr>
          <a:xfrm>
            <a:off x="152400" y="963925"/>
            <a:ext cx="8466724" cy="57772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98" name="Shape 198"/>
        <p:cNvGrpSpPr/>
        <p:nvPr/>
      </p:nvGrpSpPr>
      <p:grpSpPr>
        <a:xfrm>
          <a:off x="0" y="0"/>
          <a:ext cx="0" cy="0"/>
          <a:chOff x="0" y="0"/>
          <a:chExt cx="0" cy="0"/>
        </a:xfrm>
      </p:grpSpPr>
      <p:sp>
        <p:nvSpPr>
          <p:cNvPr id="199" name="Google Shape;199;g2597d595e8c_0_79"/>
          <p:cNvSpPr txBox="1"/>
          <p:nvPr>
            <p:ph type="ctrTitle"/>
          </p:nvPr>
        </p:nvSpPr>
        <p:spPr>
          <a:xfrm>
            <a:off x="0" y="-6"/>
            <a:ext cx="9144000" cy="1158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5400">
                <a:solidFill>
                  <a:schemeClr val="lt1"/>
                </a:solidFill>
                <a:highlight>
                  <a:srgbClr val="FF6600"/>
                </a:highlight>
              </a:rPr>
              <a:t>Correlation of Each Items</a:t>
            </a:r>
            <a:endParaRPr sz="5400">
              <a:solidFill>
                <a:schemeClr val="lt1"/>
              </a:solidFill>
              <a:highlight>
                <a:srgbClr val="FF6600"/>
              </a:highlight>
            </a:endParaRPr>
          </a:p>
        </p:txBody>
      </p:sp>
      <p:sp>
        <p:nvSpPr>
          <p:cNvPr id="200" name="Google Shape;200;g2597d595e8c_0_79"/>
          <p:cNvSpPr txBox="1"/>
          <p:nvPr>
            <p:ph idx="1" type="subTitle"/>
          </p:nvPr>
        </p:nvSpPr>
        <p:spPr>
          <a:xfrm>
            <a:off x="8075700" y="1271225"/>
            <a:ext cx="4011900" cy="54897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solidFill>
                  <a:srgbClr val="FF6600"/>
                </a:solidFill>
              </a:rPr>
              <a:t>-There is correlation between Profit and Price_Charged as 86% that is high. That make </a:t>
            </a:r>
            <a:r>
              <a:rPr lang="en-US">
                <a:solidFill>
                  <a:srgbClr val="FF6600"/>
                </a:solidFill>
              </a:rPr>
              <a:t>sense</a:t>
            </a:r>
            <a:r>
              <a:rPr lang="en-US">
                <a:solidFill>
                  <a:srgbClr val="FF6600"/>
                </a:solidFill>
              </a:rPr>
              <a:t> more charges is more profit  in general.</a:t>
            </a:r>
            <a:endParaRPr>
              <a:solidFill>
                <a:srgbClr val="FF6600"/>
              </a:solidFill>
            </a:endParaRPr>
          </a:p>
          <a:p>
            <a:pPr indent="0" lvl="0" marL="0" rtl="0" algn="l">
              <a:spcBef>
                <a:spcPts val="1000"/>
              </a:spcBef>
              <a:spcAft>
                <a:spcPts val="0"/>
              </a:spcAft>
              <a:buNone/>
            </a:pPr>
            <a:r>
              <a:rPr lang="en-US">
                <a:solidFill>
                  <a:srgbClr val="FF6600"/>
                </a:solidFill>
              </a:rPr>
              <a:t>-When KM_Travelled is getting long, then Price_Charged is also increasing. The correlation rate is 84%.</a:t>
            </a:r>
            <a:endParaRPr>
              <a:solidFill>
                <a:srgbClr val="FF6600"/>
              </a:solidFill>
            </a:endParaRPr>
          </a:p>
          <a:p>
            <a:pPr indent="0" lvl="0" marL="0" rtl="0" algn="l">
              <a:spcBef>
                <a:spcPts val="1000"/>
              </a:spcBef>
              <a:spcAft>
                <a:spcPts val="0"/>
              </a:spcAft>
              <a:buNone/>
            </a:pPr>
            <a:r>
              <a:rPr lang="en-US">
                <a:solidFill>
                  <a:srgbClr val="FF6600"/>
                </a:solidFill>
              </a:rPr>
              <a:t>- When Users increase, Population is also increasing as 92%. It is very strong relationship.</a:t>
            </a:r>
            <a:endParaRPr>
              <a:solidFill>
                <a:srgbClr val="FF6600"/>
              </a:solidFill>
            </a:endParaRPr>
          </a:p>
        </p:txBody>
      </p:sp>
      <p:pic>
        <p:nvPicPr>
          <p:cNvPr id="201" name="Google Shape;201;g2597d595e8c_0_79"/>
          <p:cNvPicPr preferRelativeResize="0"/>
          <p:nvPr/>
        </p:nvPicPr>
        <p:blipFill>
          <a:blip r:embed="rId3">
            <a:alphaModFix/>
          </a:blip>
          <a:stretch>
            <a:fillRect/>
          </a:stretch>
        </p:blipFill>
        <p:spPr>
          <a:xfrm>
            <a:off x="96925" y="1271225"/>
            <a:ext cx="7829550" cy="5600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205" name="Shape 205"/>
        <p:cNvGrpSpPr/>
        <p:nvPr/>
      </p:nvGrpSpPr>
      <p:grpSpPr>
        <a:xfrm>
          <a:off x="0" y="0"/>
          <a:ext cx="0" cy="0"/>
          <a:chOff x="0" y="0"/>
          <a:chExt cx="0" cy="0"/>
        </a:xfrm>
      </p:grpSpPr>
      <p:sp>
        <p:nvSpPr>
          <p:cNvPr id="206" name="Google Shape;206;g2597d595e8c_0_164"/>
          <p:cNvSpPr txBox="1"/>
          <p:nvPr>
            <p:ph type="ctrTitle"/>
          </p:nvPr>
        </p:nvSpPr>
        <p:spPr>
          <a:xfrm>
            <a:off x="0" y="158649"/>
            <a:ext cx="9144000" cy="10611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5400">
                <a:solidFill>
                  <a:schemeClr val="lt1"/>
                </a:solidFill>
                <a:highlight>
                  <a:srgbClr val="FF6600"/>
                </a:highlight>
              </a:rPr>
              <a:t>Correlation with numeric items</a:t>
            </a:r>
            <a:endParaRPr sz="5400">
              <a:solidFill>
                <a:schemeClr val="lt1"/>
              </a:solidFill>
              <a:highlight>
                <a:srgbClr val="FF6600"/>
              </a:highlight>
            </a:endParaRPr>
          </a:p>
        </p:txBody>
      </p:sp>
      <p:sp>
        <p:nvSpPr>
          <p:cNvPr id="207" name="Google Shape;207;g2597d595e8c_0_164"/>
          <p:cNvSpPr txBox="1"/>
          <p:nvPr>
            <p:ph idx="1" type="subTitle"/>
          </p:nvPr>
        </p:nvSpPr>
        <p:spPr>
          <a:xfrm>
            <a:off x="6731000" y="1428125"/>
            <a:ext cx="5124900" cy="5143800"/>
          </a:xfrm>
          <a:prstGeom prst="rect">
            <a:avLst/>
          </a:prstGeom>
        </p:spPr>
        <p:txBody>
          <a:bodyPr anchorCtr="0" anchor="t" bIns="45700" lIns="91425" spcFirstLastPara="1" rIns="91425" wrap="square" tIns="45700">
            <a:noAutofit/>
          </a:bodyPr>
          <a:lstStyle/>
          <a:p>
            <a:pPr indent="0" lvl="0" marL="0" rtl="0" algn="l">
              <a:lnSpc>
                <a:spcPct val="135714"/>
              </a:lnSpc>
              <a:spcBef>
                <a:spcPts val="0"/>
              </a:spcBef>
              <a:spcAft>
                <a:spcPts val="0"/>
              </a:spcAft>
              <a:buClr>
                <a:schemeClr val="dk1"/>
              </a:buClr>
              <a:buSzPts val="1100"/>
              <a:buFont typeface="Arial"/>
              <a:buNone/>
            </a:pPr>
            <a:r>
              <a:rPr lang="en-US" sz="2150">
                <a:solidFill>
                  <a:srgbClr val="FF6600"/>
                </a:solidFill>
                <a:highlight>
                  <a:srgbClr val="3B3B3B"/>
                </a:highlight>
              </a:rPr>
              <a:t>-Comparing of Yellow Cab and Pink Cab, many of dots are Yellow Cab's data.    </a:t>
            </a:r>
            <a:endParaRPr sz="2150">
              <a:solidFill>
                <a:srgbClr val="FF6600"/>
              </a:solidFill>
              <a:highlight>
                <a:srgbClr val="3B3B3B"/>
              </a:highlight>
            </a:endParaRPr>
          </a:p>
          <a:p>
            <a:pPr indent="0" lvl="0" marL="0" rtl="0" algn="l">
              <a:lnSpc>
                <a:spcPct val="135714"/>
              </a:lnSpc>
              <a:spcBef>
                <a:spcPts val="0"/>
              </a:spcBef>
              <a:spcAft>
                <a:spcPts val="0"/>
              </a:spcAft>
              <a:buClr>
                <a:schemeClr val="dk1"/>
              </a:buClr>
              <a:buSzPts val="1100"/>
              <a:buFont typeface="Arial"/>
              <a:buNone/>
            </a:pPr>
            <a:r>
              <a:rPr lang="en-US" sz="2150">
                <a:solidFill>
                  <a:srgbClr val="FF6600"/>
                </a:solidFill>
                <a:highlight>
                  <a:srgbClr val="3B3B3B"/>
                </a:highlight>
              </a:rPr>
              <a:t>-As we can see, the scatter plots of Cost_of_Trip and KM_Travelled shows Yellow Cab is more costly than Pink Cab.  </a:t>
            </a:r>
            <a:endParaRPr sz="2150">
              <a:solidFill>
                <a:srgbClr val="FF6600"/>
              </a:solidFill>
              <a:highlight>
                <a:srgbClr val="3B3B3B"/>
              </a:highlight>
            </a:endParaRPr>
          </a:p>
          <a:p>
            <a:pPr indent="0" lvl="0" marL="0" rtl="0" algn="l">
              <a:lnSpc>
                <a:spcPct val="135714"/>
              </a:lnSpc>
              <a:spcBef>
                <a:spcPts val="0"/>
              </a:spcBef>
              <a:spcAft>
                <a:spcPts val="0"/>
              </a:spcAft>
              <a:buClr>
                <a:schemeClr val="dk1"/>
              </a:buClr>
              <a:buSzPts val="1100"/>
              <a:buFont typeface="Arial"/>
              <a:buNone/>
            </a:pPr>
            <a:r>
              <a:rPr lang="en-US" sz="2150">
                <a:solidFill>
                  <a:srgbClr val="FF6600"/>
                </a:solidFill>
                <a:highlight>
                  <a:srgbClr val="3B3B3B"/>
                </a:highlight>
              </a:rPr>
              <a:t>-We can see that trend in Cost_of_Trip and Price_Charged as well. Some of Pink Cab's data is higher than Yellow Cab's but in general Yellow Cab has more dominated and profitable.  </a:t>
            </a:r>
            <a:endParaRPr sz="2150">
              <a:solidFill>
                <a:srgbClr val="FF6600"/>
              </a:solidFill>
              <a:highlight>
                <a:srgbClr val="3B3B3B"/>
              </a:highlight>
            </a:endParaRPr>
          </a:p>
          <a:p>
            <a:pPr indent="0" lvl="0" marL="0" rtl="0" algn="l">
              <a:spcBef>
                <a:spcPts val="1000"/>
              </a:spcBef>
              <a:spcAft>
                <a:spcPts val="0"/>
              </a:spcAft>
              <a:buNone/>
            </a:pPr>
            <a:r>
              <a:t/>
            </a:r>
            <a:endParaRPr/>
          </a:p>
        </p:txBody>
      </p:sp>
      <p:pic>
        <p:nvPicPr>
          <p:cNvPr id="208" name="Google Shape;208;g2597d595e8c_0_164"/>
          <p:cNvPicPr preferRelativeResize="0"/>
          <p:nvPr/>
        </p:nvPicPr>
        <p:blipFill>
          <a:blip r:embed="rId3">
            <a:alphaModFix/>
          </a:blip>
          <a:stretch>
            <a:fillRect/>
          </a:stretch>
        </p:blipFill>
        <p:spPr>
          <a:xfrm>
            <a:off x="258975" y="1714325"/>
            <a:ext cx="6113425" cy="51436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ctrTitle"/>
          </p:nvPr>
        </p:nvSpPr>
        <p:spPr>
          <a:xfrm>
            <a:off x="-1" y="0"/>
            <a:ext cx="5733142" cy="6858002"/>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br>
              <a:rPr lang="en-US"/>
            </a:br>
            <a:r>
              <a:rPr b="1" lang="en-US">
                <a:solidFill>
                  <a:srgbClr val="FF6600"/>
                </a:solidFill>
              </a:rPr>
              <a:t>Agenda</a:t>
            </a:r>
            <a:endParaRPr/>
          </a:p>
        </p:txBody>
      </p:sp>
      <p:sp>
        <p:nvSpPr>
          <p:cNvPr id="91" name="Google Shape;91;p2"/>
          <p:cNvSpPr txBox="1"/>
          <p:nvPr>
            <p:ph idx="1" type="subTitle"/>
          </p:nvPr>
        </p:nvSpPr>
        <p:spPr>
          <a:xfrm>
            <a:off x="5733142" y="0"/>
            <a:ext cx="6458857" cy="6858004"/>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solidFill>
                <a:srgbClr val="FF6600"/>
              </a:solidFill>
            </a:endParaRPr>
          </a:p>
          <a:p>
            <a:pPr indent="0" lvl="0" marL="0" rtl="0" algn="just">
              <a:lnSpc>
                <a:spcPct val="90000"/>
              </a:lnSpc>
              <a:spcBef>
                <a:spcPts val="1000"/>
              </a:spcBef>
              <a:spcAft>
                <a:spcPts val="0"/>
              </a:spcAft>
              <a:buClr>
                <a:srgbClr val="FF6600"/>
              </a:buClr>
              <a:buSzPts val="2400"/>
              <a:buNone/>
            </a:pPr>
            <a:r>
              <a:rPr lang="en-US">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Executive Summary</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Problem Statement</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Approach</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EDA</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EDA Summary</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Recommendations</a:t>
            </a:r>
            <a:endParaRPr/>
          </a:p>
          <a:p>
            <a:pPr indent="0" lvl="0" marL="0" rtl="0" algn="ctr">
              <a:lnSpc>
                <a:spcPct val="90000"/>
              </a:lnSpc>
              <a:spcBef>
                <a:spcPts val="1000"/>
              </a:spcBef>
              <a:spcAft>
                <a:spcPts val="0"/>
              </a:spcAft>
              <a:buClr>
                <a:schemeClr val="dk1"/>
              </a:buClr>
              <a:buSzPts val="3200"/>
              <a:buNone/>
            </a:pPr>
            <a:r>
              <a:t/>
            </a:r>
            <a:endParaRPr sz="3200">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p:txBody>
      </p:sp>
      <p:pic>
        <p:nvPicPr>
          <p:cNvPr id="92" name="Google Shape;92;p2"/>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212" name="Shape 212"/>
        <p:cNvGrpSpPr/>
        <p:nvPr/>
      </p:nvGrpSpPr>
      <p:grpSpPr>
        <a:xfrm>
          <a:off x="0" y="0"/>
          <a:ext cx="0" cy="0"/>
          <a:chOff x="0" y="0"/>
          <a:chExt cx="0" cy="0"/>
        </a:xfrm>
      </p:grpSpPr>
      <p:sp>
        <p:nvSpPr>
          <p:cNvPr id="213" name="Google Shape;213;g2597d595e8c_0_84"/>
          <p:cNvSpPr txBox="1"/>
          <p:nvPr>
            <p:ph type="ctrTitle"/>
          </p:nvPr>
        </p:nvSpPr>
        <p:spPr>
          <a:xfrm>
            <a:off x="328650" y="482017"/>
            <a:ext cx="9144000" cy="866700"/>
          </a:xfrm>
          <a:prstGeom prst="rect">
            <a:avLst/>
          </a:prstGeom>
        </p:spPr>
        <p:txBody>
          <a:bodyPr anchorCtr="0" anchor="b"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US" sz="5400">
                <a:solidFill>
                  <a:schemeClr val="lt1"/>
                </a:solidFill>
                <a:highlight>
                  <a:srgbClr val="FF6600"/>
                </a:highlight>
              </a:rPr>
              <a:t>Profit/Cost_of_Trip</a:t>
            </a:r>
            <a:endParaRPr sz="5900">
              <a:solidFill>
                <a:schemeClr val="lt1"/>
              </a:solidFill>
              <a:highlight>
                <a:srgbClr val="FF6600"/>
              </a:highlight>
            </a:endParaRPr>
          </a:p>
        </p:txBody>
      </p:sp>
      <p:sp>
        <p:nvSpPr>
          <p:cNvPr id="214" name="Google Shape;214;g2597d595e8c_0_84"/>
          <p:cNvSpPr txBox="1"/>
          <p:nvPr>
            <p:ph idx="1" type="subTitle"/>
          </p:nvPr>
        </p:nvSpPr>
        <p:spPr>
          <a:xfrm>
            <a:off x="152400" y="4572000"/>
            <a:ext cx="12039600" cy="2099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solidFill>
                  <a:srgbClr val="FF6600"/>
                </a:solidFill>
              </a:rPr>
              <a:t>-In Profit/Cost_of_Trip, it shows how much they make Profit </a:t>
            </a:r>
            <a:r>
              <a:rPr lang="en-US">
                <a:solidFill>
                  <a:srgbClr val="FF6600"/>
                </a:solidFill>
              </a:rPr>
              <a:t>against</a:t>
            </a:r>
            <a:r>
              <a:rPr lang="en-US">
                <a:solidFill>
                  <a:srgbClr val="FF6600"/>
                </a:solidFill>
              </a:rPr>
              <a:t> Cost of Trip.</a:t>
            </a:r>
            <a:endParaRPr>
              <a:solidFill>
                <a:srgbClr val="FF6600"/>
              </a:solidFill>
            </a:endParaRPr>
          </a:p>
          <a:p>
            <a:pPr indent="0" lvl="0" marL="0" rtl="0" algn="l">
              <a:spcBef>
                <a:spcPts val="1000"/>
              </a:spcBef>
              <a:spcAft>
                <a:spcPts val="0"/>
              </a:spcAft>
              <a:buNone/>
            </a:pPr>
            <a:r>
              <a:rPr lang="en-US">
                <a:solidFill>
                  <a:srgbClr val="FF6600"/>
                </a:solidFill>
              </a:rPr>
              <a:t> Yellow Cab make max 2.5 times profit of Pink Cab.</a:t>
            </a:r>
            <a:endParaRPr>
              <a:solidFill>
                <a:srgbClr val="FF6600"/>
              </a:solidFill>
            </a:endParaRPr>
          </a:p>
        </p:txBody>
      </p:sp>
      <p:pic>
        <p:nvPicPr>
          <p:cNvPr id="215" name="Google Shape;215;g2597d595e8c_0_84"/>
          <p:cNvPicPr preferRelativeResize="0"/>
          <p:nvPr/>
        </p:nvPicPr>
        <p:blipFill>
          <a:blip r:embed="rId3">
            <a:alphaModFix/>
          </a:blip>
          <a:stretch>
            <a:fillRect/>
          </a:stretch>
        </p:blipFill>
        <p:spPr>
          <a:xfrm>
            <a:off x="152400" y="1658765"/>
            <a:ext cx="11887202" cy="2738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219" name="Shape 219"/>
        <p:cNvGrpSpPr/>
        <p:nvPr/>
      </p:nvGrpSpPr>
      <p:grpSpPr>
        <a:xfrm>
          <a:off x="0" y="0"/>
          <a:ext cx="0" cy="0"/>
          <a:chOff x="0" y="0"/>
          <a:chExt cx="0" cy="0"/>
        </a:xfrm>
      </p:grpSpPr>
      <p:sp>
        <p:nvSpPr>
          <p:cNvPr id="220" name="Google Shape;220;g2597d595e8c_0_104"/>
          <p:cNvSpPr txBox="1"/>
          <p:nvPr>
            <p:ph type="ctrTitle"/>
          </p:nvPr>
        </p:nvSpPr>
        <p:spPr>
          <a:xfrm>
            <a:off x="112050" y="-6"/>
            <a:ext cx="9144000" cy="11355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5400">
                <a:solidFill>
                  <a:schemeClr val="lt1"/>
                </a:solidFill>
                <a:highlight>
                  <a:srgbClr val="FF6600"/>
                </a:highlight>
              </a:rPr>
              <a:t>Distance per $1</a:t>
            </a:r>
            <a:endParaRPr sz="5400">
              <a:solidFill>
                <a:schemeClr val="lt1"/>
              </a:solidFill>
              <a:highlight>
                <a:srgbClr val="FF6600"/>
              </a:highlight>
            </a:endParaRPr>
          </a:p>
        </p:txBody>
      </p:sp>
      <p:sp>
        <p:nvSpPr>
          <p:cNvPr id="221" name="Google Shape;221;g2597d595e8c_0_104"/>
          <p:cNvSpPr txBox="1"/>
          <p:nvPr>
            <p:ph idx="1" type="subTitle"/>
          </p:nvPr>
        </p:nvSpPr>
        <p:spPr>
          <a:xfrm>
            <a:off x="1613650" y="4834688"/>
            <a:ext cx="9144000" cy="1655700"/>
          </a:xfrm>
          <a:prstGeom prst="rect">
            <a:avLst/>
          </a:prstGeom>
        </p:spPr>
        <p:txBody>
          <a:bodyPr anchorCtr="0" anchor="t" bIns="45700" lIns="91425" spcFirstLastPara="1" rIns="91425" wrap="square" tIns="45700">
            <a:normAutofit fontScale="85000" lnSpcReduction="20000"/>
          </a:bodyPr>
          <a:lstStyle/>
          <a:p>
            <a:pPr indent="0" lvl="0" marL="0" rtl="0" algn="l">
              <a:spcBef>
                <a:spcPts val="1000"/>
              </a:spcBef>
              <a:spcAft>
                <a:spcPts val="0"/>
              </a:spcAft>
              <a:buClr>
                <a:schemeClr val="dk1"/>
              </a:buClr>
              <a:buSzPct val="45833"/>
              <a:buFont typeface="Arial"/>
              <a:buNone/>
            </a:pPr>
            <a:r>
              <a:rPr lang="en-US">
                <a:solidFill>
                  <a:srgbClr val="FF6600"/>
                </a:solidFill>
              </a:rPr>
              <a:t>This shows how many KM Travelled when each Cab service charges $1.  </a:t>
            </a:r>
            <a:endParaRPr>
              <a:solidFill>
                <a:srgbClr val="FF6600"/>
              </a:solidFill>
            </a:endParaRPr>
          </a:p>
          <a:p>
            <a:pPr indent="0" lvl="0" marL="0" rtl="0" algn="l">
              <a:spcBef>
                <a:spcPts val="1000"/>
              </a:spcBef>
              <a:spcAft>
                <a:spcPts val="0"/>
              </a:spcAft>
              <a:buClr>
                <a:schemeClr val="dk1"/>
              </a:buClr>
              <a:buSzPct val="45833"/>
              <a:buFont typeface="Arial"/>
              <a:buNone/>
            </a:pPr>
            <a:r>
              <a:rPr lang="en-US">
                <a:solidFill>
                  <a:srgbClr val="FF6600"/>
                </a:solidFill>
              </a:rPr>
              <a:t>This analysis </a:t>
            </a:r>
            <a:r>
              <a:rPr lang="en-US">
                <a:solidFill>
                  <a:srgbClr val="FF6600"/>
                </a:solidFill>
              </a:rPr>
              <a:t>absolutely</a:t>
            </a:r>
            <a:r>
              <a:rPr lang="en-US">
                <a:solidFill>
                  <a:srgbClr val="FF6600"/>
                </a:solidFill>
              </a:rPr>
              <a:t> shows Yellow Cab charges more than  Pink Cab. </a:t>
            </a:r>
            <a:endParaRPr>
              <a:solidFill>
                <a:srgbClr val="FF6600"/>
              </a:solidFill>
            </a:endParaRPr>
          </a:p>
          <a:p>
            <a:pPr indent="0" lvl="0" marL="0" rtl="0" algn="l">
              <a:spcBef>
                <a:spcPts val="1000"/>
              </a:spcBef>
              <a:spcAft>
                <a:spcPts val="0"/>
              </a:spcAft>
              <a:buClr>
                <a:schemeClr val="dk1"/>
              </a:buClr>
              <a:buSzPct val="45833"/>
              <a:buFont typeface="Arial"/>
              <a:buNone/>
            </a:pPr>
            <a:r>
              <a:rPr lang="en-US">
                <a:solidFill>
                  <a:srgbClr val="FF6600"/>
                </a:solidFill>
              </a:rPr>
              <a:t>Yellow Cab never go over than 0.084km per $1. On the other hand, Pink Cab starts charging from 0.085km per $1.</a:t>
            </a:r>
            <a:endParaRPr>
              <a:solidFill>
                <a:srgbClr val="FF6600"/>
              </a:solidFill>
            </a:endParaRPr>
          </a:p>
          <a:p>
            <a:pPr indent="0" lvl="0" marL="0" rtl="0" algn="l">
              <a:spcBef>
                <a:spcPts val="1000"/>
              </a:spcBef>
              <a:spcAft>
                <a:spcPts val="0"/>
              </a:spcAft>
              <a:buNone/>
            </a:pPr>
            <a:r>
              <a:t/>
            </a:r>
            <a:endParaRPr/>
          </a:p>
        </p:txBody>
      </p:sp>
      <p:pic>
        <p:nvPicPr>
          <p:cNvPr id="222" name="Google Shape;222;g2597d595e8c_0_104"/>
          <p:cNvPicPr preferRelativeResize="0"/>
          <p:nvPr/>
        </p:nvPicPr>
        <p:blipFill>
          <a:blip r:embed="rId3">
            <a:alphaModFix/>
          </a:blip>
          <a:stretch>
            <a:fillRect/>
          </a:stretch>
        </p:blipFill>
        <p:spPr>
          <a:xfrm>
            <a:off x="0" y="1135500"/>
            <a:ext cx="12191999" cy="33707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226" name="Shape 226"/>
        <p:cNvGrpSpPr/>
        <p:nvPr/>
      </p:nvGrpSpPr>
      <p:grpSpPr>
        <a:xfrm>
          <a:off x="0" y="0"/>
          <a:ext cx="0" cy="0"/>
          <a:chOff x="0" y="0"/>
          <a:chExt cx="0" cy="0"/>
        </a:xfrm>
      </p:grpSpPr>
      <p:sp>
        <p:nvSpPr>
          <p:cNvPr id="227" name="Google Shape;227;g259b6e67b7f_0_0"/>
          <p:cNvSpPr txBox="1"/>
          <p:nvPr>
            <p:ph type="ctrTitle"/>
          </p:nvPr>
        </p:nvSpPr>
        <p:spPr>
          <a:xfrm>
            <a:off x="143650" y="180218"/>
            <a:ext cx="9144000" cy="10833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5400">
                <a:solidFill>
                  <a:schemeClr val="lt1"/>
                </a:solidFill>
                <a:highlight>
                  <a:srgbClr val="FF6600"/>
                </a:highlight>
              </a:rPr>
              <a:t>Distance comparison</a:t>
            </a:r>
            <a:endParaRPr sz="5400">
              <a:solidFill>
                <a:schemeClr val="lt1"/>
              </a:solidFill>
              <a:highlight>
                <a:srgbClr val="FF6600"/>
              </a:highlight>
            </a:endParaRPr>
          </a:p>
        </p:txBody>
      </p:sp>
      <p:sp>
        <p:nvSpPr>
          <p:cNvPr id="228" name="Google Shape;228;g259b6e67b7f_0_0"/>
          <p:cNvSpPr txBox="1"/>
          <p:nvPr>
            <p:ph idx="1" type="subTitle"/>
          </p:nvPr>
        </p:nvSpPr>
        <p:spPr>
          <a:xfrm>
            <a:off x="620800" y="4549125"/>
            <a:ext cx="11305800" cy="19356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solidFill>
                  <a:srgbClr val="FF6600"/>
                </a:solidFill>
              </a:rPr>
              <a:t>Both cab companies covers all of ranges of distance. But Yellow Cab’s transactions are approximately 2.5 to 3 times of Pink Cab’s. </a:t>
            </a:r>
            <a:endParaRPr>
              <a:solidFill>
                <a:srgbClr val="FF6600"/>
              </a:solidFill>
            </a:endParaRPr>
          </a:p>
        </p:txBody>
      </p:sp>
      <p:pic>
        <p:nvPicPr>
          <p:cNvPr id="229" name="Google Shape;229;g259b6e67b7f_0_0"/>
          <p:cNvPicPr preferRelativeResize="0"/>
          <p:nvPr/>
        </p:nvPicPr>
        <p:blipFill>
          <a:blip r:embed="rId3">
            <a:alphaModFix/>
          </a:blip>
          <a:stretch>
            <a:fillRect/>
          </a:stretch>
        </p:blipFill>
        <p:spPr>
          <a:xfrm>
            <a:off x="152400" y="1415927"/>
            <a:ext cx="11887198" cy="29808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233" name="Shape 233"/>
        <p:cNvGrpSpPr/>
        <p:nvPr/>
      </p:nvGrpSpPr>
      <p:grpSpPr>
        <a:xfrm>
          <a:off x="0" y="0"/>
          <a:ext cx="0" cy="0"/>
          <a:chOff x="0" y="0"/>
          <a:chExt cx="0" cy="0"/>
        </a:xfrm>
      </p:grpSpPr>
      <p:sp>
        <p:nvSpPr>
          <p:cNvPr id="234" name="Google Shape;234;g2597d595e8c_0_121"/>
          <p:cNvSpPr txBox="1"/>
          <p:nvPr>
            <p:ph type="ctrTitle"/>
          </p:nvPr>
        </p:nvSpPr>
        <p:spPr>
          <a:xfrm>
            <a:off x="179300" y="248293"/>
            <a:ext cx="9144000" cy="1044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5400">
                <a:solidFill>
                  <a:schemeClr val="lt1"/>
                </a:solidFill>
                <a:highlight>
                  <a:srgbClr val="FF6600"/>
                </a:highlight>
              </a:rPr>
              <a:t>Usage in Holidays</a:t>
            </a:r>
            <a:endParaRPr sz="5400">
              <a:solidFill>
                <a:schemeClr val="lt1"/>
              </a:solidFill>
              <a:highlight>
                <a:srgbClr val="FF6600"/>
              </a:highlight>
            </a:endParaRPr>
          </a:p>
        </p:txBody>
      </p:sp>
      <p:sp>
        <p:nvSpPr>
          <p:cNvPr id="235" name="Google Shape;235;g2597d595e8c_0_121"/>
          <p:cNvSpPr txBox="1"/>
          <p:nvPr>
            <p:ph idx="1" type="subTitle"/>
          </p:nvPr>
        </p:nvSpPr>
        <p:spPr>
          <a:xfrm>
            <a:off x="8927350" y="1447950"/>
            <a:ext cx="3264600" cy="54099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US">
                <a:solidFill>
                  <a:srgbClr val="FF6600"/>
                </a:solidFill>
                <a:highlight>
                  <a:srgbClr val="3B3B3B"/>
                </a:highlight>
              </a:rPr>
              <a:t>-</a:t>
            </a:r>
            <a:r>
              <a:rPr lang="en-US">
                <a:solidFill>
                  <a:srgbClr val="FF6600"/>
                </a:solidFill>
                <a:highlight>
                  <a:srgbClr val="3B3B3B"/>
                </a:highlight>
              </a:rPr>
              <a:t>In any holidays, Yellow Cab are used more compared to Pink Cab.</a:t>
            </a:r>
            <a:endParaRPr>
              <a:solidFill>
                <a:srgbClr val="FF6600"/>
              </a:solidFill>
              <a:highlight>
                <a:srgbClr val="3B3B3B"/>
              </a:highlight>
            </a:endParaRPr>
          </a:p>
          <a:p>
            <a:pPr indent="0" lvl="0" marL="0" rtl="0" algn="l">
              <a:spcBef>
                <a:spcPts val="1000"/>
              </a:spcBef>
              <a:spcAft>
                <a:spcPts val="0"/>
              </a:spcAft>
              <a:buNone/>
            </a:pPr>
            <a:r>
              <a:rPr lang="en-US">
                <a:solidFill>
                  <a:srgbClr val="FF6600"/>
                </a:solidFill>
                <a:highlight>
                  <a:srgbClr val="3B3B3B"/>
                </a:highlight>
              </a:rPr>
              <a:t>-</a:t>
            </a:r>
            <a:r>
              <a:rPr lang="en-US">
                <a:solidFill>
                  <a:srgbClr val="FF6600"/>
                </a:solidFill>
                <a:highlight>
                  <a:srgbClr val="3B3B3B"/>
                </a:highlight>
              </a:rPr>
              <a:t>Christmas Eve is the holiday that most customers use the service. </a:t>
            </a:r>
            <a:endParaRPr>
              <a:solidFill>
                <a:srgbClr val="FF6600"/>
              </a:solidFill>
              <a:highlight>
                <a:srgbClr val="3B3B3B"/>
              </a:highlight>
            </a:endParaRPr>
          </a:p>
          <a:p>
            <a:pPr indent="0" lvl="0" marL="0" rtl="0" algn="l">
              <a:spcBef>
                <a:spcPts val="1000"/>
              </a:spcBef>
              <a:spcAft>
                <a:spcPts val="0"/>
              </a:spcAft>
              <a:buNone/>
            </a:pPr>
            <a:r>
              <a:rPr lang="en-US">
                <a:solidFill>
                  <a:srgbClr val="FF6600"/>
                </a:solidFill>
                <a:highlight>
                  <a:srgbClr val="3B3B3B"/>
                </a:highlight>
              </a:rPr>
              <a:t>-New Year’s Eve is the 2nd </a:t>
            </a:r>
            <a:r>
              <a:rPr lang="en-US">
                <a:solidFill>
                  <a:srgbClr val="FF6600"/>
                </a:solidFill>
                <a:highlight>
                  <a:srgbClr val="3B3B3B"/>
                </a:highlight>
              </a:rPr>
              <a:t>largest</a:t>
            </a:r>
            <a:r>
              <a:rPr lang="en-US">
                <a:solidFill>
                  <a:srgbClr val="FF6600"/>
                </a:solidFill>
                <a:highlight>
                  <a:srgbClr val="3B3B3B"/>
                </a:highlight>
              </a:rPr>
              <a:t> usage holiday.</a:t>
            </a:r>
            <a:endParaRPr>
              <a:solidFill>
                <a:srgbClr val="FF6600"/>
              </a:solidFill>
              <a:highlight>
                <a:srgbClr val="3B3B3B"/>
              </a:highlight>
            </a:endParaRPr>
          </a:p>
          <a:p>
            <a:pPr indent="0" lvl="0" marL="0" rtl="0" algn="l">
              <a:spcBef>
                <a:spcPts val="1000"/>
              </a:spcBef>
              <a:spcAft>
                <a:spcPts val="0"/>
              </a:spcAft>
              <a:buNone/>
            </a:pPr>
            <a:r>
              <a:rPr lang="en-US">
                <a:solidFill>
                  <a:srgbClr val="FF6600"/>
                </a:solidFill>
                <a:highlight>
                  <a:srgbClr val="3B3B3B"/>
                </a:highlight>
              </a:rPr>
              <a:t>-Labor Day Weekend is the 3rd </a:t>
            </a:r>
            <a:r>
              <a:rPr lang="en-US">
                <a:solidFill>
                  <a:srgbClr val="FF6600"/>
                </a:solidFill>
                <a:highlight>
                  <a:srgbClr val="3B3B3B"/>
                </a:highlight>
              </a:rPr>
              <a:t>largest</a:t>
            </a:r>
            <a:r>
              <a:rPr lang="en-US">
                <a:solidFill>
                  <a:srgbClr val="FF6600"/>
                </a:solidFill>
                <a:highlight>
                  <a:srgbClr val="3B3B3B"/>
                </a:highlight>
              </a:rPr>
              <a:t> usage holiday.  </a:t>
            </a:r>
            <a:endParaRPr>
              <a:solidFill>
                <a:srgbClr val="FF6600"/>
              </a:solidFill>
              <a:highlight>
                <a:srgbClr val="3B3B3B"/>
              </a:highlight>
            </a:endParaRPr>
          </a:p>
        </p:txBody>
      </p:sp>
      <p:pic>
        <p:nvPicPr>
          <p:cNvPr id="236" name="Google Shape;236;g2597d595e8c_0_121"/>
          <p:cNvPicPr preferRelativeResize="0"/>
          <p:nvPr/>
        </p:nvPicPr>
        <p:blipFill>
          <a:blip r:embed="rId3">
            <a:alphaModFix/>
          </a:blip>
          <a:stretch>
            <a:fillRect/>
          </a:stretch>
        </p:blipFill>
        <p:spPr>
          <a:xfrm>
            <a:off x="179300" y="1447950"/>
            <a:ext cx="8748050" cy="50976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240" name="Shape 240"/>
        <p:cNvGrpSpPr/>
        <p:nvPr/>
      </p:nvGrpSpPr>
      <p:grpSpPr>
        <a:xfrm>
          <a:off x="0" y="0"/>
          <a:ext cx="0" cy="0"/>
          <a:chOff x="0" y="0"/>
          <a:chExt cx="0" cy="0"/>
        </a:xfrm>
      </p:grpSpPr>
      <p:sp>
        <p:nvSpPr>
          <p:cNvPr id="241" name="Google Shape;241;g2597d595e8c_0_126"/>
          <p:cNvSpPr txBox="1"/>
          <p:nvPr>
            <p:ph type="ctrTitle"/>
          </p:nvPr>
        </p:nvSpPr>
        <p:spPr>
          <a:xfrm>
            <a:off x="0" y="113844"/>
            <a:ext cx="9144000" cy="12459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rPr lang="en-US" sz="5400">
                <a:solidFill>
                  <a:schemeClr val="lt1"/>
                </a:solidFill>
                <a:highlight>
                  <a:srgbClr val="FF6600"/>
                </a:highlight>
              </a:rPr>
              <a:t>Payment Mode Comparison</a:t>
            </a:r>
            <a:endParaRPr sz="5400">
              <a:solidFill>
                <a:schemeClr val="lt1"/>
              </a:solidFill>
              <a:highlight>
                <a:srgbClr val="FF6600"/>
              </a:highlight>
            </a:endParaRPr>
          </a:p>
        </p:txBody>
      </p:sp>
      <p:sp>
        <p:nvSpPr>
          <p:cNvPr id="242" name="Google Shape;242;g2597d595e8c_0_126"/>
          <p:cNvSpPr txBox="1"/>
          <p:nvPr>
            <p:ph idx="1" type="subTitle"/>
          </p:nvPr>
        </p:nvSpPr>
        <p:spPr>
          <a:xfrm>
            <a:off x="6470300" y="1517750"/>
            <a:ext cx="5721600" cy="17616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None/>
            </a:pPr>
            <a:r>
              <a:rPr lang="en-US">
                <a:solidFill>
                  <a:srgbClr val="FF6600"/>
                </a:solidFill>
              </a:rPr>
              <a:t>-In both company, the customer with using Card is higher than using Cash. </a:t>
            </a:r>
            <a:endParaRPr>
              <a:solidFill>
                <a:srgbClr val="FF6600"/>
              </a:solidFill>
            </a:endParaRPr>
          </a:p>
          <a:p>
            <a:pPr indent="0" lvl="0" marL="0" rtl="0" algn="l">
              <a:spcBef>
                <a:spcPts val="1000"/>
              </a:spcBef>
              <a:spcAft>
                <a:spcPts val="0"/>
              </a:spcAft>
              <a:buNone/>
            </a:pPr>
            <a:r>
              <a:rPr lang="en-US">
                <a:solidFill>
                  <a:srgbClr val="FF6600"/>
                </a:solidFill>
              </a:rPr>
              <a:t>-The </a:t>
            </a:r>
            <a:r>
              <a:rPr lang="en-US">
                <a:solidFill>
                  <a:srgbClr val="FF6600"/>
                </a:solidFill>
              </a:rPr>
              <a:t>percentage</a:t>
            </a:r>
            <a:r>
              <a:rPr lang="en-US">
                <a:solidFill>
                  <a:srgbClr val="FF6600"/>
                </a:solidFill>
              </a:rPr>
              <a:t> of Payment Mode is same in both companies as Card 60% and Cash 40%.</a:t>
            </a:r>
            <a:endParaRPr>
              <a:solidFill>
                <a:srgbClr val="FF6600"/>
              </a:solidFill>
            </a:endParaRPr>
          </a:p>
        </p:txBody>
      </p:sp>
      <p:pic>
        <p:nvPicPr>
          <p:cNvPr id="243" name="Google Shape;243;g2597d595e8c_0_126"/>
          <p:cNvPicPr preferRelativeResize="0"/>
          <p:nvPr/>
        </p:nvPicPr>
        <p:blipFill>
          <a:blip r:embed="rId3">
            <a:alphaModFix/>
          </a:blip>
          <a:stretch>
            <a:fillRect/>
          </a:stretch>
        </p:blipFill>
        <p:spPr>
          <a:xfrm>
            <a:off x="298100" y="1517738"/>
            <a:ext cx="6172200" cy="4371975"/>
          </a:xfrm>
          <a:prstGeom prst="rect">
            <a:avLst/>
          </a:prstGeom>
          <a:noFill/>
          <a:ln>
            <a:noFill/>
          </a:ln>
        </p:spPr>
      </p:pic>
      <p:pic>
        <p:nvPicPr>
          <p:cNvPr id="244" name="Google Shape;244;g2597d595e8c_0_126"/>
          <p:cNvPicPr preferRelativeResize="0"/>
          <p:nvPr/>
        </p:nvPicPr>
        <p:blipFill>
          <a:blip r:embed="rId4">
            <a:alphaModFix/>
          </a:blip>
          <a:stretch>
            <a:fillRect/>
          </a:stretch>
        </p:blipFill>
        <p:spPr>
          <a:xfrm>
            <a:off x="6602375" y="3279350"/>
            <a:ext cx="4645050" cy="2418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248" name="Shape 248"/>
        <p:cNvGrpSpPr/>
        <p:nvPr/>
      </p:nvGrpSpPr>
      <p:grpSpPr>
        <a:xfrm>
          <a:off x="0" y="0"/>
          <a:ext cx="0" cy="0"/>
          <a:chOff x="0" y="0"/>
          <a:chExt cx="0" cy="0"/>
        </a:xfrm>
      </p:grpSpPr>
      <p:sp>
        <p:nvSpPr>
          <p:cNvPr id="249" name="Google Shape;249;g2597d595e8c_0_131"/>
          <p:cNvSpPr txBox="1"/>
          <p:nvPr>
            <p:ph type="ctrTitle"/>
          </p:nvPr>
        </p:nvSpPr>
        <p:spPr>
          <a:xfrm>
            <a:off x="89650" y="113844"/>
            <a:ext cx="9144000" cy="12234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5400">
                <a:solidFill>
                  <a:schemeClr val="lt1"/>
                </a:solidFill>
                <a:highlight>
                  <a:srgbClr val="FF6600"/>
                </a:highlight>
              </a:rPr>
              <a:t>Gender Comparison</a:t>
            </a:r>
            <a:endParaRPr sz="5400">
              <a:solidFill>
                <a:schemeClr val="lt1"/>
              </a:solidFill>
              <a:highlight>
                <a:srgbClr val="FF6600"/>
              </a:highlight>
            </a:endParaRPr>
          </a:p>
        </p:txBody>
      </p:sp>
      <p:sp>
        <p:nvSpPr>
          <p:cNvPr id="250" name="Google Shape;250;g2597d595e8c_0_131"/>
          <p:cNvSpPr txBox="1"/>
          <p:nvPr>
            <p:ph idx="1" type="subTitle"/>
          </p:nvPr>
        </p:nvSpPr>
        <p:spPr>
          <a:xfrm>
            <a:off x="7134400" y="1337250"/>
            <a:ext cx="5057700" cy="17229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None/>
            </a:pPr>
            <a:r>
              <a:rPr lang="en-US">
                <a:solidFill>
                  <a:srgbClr val="FF6600"/>
                </a:solidFill>
              </a:rPr>
              <a:t>-Both companies has more Male customers compared to Female.</a:t>
            </a:r>
            <a:endParaRPr>
              <a:solidFill>
                <a:srgbClr val="FF6600"/>
              </a:solidFill>
            </a:endParaRPr>
          </a:p>
          <a:p>
            <a:pPr indent="0" lvl="0" marL="0" rtl="0" algn="l">
              <a:spcBef>
                <a:spcPts val="1000"/>
              </a:spcBef>
              <a:spcAft>
                <a:spcPts val="0"/>
              </a:spcAft>
              <a:buNone/>
            </a:pPr>
            <a:r>
              <a:rPr lang="en-US">
                <a:solidFill>
                  <a:srgbClr val="FF6600"/>
                </a:solidFill>
              </a:rPr>
              <a:t>-</a:t>
            </a:r>
            <a:r>
              <a:rPr lang="en-US">
                <a:solidFill>
                  <a:srgbClr val="FF6600"/>
                </a:solidFill>
              </a:rPr>
              <a:t>The percentage of Gender in both companies is about same as Male 57% and Female 43%.</a:t>
            </a:r>
            <a:endParaRPr>
              <a:solidFill>
                <a:srgbClr val="FF6600"/>
              </a:solidFill>
            </a:endParaRPr>
          </a:p>
        </p:txBody>
      </p:sp>
      <p:pic>
        <p:nvPicPr>
          <p:cNvPr id="251" name="Google Shape;251;g2597d595e8c_0_131"/>
          <p:cNvPicPr preferRelativeResize="0"/>
          <p:nvPr/>
        </p:nvPicPr>
        <p:blipFill>
          <a:blip r:embed="rId3">
            <a:alphaModFix/>
          </a:blip>
          <a:stretch>
            <a:fillRect/>
          </a:stretch>
        </p:blipFill>
        <p:spPr>
          <a:xfrm>
            <a:off x="152400" y="1489650"/>
            <a:ext cx="6557539" cy="4778100"/>
          </a:xfrm>
          <a:prstGeom prst="rect">
            <a:avLst/>
          </a:prstGeom>
          <a:noFill/>
          <a:ln>
            <a:noFill/>
          </a:ln>
        </p:spPr>
      </p:pic>
      <p:pic>
        <p:nvPicPr>
          <p:cNvPr id="252" name="Google Shape;252;g2597d595e8c_0_131"/>
          <p:cNvPicPr preferRelativeResize="0"/>
          <p:nvPr/>
        </p:nvPicPr>
        <p:blipFill>
          <a:blip r:embed="rId4">
            <a:alphaModFix/>
          </a:blip>
          <a:stretch>
            <a:fillRect/>
          </a:stretch>
        </p:blipFill>
        <p:spPr>
          <a:xfrm>
            <a:off x="7134400" y="3074526"/>
            <a:ext cx="4134925" cy="29569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256" name="Shape 256"/>
        <p:cNvGrpSpPr/>
        <p:nvPr/>
      </p:nvGrpSpPr>
      <p:grpSpPr>
        <a:xfrm>
          <a:off x="0" y="0"/>
          <a:ext cx="0" cy="0"/>
          <a:chOff x="0" y="0"/>
          <a:chExt cx="0" cy="0"/>
        </a:xfrm>
      </p:grpSpPr>
      <p:sp>
        <p:nvSpPr>
          <p:cNvPr id="257" name="Google Shape;257;g2597d595e8c_0_136"/>
          <p:cNvSpPr txBox="1"/>
          <p:nvPr>
            <p:ph type="ctrTitle"/>
          </p:nvPr>
        </p:nvSpPr>
        <p:spPr>
          <a:xfrm>
            <a:off x="0" y="0"/>
            <a:ext cx="10918800" cy="1045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5400">
                <a:solidFill>
                  <a:schemeClr val="lt1"/>
                </a:solidFill>
                <a:highlight>
                  <a:srgbClr val="FF6600"/>
                </a:highlight>
              </a:rPr>
              <a:t>Transactions by Month</a:t>
            </a:r>
            <a:endParaRPr sz="5400">
              <a:solidFill>
                <a:schemeClr val="lt1"/>
              </a:solidFill>
              <a:highlight>
                <a:srgbClr val="FF6600"/>
              </a:highlight>
            </a:endParaRPr>
          </a:p>
        </p:txBody>
      </p:sp>
      <p:sp>
        <p:nvSpPr>
          <p:cNvPr id="258" name="Google Shape;258;g2597d595e8c_0_136"/>
          <p:cNvSpPr txBox="1"/>
          <p:nvPr>
            <p:ph idx="1" type="subTitle"/>
          </p:nvPr>
        </p:nvSpPr>
        <p:spPr>
          <a:xfrm>
            <a:off x="7605075" y="1136750"/>
            <a:ext cx="4474800" cy="56016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solidFill>
                  <a:srgbClr val="FF6600"/>
                </a:solidFill>
              </a:rPr>
              <a:t>-Every month, Yellow Cab’s </a:t>
            </a:r>
            <a:r>
              <a:rPr lang="en-US">
                <a:solidFill>
                  <a:srgbClr val="FF6600"/>
                </a:solidFill>
              </a:rPr>
              <a:t>transitions</a:t>
            </a:r>
            <a:r>
              <a:rPr lang="en-US">
                <a:solidFill>
                  <a:srgbClr val="FF6600"/>
                </a:solidFill>
              </a:rPr>
              <a:t> are approximately 3 - 4 times more than Pink Cab’s. </a:t>
            </a:r>
            <a:endParaRPr>
              <a:solidFill>
                <a:srgbClr val="FF6600"/>
              </a:solidFill>
            </a:endParaRPr>
          </a:p>
          <a:p>
            <a:pPr indent="0" lvl="0" marL="0" rtl="0" algn="l">
              <a:spcBef>
                <a:spcPts val="1000"/>
              </a:spcBef>
              <a:spcAft>
                <a:spcPts val="0"/>
              </a:spcAft>
              <a:buNone/>
            </a:pPr>
            <a:r>
              <a:rPr lang="en-US">
                <a:solidFill>
                  <a:srgbClr val="FF6600"/>
                </a:solidFill>
              </a:rPr>
              <a:t>-Both </a:t>
            </a:r>
            <a:r>
              <a:rPr lang="en-US">
                <a:solidFill>
                  <a:srgbClr val="FF6600"/>
                </a:solidFill>
              </a:rPr>
              <a:t>company’s transactions increase toward the end of the year. </a:t>
            </a:r>
            <a:endParaRPr>
              <a:solidFill>
                <a:srgbClr val="FF6600"/>
              </a:solidFill>
            </a:endParaRPr>
          </a:p>
        </p:txBody>
      </p:sp>
      <p:pic>
        <p:nvPicPr>
          <p:cNvPr id="259" name="Google Shape;259;g2597d595e8c_0_136"/>
          <p:cNvPicPr preferRelativeResize="0"/>
          <p:nvPr/>
        </p:nvPicPr>
        <p:blipFill>
          <a:blip r:embed="rId3">
            <a:alphaModFix/>
          </a:blip>
          <a:stretch>
            <a:fillRect/>
          </a:stretch>
        </p:blipFill>
        <p:spPr>
          <a:xfrm>
            <a:off x="0" y="1287325"/>
            <a:ext cx="7470600" cy="48215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263" name="Shape 263"/>
        <p:cNvGrpSpPr/>
        <p:nvPr/>
      </p:nvGrpSpPr>
      <p:grpSpPr>
        <a:xfrm>
          <a:off x="0" y="0"/>
          <a:ext cx="0" cy="0"/>
          <a:chOff x="0" y="0"/>
          <a:chExt cx="0" cy="0"/>
        </a:xfrm>
      </p:grpSpPr>
      <p:sp>
        <p:nvSpPr>
          <p:cNvPr id="264" name="Google Shape;264;g2597d595e8c_0_151"/>
          <p:cNvSpPr txBox="1"/>
          <p:nvPr>
            <p:ph type="ctrTitle"/>
          </p:nvPr>
        </p:nvSpPr>
        <p:spPr>
          <a:xfrm>
            <a:off x="156875" y="91418"/>
            <a:ext cx="9144000" cy="1021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5400">
                <a:solidFill>
                  <a:schemeClr val="lt1"/>
                </a:solidFill>
                <a:highlight>
                  <a:srgbClr val="FF6600"/>
                </a:highlight>
              </a:rPr>
              <a:t>Income Comparison</a:t>
            </a:r>
            <a:endParaRPr sz="5400">
              <a:solidFill>
                <a:schemeClr val="lt1"/>
              </a:solidFill>
              <a:highlight>
                <a:srgbClr val="FF6600"/>
              </a:highlight>
            </a:endParaRPr>
          </a:p>
        </p:txBody>
      </p:sp>
      <p:sp>
        <p:nvSpPr>
          <p:cNvPr id="265" name="Google Shape;265;g2597d595e8c_0_151"/>
          <p:cNvSpPr txBox="1"/>
          <p:nvPr>
            <p:ph idx="1" type="subTitle"/>
          </p:nvPr>
        </p:nvSpPr>
        <p:spPr>
          <a:xfrm>
            <a:off x="7482300" y="972150"/>
            <a:ext cx="4301100" cy="5167800"/>
          </a:xfrm>
          <a:prstGeom prst="rect">
            <a:avLst/>
          </a:prstGeom>
        </p:spPr>
        <p:txBody>
          <a:bodyPr anchorCtr="0" anchor="t" bIns="45700" lIns="91425" spcFirstLastPara="1" rIns="91425" wrap="square" tIns="45700">
            <a:normAutofit lnSpcReduction="20000"/>
          </a:bodyPr>
          <a:lstStyle/>
          <a:p>
            <a:pPr indent="0" lvl="0" marL="0" rtl="0" algn="l">
              <a:spcBef>
                <a:spcPts val="1000"/>
              </a:spcBef>
              <a:spcAft>
                <a:spcPts val="0"/>
              </a:spcAft>
              <a:buClr>
                <a:schemeClr val="dk1"/>
              </a:buClr>
              <a:buSzPts val="1100"/>
              <a:buFont typeface="Arial"/>
              <a:buNone/>
            </a:pPr>
            <a:r>
              <a:rPr lang="en-US">
                <a:solidFill>
                  <a:srgbClr val="FF6600"/>
                </a:solidFill>
              </a:rPr>
              <a:t>Both </a:t>
            </a:r>
            <a:r>
              <a:rPr lang="en-US">
                <a:solidFill>
                  <a:srgbClr val="FF6600"/>
                </a:solidFill>
              </a:rPr>
              <a:t>companies have wide range of income. However, customers with Yellow Cab share larger amounts than customers of Pink Cab in any income ranges.</a:t>
            </a:r>
            <a:endParaRPr>
              <a:solidFill>
                <a:srgbClr val="FF6600"/>
              </a:solidFill>
            </a:endParaRPr>
          </a:p>
          <a:p>
            <a:pPr indent="0" lvl="0" marL="0" rtl="0" algn="l">
              <a:spcBef>
                <a:spcPts val="1000"/>
              </a:spcBef>
              <a:spcAft>
                <a:spcPts val="0"/>
              </a:spcAft>
              <a:buClr>
                <a:schemeClr val="dk1"/>
              </a:buClr>
              <a:buSzPts val="1100"/>
              <a:buFont typeface="Arial"/>
              <a:buNone/>
            </a:pPr>
            <a:r>
              <a:rPr lang="en-US">
                <a:solidFill>
                  <a:srgbClr val="FF6600"/>
                </a:solidFill>
              </a:rPr>
              <a:t>The amount of over 25000 customers significantly decrease both Pink Cab and Yellow Cab.  </a:t>
            </a:r>
            <a:endParaRPr>
              <a:solidFill>
                <a:srgbClr val="FF6600"/>
              </a:solidFill>
            </a:endParaRPr>
          </a:p>
          <a:p>
            <a:pPr indent="0" lvl="0" marL="0" rtl="0" algn="l">
              <a:spcBef>
                <a:spcPts val="1000"/>
              </a:spcBef>
              <a:spcAft>
                <a:spcPts val="0"/>
              </a:spcAft>
              <a:buClr>
                <a:schemeClr val="dk1"/>
              </a:buClr>
              <a:buSzPts val="1100"/>
              <a:buFont typeface="Arial"/>
              <a:buNone/>
            </a:pPr>
            <a:r>
              <a:rPr lang="en-US">
                <a:solidFill>
                  <a:srgbClr val="FF6600"/>
                </a:solidFill>
              </a:rPr>
              <a:t>However, Yellow Cab is popular among the over 25k income groups compared to Pink Cab.</a:t>
            </a:r>
            <a:endParaRPr>
              <a:solidFill>
                <a:srgbClr val="FF6600"/>
              </a:solidFill>
            </a:endParaRPr>
          </a:p>
          <a:p>
            <a:pPr indent="0" lvl="0" marL="0" rtl="0" algn="l">
              <a:spcBef>
                <a:spcPts val="1000"/>
              </a:spcBef>
              <a:spcAft>
                <a:spcPts val="0"/>
              </a:spcAft>
              <a:buClr>
                <a:schemeClr val="dk1"/>
              </a:buClr>
              <a:buSzPts val="1100"/>
              <a:buFont typeface="Arial"/>
              <a:buNone/>
            </a:pPr>
            <a:r>
              <a:rPr lang="en-US">
                <a:solidFill>
                  <a:srgbClr val="FF6600"/>
                </a:solidFill>
              </a:rPr>
              <a:t>It seems the difference over 25k an</a:t>
            </a:r>
            <a:r>
              <a:rPr lang="en-US">
                <a:solidFill>
                  <a:srgbClr val="FF6600"/>
                </a:solidFill>
              </a:rPr>
              <a:t>d under 25k are some rule or restriction making this gap because of the gap is </a:t>
            </a:r>
            <a:r>
              <a:rPr lang="en-US">
                <a:solidFill>
                  <a:srgbClr val="FF6600"/>
                </a:solidFill>
              </a:rPr>
              <a:t>significantly</a:t>
            </a:r>
            <a:r>
              <a:rPr lang="en-US">
                <a:solidFill>
                  <a:srgbClr val="FF6600"/>
                </a:solidFill>
              </a:rPr>
              <a:t> large.  </a:t>
            </a:r>
            <a:endParaRPr>
              <a:solidFill>
                <a:srgbClr val="FF6600"/>
              </a:solidFill>
            </a:endParaRPr>
          </a:p>
          <a:p>
            <a:pPr indent="0" lvl="0" marL="0" rtl="0" algn="l">
              <a:spcBef>
                <a:spcPts val="1000"/>
              </a:spcBef>
              <a:spcAft>
                <a:spcPts val="0"/>
              </a:spcAft>
              <a:buNone/>
            </a:pPr>
            <a:r>
              <a:t/>
            </a:r>
            <a:endParaRPr/>
          </a:p>
        </p:txBody>
      </p:sp>
      <p:pic>
        <p:nvPicPr>
          <p:cNvPr id="266" name="Google Shape;266;g2597d595e8c_0_151"/>
          <p:cNvPicPr preferRelativeResize="0"/>
          <p:nvPr/>
        </p:nvPicPr>
        <p:blipFill>
          <a:blip r:embed="rId3">
            <a:alphaModFix/>
          </a:blip>
          <a:stretch>
            <a:fillRect/>
          </a:stretch>
        </p:blipFill>
        <p:spPr>
          <a:xfrm>
            <a:off x="285750" y="1371600"/>
            <a:ext cx="6938299" cy="51678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270" name="Shape 270"/>
        <p:cNvGrpSpPr/>
        <p:nvPr/>
      </p:nvGrpSpPr>
      <p:grpSpPr>
        <a:xfrm>
          <a:off x="0" y="0"/>
          <a:ext cx="0" cy="0"/>
          <a:chOff x="0" y="0"/>
          <a:chExt cx="0" cy="0"/>
        </a:xfrm>
      </p:grpSpPr>
      <p:sp>
        <p:nvSpPr>
          <p:cNvPr id="271" name="Google Shape;271;g2597d595e8c_0_141"/>
          <p:cNvSpPr txBox="1"/>
          <p:nvPr>
            <p:ph type="ctrTitle"/>
          </p:nvPr>
        </p:nvSpPr>
        <p:spPr>
          <a:xfrm>
            <a:off x="0" y="-7"/>
            <a:ext cx="9144000" cy="10236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5400">
                <a:solidFill>
                  <a:schemeClr val="lt1"/>
                </a:solidFill>
                <a:highlight>
                  <a:srgbClr val="FF6600"/>
                </a:highlight>
              </a:rPr>
              <a:t>Age Comparison</a:t>
            </a:r>
            <a:endParaRPr sz="5400">
              <a:solidFill>
                <a:schemeClr val="lt1"/>
              </a:solidFill>
              <a:highlight>
                <a:srgbClr val="FF6600"/>
              </a:highlight>
            </a:endParaRPr>
          </a:p>
        </p:txBody>
      </p:sp>
      <p:sp>
        <p:nvSpPr>
          <p:cNvPr id="272" name="Google Shape;272;g2597d595e8c_0_141"/>
          <p:cNvSpPr txBox="1"/>
          <p:nvPr>
            <p:ph idx="1" type="subTitle"/>
          </p:nvPr>
        </p:nvSpPr>
        <p:spPr>
          <a:xfrm>
            <a:off x="1524000" y="4937688"/>
            <a:ext cx="9144000" cy="1655700"/>
          </a:xfrm>
          <a:prstGeom prst="rect">
            <a:avLst/>
          </a:prstGeom>
        </p:spPr>
        <p:txBody>
          <a:bodyPr anchorCtr="0" anchor="t" bIns="45700" lIns="91425" spcFirstLastPara="1" rIns="91425" wrap="square" tIns="45700">
            <a:noAutofit/>
          </a:bodyPr>
          <a:lstStyle/>
          <a:p>
            <a:pPr indent="0" lvl="0" marL="0" rtl="0" algn="l">
              <a:lnSpc>
                <a:spcPct val="70000"/>
              </a:lnSpc>
              <a:spcBef>
                <a:spcPts val="1000"/>
              </a:spcBef>
              <a:spcAft>
                <a:spcPts val="0"/>
              </a:spcAft>
              <a:buClr>
                <a:schemeClr val="dk1"/>
              </a:buClr>
              <a:buSzPts val="688"/>
              <a:buFont typeface="Arial"/>
              <a:buNone/>
            </a:pPr>
            <a:r>
              <a:rPr lang="en-US" sz="1700">
                <a:solidFill>
                  <a:srgbClr val="FF6600"/>
                </a:solidFill>
              </a:rPr>
              <a:t>Generally</a:t>
            </a:r>
            <a:r>
              <a:rPr lang="en-US" sz="1700">
                <a:solidFill>
                  <a:srgbClr val="FF6600"/>
                </a:solidFill>
              </a:rPr>
              <a:t>, customers use more Yellow Cab compared to Pink Cab.  </a:t>
            </a:r>
            <a:endParaRPr sz="1700">
              <a:solidFill>
                <a:srgbClr val="FF6600"/>
              </a:solidFill>
            </a:endParaRPr>
          </a:p>
          <a:p>
            <a:pPr indent="0" lvl="0" marL="0" rtl="0" algn="l">
              <a:lnSpc>
                <a:spcPct val="70000"/>
              </a:lnSpc>
              <a:spcBef>
                <a:spcPts val="1000"/>
              </a:spcBef>
              <a:spcAft>
                <a:spcPts val="0"/>
              </a:spcAft>
              <a:buClr>
                <a:schemeClr val="dk1"/>
              </a:buClr>
              <a:buSzPts val="688"/>
              <a:buFont typeface="Arial"/>
              <a:buNone/>
            </a:pPr>
            <a:r>
              <a:rPr lang="en-US" sz="1700">
                <a:solidFill>
                  <a:srgbClr val="FF6600"/>
                </a:solidFill>
              </a:rPr>
              <a:t>Under 40 years old customers actively use Cab service compared to over 40 years old customers.   </a:t>
            </a:r>
            <a:endParaRPr sz="1700">
              <a:solidFill>
                <a:srgbClr val="FF6600"/>
              </a:solidFill>
            </a:endParaRPr>
          </a:p>
          <a:p>
            <a:pPr indent="0" lvl="0" marL="0" rtl="0" algn="l">
              <a:lnSpc>
                <a:spcPct val="70000"/>
              </a:lnSpc>
              <a:spcBef>
                <a:spcPts val="1000"/>
              </a:spcBef>
              <a:spcAft>
                <a:spcPts val="0"/>
              </a:spcAft>
              <a:buClr>
                <a:schemeClr val="dk1"/>
              </a:buClr>
              <a:buSzPts val="688"/>
              <a:buFont typeface="Arial"/>
              <a:buNone/>
            </a:pPr>
            <a:r>
              <a:rPr lang="en-US" sz="1700">
                <a:solidFill>
                  <a:srgbClr val="FF6600"/>
                </a:solidFill>
              </a:rPr>
              <a:t>Over 40 years old customers especially more use Yellow Can than Pink Cab.  </a:t>
            </a:r>
            <a:endParaRPr sz="1700">
              <a:solidFill>
                <a:srgbClr val="FF6600"/>
              </a:solidFill>
            </a:endParaRPr>
          </a:p>
          <a:p>
            <a:pPr indent="0" lvl="0" marL="0" rtl="0" algn="l">
              <a:lnSpc>
                <a:spcPct val="70000"/>
              </a:lnSpc>
              <a:spcBef>
                <a:spcPts val="1000"/>
              </a:spcBef>
              <a:spcAft>
                <a:spcPts val="0"/>
              </a:spcAft>
              <a:buClr>
                <a:schemeClr val="dk1"/>
              </a:buClr>
              <a:buSzPts val="688"/>
              <a:buFont typeface="Arial"/>
              <a:buNone/>
            </a:pPr>
            <a:r>
              <a:rPr lang="en-US" sz="1700">
                <a:solidFill>
                  <a:srgbClr val="FF6600"/>
                </a:solidFill>
              </a:rPr>
              <a:t>It seems the difference over 40 and under 40 are some rule or restriction making this gap because of the gap is </a:t>
            </a:r>
            <a:r>
              <a:rPr lang="en-US" sz="1700">
                <a:solidFill>
                  <a:srgbClr val="FF6600"/>
                </a:solidFill>
              </a:rPr>
              <a:t>significantly</a:t>
            </a:r>
            <a:r>
              <a:rPr lang="en-US" sz="1700">
                <a:solidFill>
                  <a:srgbClr val="FF6600"/>
                </a:solidFill>
              </a:rPr>
              <a:t> large. </a:t>
            </a:r>
            <a:endParaRPr sz="1700">
              <a:solidFill>
                <a:srgbClr val="FF6600"/>
              </a:solidFill>
            </a:endParaRPr>
          </a:p>
          <a:p>
            <a:pPr indent="0" lvl="0" marL="0" rtl="0" algn="l">
              <a:lnSpc>
                <a:spcPct val="70000"/>
              </a:lnSpc>
              <a:spcBef>
                <a:spcPts val="1000"/>
              </a:spcBef>
              <a:spcAft>
                <a:spcPts val="0"/>
              </a:spcAft>
              <a:buSzPts val="688"/>
              <a:buNone/>
            </a:pPr>
            <a:r>
              <a:t/>
            </a:r>
            <a:endParaRPr sz="1500"/>
          </a:p>
        </p:txBody>
      </p:sp>
      <p:pic>
        <p:nvPicPr>
          <p:cNvPr id="273" name="Google Shape;273;g2597d595e8c_0_141"/>
          <p:cNvPicPr preferRelativeResize="0"/>
          <p:nvPr/>
        </p:nvPicPr>
        <p:blipFill>
          <a:blip r:embed="rId3">
            <a:alphaModFix/>
          </a:blip>
          <a:stretch>
            <a:fillRect/>
          </a:stretch>
        </p:blipFill>
        <p:spPr>
          <a:xfrm>
            <a:off x="89650" y="1023591"/>
            <a:ext cx="12192002" cy="391411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277" name="Shape 277"/>
        <p:cNvGrpSpPr/>
        <p:nvPr/>
      </p:nvGrpSpPr>
      <p:grpSpPr>
        <a:xfrm>
          <a:off x="0" y="0"/>
          <a:ext cx="0" cy="0"/>
          <a:chOff x="0" y="0"/>
          <a:chExt cx="0" cy="0"/>
        </a:xfrm>
      </p:grpSpPr>
      <p:sp>
        <p:nvSpPr>
          <p:cNvPr id="278" name="Google Shape;278;g2597d595e8c_0_146"/>
          <p:cNvSpPr txBox="1"/>
          <p:nvPr>
            <p:ph type="ctrTitle"/>
          </p:nvPr>
        </p:nvSpPr>
        <p:spPr>
          <a:xfrm>
            <a:off x="89650" y="-5"/>
            <a:ext cx="9144000" cy="13371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5400">
                <a:solidFill>
                  <a:schemeClr val="lt1"/>
                </a:solidFill>
                <a:highlight>
                  <a:srgbClr val="FF6600"/>
                </a:highlight>
              </a:rPr>
              <a:t>Repetitive</a:t>
            </a:r>
            <a:r>
              <a:rPr lang="en-US" sz="5400">
                <a:solidFill>
                  <a:schemeClr val="lt1"/>
                </a:solidFill>
                <a:highlight>
                  <a:srgbClr val="FF6600"/>
                </a:highlight>
              </a:rPr>
              <a:t> Customers</a:t>
            </a:r>
            <a:endParaRPr sz="5400">
              <a:solidFill>
                <a:schemeClr val="lt1"/>
              </a:solidFill>
              <a:highlight>
                <a:srgbClr val="FF6600"/>
              </a:highlight>
            </a:endParaRPr>
          </a:p>
        </p:txBody>
      </p:sp>
      <p:sp>
        <p:nvSpPr>
          <p:cNvPr id="279" name="Google Shape;279;g2597d595e8c_0_146"/>
          <p:cNvSpPr txBox="1"/>
          <p:nvPr>
            <p:ph idx="1" type="subTitle"/>
          </p:nvPr>
        </p:nvSpPr>
        <p:spPr>
          <a:xfrm>
            <a:off x="664625" y="4505300"/>
            <a:ext cx="11392800" cy="2235900"/>
          </a:xfrm>
          <a:prstGeom prst="rect">
            <a:avLst/>
          </a:prstGeom>
        </p:spPr>
        <p:txBody>
          <a:bodyPr anchorCtr="0" anchor="t" bIns="45700" lIns="91425" spcFirstLastPara="1" rIns="91425" wrap="square" tIns="45700">
            <a:noAutofit/>
          </a:bodyPr>
          <a:lstStyle/>
          <a:p>
            <a:pPr indent="0" lvl="0" marL="0" rtl="0" algn="l">
              <a:lnSpc>
                <a:spcPct val="70000"/>
              </a:lnSpc>
              <a:spcBef>
                <a:spcPts val="1000"/>
              </a:spcBef>
              <a:spcAft>
                <a:spcPts val="0"/>
              </a:spcAft>
              <a:buSzPts val="523"/>
              <a:buNone/>
            </a:pPr>
            <a:r>
              <a:rPr lang="en-US" sz="1391">
                <a:solidFill>
                  <a:srgbClr val="FF6600"/>
                </a:solidFill>
              </a:rPr>
              <a:t>Using the service just 1 time is the highest number of counts. Both Yellow Cab and Pink Cab have the </a:t>
            </a:r>
            <a:r>
              <a:rPr lang="en-US" sz="1391">
                <a:solidFill>
                  <a:srgbClr val="FF6600"/>
                </a:solidFill>
              </a:rPr>
              <a:t>largest</a:t>
            </a:r>
            <a:r>
              <a:rPr lang="en-US" sz="1391">
                <a:solidFill>
                  <a:srgbClr val="FF6600"/>
                </a:solidFill>
              </a:rPr>
              <a:t> amount of customers in this. 84% of 1 time usage is shared by Yellow Cab. 6% of </a:t>
            </a:r>
            <a:r>
              <a:rPr lang="en-US" sz="1391">
                <a:solidFill>
                  <a:srgbClr val="FF6600"/>
                </a:solidFill>
              </a:rPr>
              <a:t>1 time usage is shared by Pink Cab.</a:t>
            </a:r>
            <a:endParaRPr sz="1391">
              <a:solidFill>
                <a:srgbClr val="FF6600"/>
              </a:solidFill>
            </a:endParaRPr>
          </a:p>
          <a:p>
            <a:pPr indent="0" lvl="0" marL="0" rtl="0" algn="l">
              <a:lnSpc>
                <a:spcPct val="70000"/>
              </a:lnSpc>
              <a:spcBef>
                <a:spcPts val="1000"/>
              </a:spcBef>
              <a:spcAft>
                <a:spcPts val="0"/>
              </a:spcAft>
              <a:buSzPts val="523"/>
              <a:buNone/>
            </a:pPr>
            <a:r>
              <a:rPr lang="en-US" sz="1391">
                <a:solidFill>
                  <a:srgbClr val="FF6600"/>
                </a:solidFill>
              </a:rPr>
              <a:t>The count of using 2nd time customers is approximately half of the amount of using 1 time  customers.</a:t>
            </a:r>
            <a:endParaRPr sz="1391">
              <a:solidFill>
                <a:srgbClr val="FF6600"/>
              </a:solidFill>
            </a:endParaRPr>
          </a:p>
          <a:p>
            <a:pPr indent="0" lvl="0" marL="0" rtl="0" algn="l">
              <a:lnSpc>
                <a:spcPct val="70000"/>
              </a:lnSpc>
              <a:spcBef>
                <a:spcPts val="1000"/>
              </a:spcBef>
              <a:spcAft>
                <a:spcPts val="0"/>
              </a:spcAft>
              <a:buSzPts val="523"/>
              <a:buNone/>
            </a:pPr>
            <a:r>
              <a:rPr lang="en-US" sz="1391">
                <a:solidFill>
                  <a:srgbClr val="FF6600"/>
                </a:solidFill>
              </a:rPr>
              <a:t>After using 3rd time and so on is decreasing the amount. But the most of the customers are </a:t>
            </a:r>
            <a:r>
              <a:rPr lang="en-US" sz="1391">
                <a:solidFill>
                  <a:srgbClr val="FF6600"/>
                </a:solidFill>
              </a:rPr>
              <a:t>belonging</a:t>
            </a:r>
            <a:r>
              <a:rPr lang="en-US" sz="1391">
                <a:solidFill>
                  <a:srgbClr val="FF6600"/>
                </a:solidFill>
              </a:rPr>
              <a:t> with Yellow Cab.</a:t>
            </a:r>
            <a:endParaRPr sz="1391">
              <a:solidFill>
                <a:srgbClr val="FF6600"/>
              </a:solidFill>
            </a:endParaRPr>
          </a:p>
          <a:p>
            <a:pPr indent="0" lvl="0" marL="0" rtl="0" algn="l">
              <a:lnSpc>
                <a:spcPct val="70000"/>
              </a:lnSpc>
              <a:spcBef>
                <a:spcPts val="1000"/>
              </a:spcBef>
              <a:spcAft>
                <a:spcPts val="0"/>
              </a:spcAft>
              <a:buSzPts val="523"/>
              <a:buNone/>
            </a:pPr>
            <a:r>
              <a:rPr lang="en-US" sz="1391">
                <a:solidFill>
                  <a:srgbClr val="FF6600"/>
                </a:solidFill>
              </a:rPr>
              <a:t>4th times usage: Yellow: 76%       Pink: 24%</a:t>
            </a:r>
            <a:endParaRPr sz="1391">
              <a:solidFill>
                <a:srgbClr val="FF6600"/>
              </a:solidFill>
            </a:endParaRPr>
          </a:p>
          <a:p>
            <a:pPr indent="0" lvl="0" marL="0" rtl="0" algn="l">
              <a:lnSpc>
                <a:spcPct val="70000"/>
              </a:lnSpc>
              <a:spcBef>
                <a:spcPts val="1000"/>
              </a:spcBef>
              <a:spcAft>
                <a:spcPts val="0"/>
              </a:spcAft>
              <a:buSzPts val="523"/>
              <a:buNone/>
            </a:pPr>
            <a:r>
              <a:rPr lang="en-US" sz="1391">
                <a:solidFill>
                  <a:srgbClr val="FF6600"/>
                </a:solidFill>
              </a:rPr>
              <a:t>5th times usage: </a:t>
            </a:r>
            <a:r>
              <a:rPr lang="en-US" sz="1391">
                <a:solidFill>
                  <a:srgbClr val="FF6600"/>
                </a:solidFill>
              </a:rPr>
              <a:t>Yellow: 63%       Pink: 37%</a:t>
            </a:r>
            <a:endParaRPr sz="1391">
              <a:solidFill>
                <a:srgbClr val="FF6600"/>
              </a:solidFill>
            </a:endParaRPr>
          </a:p>
          <a:p>
            <a:pPr indent="0" lvl="0" marL="0" rtl="0" algn="l">
              <a:lnSpc>
                <a:spcPct val="70000"/>
              </a:lnSpc>
              <a:spcBef>
                <a:spcPts val="1000"/>
              </a:spcBef>
              <a:spcAft>
                <a:spcPts val="0"/>
              </a:spcAft>
              <a:buSzPts val="523"/>
              <a:buNone/>
            </a:pPr>
            <a:r>
              <a:rPr lang="en-US" sz="1391">
                <a:solidFill>
                  <a:srgbClr val="FF6600"/>
                </a:solidFill>
              </a:rPr>
              <a:t>6th times usage: Yellow: 74%       Pink: 26%</a:t>
            </a:r>
            <a:endParaRPr sz="1391">
              <a:solidFill>
                <a:srgbClr val="FF6600"/>
              </a:solidFill>
            </a:endParaRPr>
          </a:p>
          <a:p>
            <a:pPr indent="0" lvl="0" marL="0" rtl="0" algn="l">
              <a:lnSpc>
                <a:spcPct val="70000"/>
              </a:lnSpc>
              <a:spcBef>
                <a:spcPts val="1000"/>
              </a:spcBef>
              <a:spcAft>
                <a:spcPts val="0"/>
              </a:spcAft>
              <a:buSzPts val="523"/>
              <a:buNone/>
            </a:pPr>
            <a:r>
              <a:t/>
            </a:r>
            <a:endParaRPr sz="1140"/>
          </a:p>
        </p:txBody>
      </p:sp>
      <p:pic>
        <p:nvPicPr>
          <p:cNvPr id="280" name="Google Shape;280;g2597d595e8c_0_146"/>
          <p:cNvPicPr preferRelativeResize="0"/>
          <p:nvPr/>
        </p:nvPicPr>
        <p:blipFill>
          <a:blip r:embed="rId3">
            <a:alphaModFix/>
          </a:blip>
          <a:stretch>
            <a:fillRect/>
          </a:stretch>
        </p:blipFill>
        <p:spPr>
          <a:xfrm>
            <a:off x="152400" y="1489500"/>
            <a:ext cx="11887200" cy="2863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96" name="Shape 96"/>
        <p:cNvGrpSpPr/>
        <p:nvPr/>
      </p:nvGrpSpPr>
      <p:grpSpPr>
        <a:xfrm>
          <a:off x="0" y="0"/>
          <a:ext cx="0" cy="0"/>
          <a:chOff x="0" y="0"/>
          <a:chExt cx="0" cy="0"/>
        </a:xfrm>
      </p:grpSpPr>
      <p:sp>
        <p:nvSpPr>
          <p:cNvPr id="97" name="Google Shape;97;g2597d595e8c_0_0"/>
          <p:cNvSpPr txBox="1"/>
          <p:nvPr>
            <p:ph type="ctrTitle"/>
          </p:nvPr>
        </p:nvSpPr>
        <p:spPr>
          <a:xfrm>
            <a:off x="318900" y="224017"/>
            <a:ext cx="9144000" cy="710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SzPts val="990"/>
              <a:buNone/>
            </a:pPr>
            <a:r>
              <a:rPr lang="en-US" sz="5400">
                <a:solidFill>
                  <a:schemeClr val="lt1"/>
                </a:solidFill>
                <a:highlight>
                  <a:srgbClr val="FF6600"/>
                </a:highlight>
              </a:rPr>
              <a:t>Executive</a:t>
            </a:r>
            <a:r>
              <a:rPr lang="en-US" sz="5400">
                <a:solidFill>
                  <a:schemeClr val="lt1"/>
                </a:solidFill>
                <a:highlight>
                  <a:srgbClr val="FF6600"/>
                </a:highlight>
              </a:rPr>
              <a:t> Summary</a:t>
            </a:r>
            <a:endParaRPr sz="5400">
              <a:solidFill>
                <a:schemeClr val="lt1"/>
              </a:solidFill>
              <a:highlight>
                <a:srgbClr val="FF6600"/>
              </a:highlight>
            </a:endParaRPr>
          </a:p>
        </p:txBody>
      </p:sp>
      <p:sp>
        <p:nvSpPr>
          <p:cNvPr id="98" name="Google Shape;98;g2597d595e8c_0_0"/>
          <p:cNvSpPr txBox="1"/>
          <p:nvPr>
            <p:ph idx="1" type="subTitle"/>
          </p:nvPr>
        </p:nvSpPr>
        <p:spPr>
          <a:xfrm>
            <a:off x="620800" y="1044425"/>
            <a:ext cx="11196300" cy="5652900"/>
          </a:xfrm>
          <a:prstGeom prst="rect">
            <a:avLst/>
          </a:prstGeom>
        </p:spPr>
        <p:txBody>
          <a:bodyPr anchorCtr="0" anchor="t" bIns="45700" lIns="91425" spcFirstLastPara="1" rIns="91425" wrap="square" tIns="45700">
            <a:normAutofit lnSpcReduction="10000"/>
          </a:bodyPr>
          <a:lstStyle/>
          <a:p>
            <a:pPr indent="0" lvl="0" marL="0" rtl="0" algn="l">
              <a:lnSpc>
                <a:spcPct val="115000"/>
              </a:lnSpc>
              <a:spcBef>
                <a:spcPts val="0"/>
              </a:spcBef>
              <a:spcAft>
                <a:spcPts val="0"/>
              </a:spcAft>
              <a:buNone/>
            </a:pPr>
            <a:r>
              <a:rPr lang="en-US" sz="2700">
                <a:solidFill>
                  <a:srgbClr val="FF6600"/>
                </a:solidFill>
                <a:latin typeface="Arial"/>
                <a:ea typeface="Arial"/>
                <a:cs typeface="Arial"/>
                <a:sym typeface="Arial"/>
              </a:rPr>
              <a:t>Our Client XYZ is planning to invest a cab service company because recently the market is growing. </a:t>
            </a:r>
            <a:endParaRPr sz="2700">
              <a:solidFill>
                <a:srgbClr val="FF6600"/>
              </a:solidFill>
              <a:latin typeface="Arial"/>
              <a:ea typeface="Arial"/>
              <a:cs typeface="Arial"/>
              <a:sym typeface="Arial"/>
            </a:endParaRPr>
          </a:p>
          <a:p>
            <a:pPr indent="0" lvl="0" marL="0" rtl="0" algn="l">
              <a:lnSpc>
                <a:spcPct val="115000"/>
              </a:lnSpc>
              <a:spcBef>
                <a:spcPts val="1200"/>
              </a:spcBef>
              <a:spcAft>
                <a:spcPts val="0"/>
              </a:spcAft>
              <a:buNone/>
            </a:pPr>
            <a:r>
              <a:rPr lang="en-US" sz="2600">
                <a:solidFill>
                  <a:srgbClr val="FF6600"/>
                </a:solidFill>
                <a:latin typeface="Arial"/>
                <a:ea typeface="Arial"/>
                <a:cs typeface="Arial"/>
                <a:sym typeface="Arial"/>
              </a:rPr>
              <a:t>-Objective: Using the two cab company as examples in dataset, provide the findings and insights to them to know and understand the industry and the market for the preparation of investment.</a:t>
            </a:r>
            <a:endParaRPr sz="2600">
              <a:solidFill>
                <a:srgbClr val="FF6600"/>
              </a:solidFill>
              <a:latin typeface="Arial"/>
              <a:ea typeface="Arial"/>
              <a:cs typeface="Arial"/>
              <a:sym typeface="Arial"/>
            </a:endParaRPr>
          </a:p>
          <a:p>
            <a:pPr indent="0" lvl="0" marL="0" rtl="0" algn="l">
              <a:lnSpc>
                <a:spcPct val="115000"/>
              </a:lnSpc>
              <a:spcBef>
                <a:spcPts val="1200"/>
              </a:spcBef>
              <a:spcAft>
                <a:spcPts val="0"/>
              </a:spcAft>
              <a:buNone/>
            </a:pPr>
            <a:r>
              <a:rPr lang="en-US" sz="2600">
                <a:solidFill>
                  <a:srgbClr val="FF6600"/>
                </a:solidFill>
                <a:latin typeface="Arial"/>
                <a:ea typeface="Arial"/>
                <a:cs typeface="Arial"/>
                <a:sym typeface="Arial"/>
              </a:rPr>
              <a:t>-Out Client XYZ needs to know the important key points to identify which cab company is right and profitable to invest.</a:t>
            </a:r>
            <a:endParaRPr sz="2600">
              <a:solidFill>
                <a:srgbClr val="FF6600"/>
              </a:solidFill>
              <a:latin typeface="Arial"/>
              <a:ea typeface="Arial"/>
              <a:cs typeface="Arial"/>
              <a:sym typeface="Arial"/>
            </a:endParaRPr>
          </a:p>
          <a:p>
            <a:pPr indent="0" lvl="0" marL="0" rtl="0" algn="l">
              <a:lnSpc>
                <a:spcPct val="115000"/>
              </a:lnSpc>
              <a:spcBef>
                <a:spcPts val="1200"/>
              </a:spcBef>
              <a:spcAft>
                <a:spcPts val="0"/>
              </a:spcAft>
              <a:buNone/>
            </a:pPr>
            <a:r>
              <a:rPr lang="en-US" sz="2600">
                <a:solidFill>
                  <a:srgbClr val="FF6600"/>
                </a:solidFill>
                <a:latin typeface="Arial"/>
                <a:ea typeface="Arial"/>
                <a:cs typeface="Arial"/>
                <a:sym typeface="Arial"/>
              </a:rPr>
              <a:t>-We provide our analysis and insights so that Our Client can invest a </a:t>
            </a:r>
            <a:r>
              <a:rPr lang="en-US" sz="2600">
                <a:solidFill>
                  <a:srgbClr val="FF6600"/>
                </a:solidFill>
                <a:latin typeface="Arial"/>
                <a:ea typeface="Arial"/>
                <a:cs typeface="Arial"/>
                <a:sym typeface="Arial"/>
              </a:rPr>
              <a:t>right</a:t>
            </a:r>
            <a:r>
              <a:rPr lang="en-US" sz="2600">
                <a:solidFill>
                  <a:srgbClr val="FF6600"/>
                </a:solidFill>
                <a:latin typeface="Arial"/>
                <a:ea typeface="Arial"/>
                <a:cs typeface="Arial"/>
                <a:sym typeface="Arial"/>
              </a:rPr>
              <a:t> company. </a:t>
            </a:r>
            <a:endParaRPr sz="2600">
              <a:solidFill>
                <a:srgbClr val="FF6600"/>
              </a:solidFill>
              <a:latin typeface="Arial"/>
              <a:ea typeface="Arial"/>
              <a:cs typeface="Arial"/>
              <a:sym typeface="Arial"/>
            </a:endParaRPr>
          </a:p>
          <a:p>
            <a:pPr indent="0" lvl="0" marL="0" rtl="0" algn="l">
              <a:lnSpc>
                <a:spcPct val="115000"/>
              </a:lnSpc>
              <a:spcBef>
                <a:spcPts val="1200"/>
              </a:spcBef>
              <a:spcAft>
                <a:spcPts val="1200"/>
              </a:spcAft>
              <a:buClr>
                <a:schemeClr val="dk1"/>
              </a:buClr>
              <a:buSzPts val="1100"/>
              <a:buFont typeface="Arial"/>
              <a:buNone/>
            </a:pPr>
            <a:r>
              <a:rPr lang="en-US" sz="2600">
                <a:solidFill>
                  <a:srgbClr val="FF6600"/>
                </a:solidFill>
                <a:latin typeface="Arial"/>
                <a:ea typeface="Arial"/>
                <a:cs typeface="Arial"/>
                <a:sym typeface="Arial"/>
              </a:rPr>
              <a:t>-Yellow Cab is larger business size than Pink Cab </a:t>
            </a:r>
            <a:r>
              <a:rPr lang="en-US" sz="2600">
                <a:solidFill>
                  <a:srgbClr val="FF6600"/>
                </a:solidFill>
                <a:latin typeface="Arial"/>
                <a:ea typeface="Arial"/>
                <a:cs typeface="Arial"/>
                <a:sym typeface="Arial"/>
              </a:rPr>
              <a:t>in terms of the numbers of customers, the profit, locations, and transactions.</a:t>
            </a:r>
            <a:endParaRPr sz="2700">
              <a:solidFill>
                <a:srgbClr val="FF66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284" name="Shape 284"/>
        <p:cNvGrpSpPr/>
        <p:nvPr/>
      </p:nvGrpSpPr>
      <p:grpSpPr>
        <a:xfrm>
          <a:off x="0" y="0"/>
          <a:ext cx="0" cy="0"/>
          <a:chOff x="0" y="0"/>
          <a:chExt cx="0" cy="0"/>
        </a:xfrm>
      </p:grpSpPr>
      <p:sp>
        <p:nvSpPr>
          <p:cNvPr id="285" name="Google Shape;285;g2597d595e8c_0_170"/>
          <p:cNvSpPr txBox="1"/>
          <p:nvPr>
            <p:ph type="ctrTitle"/>
          </p:nvPr>
        </p:nvSpPr>
        <p:spPr>
          <a:xfrm>
            <a:off x="89650" y="-6"/>
            <a:ext cx="9144000" cy="12924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5400">
                <a:solidFill>
                  <a:schemeClr val="lt1"/>
                </a:solidFill>
                <a:highlight>
                  <a:srgbClr val="FF6600"/>
                </a:highlight>
              </a:rPr>
              <a:t>Number of Customers </a:t>
            </a:r>
            <a:endParaRPr sz="5400">
              <a:solidFill>
                <a:schemeClr val="lt1"/>
              </a:solidFill>
              <a:highlight>
                <a:srgbClr val="FF6600"/>
              </a:highlight>
            </a:endParaRPr>
          </a:p>
        </p:txBody>
      </p:sp>
      <p:sp>
        <p:nvSpPr>
          <p:cNvPr id="286" name="Google Shape;286;g2597d595e8c_0_170"/>
          <p:cNvSpPr txBox="1"/>
          <p:nvPr>
            <p:ph idx="1" type="subTitle"/>
          </p:nvPr>
        </p:nvSpPr>
        <p:spPr>
          <a:xfrm>
            <a:off x="6246725" y="1495350"/>
            <a:ext cx="5743500" cy="4690200"/>
          </a:xfrm>
          <a:prstGeom prst="rect">
            <a:avLst/>
          </a:prstGeom>
        </p:spPr>
        <p:txBody>
          <a:bodyPr anchorCtr="0" anchor="t" bIns="45700" lIns="91425" spcFirstLastPara="1" rIns="91425" wrap="square" tIns="45700">
            <a:normAutofit fontScale="25000" lnSpcReduction="20000"/>
          </a:bodyPr>
          <a:lstStyle/>
          <a:p>
            <a:pPr indent="0" lvl="0" marL="0" rtl="0" algn="l">
              <a:spcBef>
                <a:spcPts val="1000"/>
              </a:spcBef>
              <a:spcAft>
                <a:spcPts val="0"/>
              </a:spcAft>
              <a:buNone/>
            </a:pPr>
            <a:r>
              <a:rPr lang="en-US" sz="8863">
                <a:solidFill>
                  <a:srgbClr val="FF6600"/>
                </a:solidFill>
              </a:rPr>
              <a:t>Yellow Cab has 3-4 times numbers of customer of Pink Cab every year.</a:t>
            </a:r>
            <a:endParaRPr sz="8863">
              <a:solidFill>
                <a:srgbClr val="FF6600"/>
              </a:solidFill>
            </a:endParaRPr>
          </a:p>
          <a:p>
            <a:pPr indent="0" lvl="0" marL="0" rtl="0" algn="l">
              <a:spcBef>
                <a:spcPts val="1000"/>
              </a:spcBef>
              <a:spcAft>
                <a:spcPts val="0"/>
              </a:spcAft>
              <a:buNone/>
            </a:pPr>
            <a:r>
              <a:rPr lang="en-US" sz="8863">
                <a:solidFill>
                  <a:srgbClr val="FF6600"/>
                </a:solidFill>
              </a:rPr>
              <a:t>Their holding of the largest numbers of customer is in 2017. However, in 2018, the number of customers of both of companies is decreasing.</a:t>
            </a:r>
            <a:endParaRPr sz="8863">
              <a:solidFill>
                <a:srgbClr val="FF6600"/>
              </a:solidFill>
            </a:endParaRPr>
          </a:p>
          <a:p>
            <a:pPr indent="0" lvl="0" marL="0" rtl="0" algn="l">
              <a:spcBef>
                <a:spcPts val="1000"/>
              </a:spcBef>
              <a:spcAft>
                <a:spcPts val="0"/>
              </a:spcAft>
              <a:buNone/>
            </a:pPr>
            <a:r>
              <a:rPr lang="en-US" sz="8863">
                <a:solidFill>
                  <a:srgbClr val="FF6600"/>
                </a:solidFill>
              </a:rPr>
              <a:t>In 2017, new customers are increasing from both companies.</a:t>
            </a:r>
            <a:endParaRPr sz="8863">
              <a:solidFill>
                <a:srgbClr val="FF6600"/>
              </a:solidFill>
            </a:endParaRPr>
          </a:p>
          <a:p>
            <a:pPr indent="0" lvl="0" marL="0" rtl="0" algn="l">
              <a:spcBef>
                <a:spcPts val="1000"/>
              </a:spcBef>
              <a:spcAft>
                <a:spcPts val="0"/>
              </a:spcAft>
              <a:buNone/>
            </a:pPr>
            <a:r>
              <a:rPr lang="en-US" sz="8863">
                <a:solidFill>
                  <a:srgbClr val="FF6600"/>
                </a:solidFill>
              </a:rPr>
              <a:t>Yellow Cab: 119% (YOY)</a:t>
            </a:r>
            <a:endParaRPr sz="8863">
              <a:solidFill>
                <a:srgbClr val="FF6600"/>
              </a:solidFill>
            </a:endParaRPr>
          </a:p>
          <a:p>
            <a:pPr indent="0" lvl="0" marL="0" rtl="0" algn="l">
              <a:spcBef>
                <a:spcPts val="1000"/>
              </a:spcBef>
              <a:spcAft>
                <a:spcPts val="0"/>
              </a:spcAft>
              <a:buNone/>
            </a:pPr>
            <a:r>
              <a:rPr lang="en-US" sz="8863">
                <a:solidFill>
                  <a:srgbClr val="FF6600"/>
                </a:solidFill>
              </a:rPr>
              <a:t>Pink Cab: 120% (YOY)</a:t>
            </a:r>
            <a:endParaRPr sz="8863">
              <a:solidFill>
                <a:srgbClr val="FF6600"/>
              </a:solidFill>
            </a:endParaRPr>
          </a:p>
          <a:p>
            <a:pPr indent="0" lvl="0" marL="0" rtl="0" algn="l">
              <a:spcBef>
                <a:spcPts val="1000"/>
              </a:spcBef>
              <a:spcAft>
                <a:spcPts val="0"/>
              </a:spcAft>
              <a:buNone/>
            </a:pPr>
            <a:r>
              <a:rPr lang="en-US" sz="8863">
                <a:solidFill>
                  <a:srgbClr val="FF6600"/>
                </a:solidFill>
              </a:rPr>
              <a:t>In 2018, new customers are decreasing from both companies.</a:t>
            </a:r>
            <a:endParaRPr sz="8863">
              <a:solidFill>
                <a:srgbClr val="FF6600"/>
              </a:solidFill>
            </a:endParaRPr>
          </a:p>
          <a:p>
            <a:pPr indent="0" lvl="0" marL="0" rtl="0" algn="l">
              <a:spcBef>
                <a:spcPts val="1000"/>
              </a:spcBef>
              <a:spcAft>
                <a:spcPts val="0"/>
              </a:spcAft>
              <a:buNone/>
            </a:pPr>
            <a:r>
              <a:rPr lang="en-US" sz="8863">
                <a:solidFill>
                  <a:srgbClr val="FF6600"/>
                </a:solidFill>
              </a:rPr>
              <a:t>Yellow Cab: 95% (YOY)</a:t>
            </a:r>
            <a:endParaRPr sz="8863">
              <a:solidFill>
                <a:srgbClr val="FF6600"/>
              </a:solidFill>
            </a:endParaRPr>
          </a:p>
          <a:p>
            <a:pPr indent="0" lvl="0" marL="0" rtl="0" algn="l">
              <a:spcBef>
                <a:spcPts val="1000"/>
              </a:spcBef>
              <a:spcAft>
                <a:spcPts val="0"/>
              </a:spcAft>
              <a:buNone/>
            </a:pPr>
            <a:r>
              <a:rPr lang="en-US" sz="8863">
                <a:solidFill>
                  <a:srgbClr val="FF6600"/>
                </a:solidFill>
              </a:rPr>
              <a:t>Pink Cab: 97% (YOY)</a:t>
            </a:r>
            <a:endParaRPr sz="8863">
              <a:solidFill>
                <a:srgbClr val="FF6600"/>
              </a:solidFill>
            </a:endParaRPr>
          </a:p>
          <a:p>
            <a:pPr indent="0" lvl="0" marL="0" rtl="0" algn="l">
              <a:spcBef>
                <a:spcPts val="1000"/>
              </a:spcBef>
              <a:spcAft>
                <a:spcPts val="0"/>
              </a:spcAft>
              <a:buClr>
                <a:schemeClr val="dk1"/>
              </a:buClr>
              <a:buSzPts val="275"/>
              <a:buFont typeface="Arial"/>
              <a:buNone/>
            </a:pPr>
            <a:r>
              <a:t/>
            </a:r>
            <a:endParaRPr sz="7263"/>
          </a:p>
          <a:p>
            <a:pPr indent="0" lvl="0" marL="0" rtl="0" algn="l">
              <a:spcBef>
                <a:spcPts val="1000"/>
              </a:spcBef>
              <a:spcAft>
                <a:spcPts val="0"/>
              </a:spcAft>
              <a:buNone/>
            </a:pPr>
            <a:r>
              <a:t/>
            </a:r>
            <a:endParaRPr/>
          </a:p>
        </p:txBody>
      </p:sp>
      <p:pic>
        <p:nvPicPr>
          <p:cNvPr id="287" name="Google Shape;287;g2597d595e8c_0_170"/>
          <p:cNvPicPr preferRelativeResize="0"/>
          <p:nvPr/>
        </p:nvPicPr>
        <p:blipFill>
          <a:blip r:embed="rId3">
            <a:alphaModFix/>
          </a:blip>
          <a:stretch>
            <a:fillRect/>
          </a:stretch>
        </p:blipFill>
        <p:spPr>
          <a:xfrm>
            <a:off x="152400" y="1444801"/>
            <a:ext cx="5941925" cy="50115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291" name="Shape 291"/>
        <p:cNvGrpSpPr/>
        <p:nvPr/>
      </p:nvGrpSpPr>
      <p:grpSpPr>
        <a:xfrm>
          <a:off x="0" y="0"/>
          <a:ext cx="0" cy="0"/>
          <a:chOff x="0" y="0"/>
          <a:chExt cx="0" cy="0"/>
        </a:xfrm>
      </p:grpSpPr>
      <p:sp>
        <p:nvSpPr>
          <p:cNvPr id="292" name="Google Shape;292;g2597d595e8c_0_175"/>
          <p:cNvSpPr txBox="1"/>
          <p:nvPr>
            <p:ph type="ctrTitle"/>
          </p:nvPr>
        </p:nvSpPr>
        <p:spPr>
          <a:xfrm>
            <a:off x="156875" y="-5"/>
            <a:ext cx="9144000" cy="13371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5400">
                <a:solidFill>
                  <a:schemeClr val="lt1"/>
                </a:solidFill>
                <a:highlight>
                  <a:srgbClr val="FF6600"/>
                </a:highlight>
              </a:rPr>
              <a:t>New Customers</a:t>
            </a:r>
            <a:endParaRPr sz="5400">
              <a:solidFill>
                <a:schemeClr val="lt1"/>
              </a:solidFill>
              <a:highlight>
                <a:srgbClr val="FF6600"/>
              </a:highlight>
            </a:endParaRPr>
          </a:p>
        </p:txBody>
      </p:sp>
      <p:sp>
        <p:nvSpPr>
          <p:cNvPr id="293" name="Google Shape;293;g2597d595e8c_0_175"/>
          <p:cNvSpPr txBox="1"/>
          <p:nvPr>
            <p:ph idx="1" type="subTitle"/>
          </p:nvPr>
        </p:nvSpPr>
        <p:spPr>
          <a:xfrm>
            <a:off x="6377150" y="1472950"/>
            <a:ext cx="5658000" cy="5198400"/>
          </a:xfrm>
          <a:prstGeom prst="rect">
            <a:avLst/>
          </a:prstGeom>
        </p:spPr>
        <p:txBody>
          <a:bodyPr anchorCtr="0" anchor="t" bIns="45700" lIns="91425" spcFirstLastPara="1" rIns="91425" wrap="square" tIns="45700">
            <a:normAutofit fontScale="47500" lnSpcReduction="20000"/>
          </a:bodyPr>
          <a:lstStyle/>
          <a:p>
            <a:pPr indent="0" lvl="0" marL="0" rtl="0" algn="l">
              <a:spcBef>
                <a:spcPts val="1000"/>
              </a:spcBef>
              <a:spcAft>
                <a:spcPts val="0"/>
              </a:spcAft>
              <a:buNone/>
            </a:pPr>
            <a:r>
              <a:rPr lang="en-US" sz="5216">
                <a:solidFill>
                  <a:srgbClr val="FF6600"/>
                </a:solidFill>
              </a:rPr>
              <a:t>In 2016, we don’t have a data with 2015 so we can’t compare if there are new </a:t>
            </a:r>
            <a:r>
              <a:rPr lang="en-US" sz="5216">
                <a:solidFill>
                  <a:srgbClr val="FF6600"/>
                </a:solidFill>
              </a:rPr>
              <a:t>customers</a:t>
            </a:r>
            <a:r>
              <a:rPr lang="en-US" sz="5216">
                <a:solidFill>
                  <a:srgbClr val="FF6600"/>
                </a:solidFill>
              </a:rPr>
              <a:t> in 2016 from 2015. </a:t>
            </a:r>
            <a:endParaRPr sz="5216">
              <a:solidFill>
                <a:srgbClr val="FF6600"/>
              </a:solidFill>
            </a:endParaRPr>
          </a:p>
          <a:p>
            <a:pPr indent="0" lvl="0" marL="0" rtl="0" algn="l">
              <a:spcBef>
                <a:spcPts val="1000"/>
              </a:spcBef>
              <a:spcAft>
                <a:spcPts val="0"/>
              </a:spcAft>
              <a:buNone/>
            </a:pPr>
            <a:r>
              <a:rPr lang="en-US" sz="5216">
                <a:solidFill>
                  <a:srgbClr val="FF6600"/>
                </a:solidFill>
              </a:rPr>
              <a:t>In 2017, new customers are decreasing from both companies.</a:t>
            </a:r>
            <a:endParaRPr sz="5216">
              <a:solidFill>
                <a:srgbClr val="FF6600"/>
              </a:solidFill>
            </a:endParaRPr>
          </a:p>
          <a:p>
            <a:pPr indent="0" lvl="0" marL="0" rtl="0" algn="l">
              <a:spcBef>
                <a:spcPts val="1000"/>
              </a:spcBef>
              <a:spcAft>
                <a:spcPts val="0"/>
              </a:spcAft>
              <a:buNone/>
            </a:pPr>
            <a:r>
              <a:rPr lang="en-US" sz="5216">
                <a:solidFill>
                  <a:srgbClr val="FF6600"/>
                </a:solidFill>
              </a:rPr>
              <a:t>Yellow Cab: 34% </a:t>
            </a:r>
            <a:r>
              <a:rPr lang="en-US" sz="5216">
                <a:solidFill>
                  <a:srgbClr val="FF6600"/>
                </a:solidFill>
              </a:rPr>
              <a:t>(YOY)</a:t>
            </a:r>
            <a:endParaRPr sz="5216">
              <a:solidFill>
                <a:srgbClr val="FF6600"/>
              </a:solidFill>
            </a:endParaRPr>
          </a:p>
          <a:p>
            <a:pPr indent="0" lvl="0" marL="0" rtl="0" algn="l">
              <a:spcBef>
                <a:spcPts val="1000"/>
              </a:spcBef>
              <a:spcAft>
                <a:spcPts val="0"/>
              </a:spcAft>
              <a:buNone/>
            </a:pPr>
            <a:r>
              <a:rPr lang="en-US" sz="5216">
                <a:solidFill>
                  <a:srgbClr val="FF6600"/>
                </a:solidFill>
              </a:rPr>
              <a:t>Pink Cab: 59% </a:t>
            </a:r>
            <a:r>
              <a:rPr lang="en-US" sz="5216">
                <a:solidFill>
                  <a:srgbClr val="FF6600"/>
                </a:solidFill>
              </a:rPr>
              <a:t>(YOY)</a:t>
            </a:r>
            <a:endParaRPr sz="5216">
              <a:solidFill>
                <a:srgbClr val="FF6600"/>
              </a:solidFill>
            </a:endParaRPr>
          </a:p>
          <a:p>
            <a:pPr indent="0" lvl="0" marL="0" rtl="0" algn="l">
              <a:spcBef>
                <a:spcPts val="1000"/>
              </a:spcBef>
              <a:spcAft>
                <a:spcPts val="0"/>
              </a:spcAft>
              <a:buClr>
                <a:schemeClr val="dk1"/>
              </a:buClr>
              <a:buSzPts val="523"/>
              <a:buFont typeface="Arial"/>
              <a:buNone/>
            </a:pPr>
            <a:r>
              <a:rPr lang="en-US" sz="5216">
                <a:solidFill>
                  <a:srgbClr val="FF6600"/>
                </a:solidFill>
              </a:rPr>
              <a:t>In 2018, new customers are decreasing from both companies.</a:t>
            </a:r>
            <a:endParaRPr sz="5216">
              <a:solidFill>
                <a:srgbClr val="FF6600"/>
              </a:solidFill>
            </a:endParaRPr>
          </a:p>
          <a:p>
            <a:pPr indent="0" lvl="0" marL="0" rtl="0" algn="l">
              <a:spcBef>
                <a:spcPts val="1000"/>
              </a:spcBef>
              <a:spcAft>
                <a:spcPts val="0"/>
              </a:spcAft>
              <a:buClr>
                <a:schemeClr val="dk1"/>
              </a:buClr>
              <a:buSzPts val="523"/>
              <a:buFont typeface="Arial"/>
              <a:buNone/>
            </a:pPr>
            <a:r>
              <a:rPr lang="en-US" sz="5216">
                <a:solidFill>
                  <a:srgbClr val="FF6600"/>
                </a:solidFill>
              </a:rPr>
              <a:t>Yellow Cab: 60% (YOY)</a:t>
            </a:r>
            <a:endParaRPr sz="5216">
              <a:solidFill>
                <a:srgbClr val="FF6600"/>
              </a:solidFill>
            </a:endParaRPr>
          </a:p>
          <a:p>
            <a:pPr indent="0" lvl="0" marL="0" rtl="0" algn="l">
              <a:spcBef>
                <a:spcPts val="1000"/>
              </a:spcBef>
              <a:spcAft>
                <a:spcPts val="0"/>
              </a:spcAft>
              <a:buClr>
                <a:schemeClr val="dk1"/>
              </a:buClr>
              <a:buSzPts val="523"/>
              <a:buFont typeface="Arial"/>
              <a:buNone/>
            </a:pPr>
            <a:r>
              <a:rPr lang="en-US" sz="5216">
                <a:solidFill>
                  <a:srgbClr val="FF6600"/>
                </a:solidFill>
              </a:rPr>
              <a:t>Pink Cab: 60% (YOY)</a:t>
            </a:r>
            <a:endParaRPr sz="5216">
              <a:solidFill>
                <a:srgbClr val="FF6600"/>
              </a:solidFill>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Clr>
                <a:schemeClr val="dk1"/>
              </a:buClr>
              <a:buSzPct val="45833"/>
              <a:buFont typeface="Arial"/>
              <a:buNone/>
            </a:pPr>
            <a:r>
              <a:t/>
            </a:r>
            <a:endParaRPr/>
          </a:p>
          <a:p>
            <a:pPr indent="0" lvl="0" marL="0" rtl="0" algn="l">
              <a:spcBef>
                <a:spcPts val="1000"/>
              </a:spcBef>
              <a:spcAft>
                <a:spcPts val="0"/>
              </a:spcAft>
              <a:buNone/>
            </a:pPr>
            <a:r>
              <a:t/>
            </a:r>
            <a:endParaRPr/>
          </a:p>
        </p:txBody>
      </p:sp>
      <p:pic>
        <p:nvPicPr>
          <p:cNvPr id="294" name="Google Shape;294;g2597d595e8c_0_175"/>
          <p:cNvPicPr preferRelativeResize="0"/>
          <p:nvPr/>
        </p:nvPicPr>
        <p:blipFill>
          <a:blip r:embed="rId3">
            <a:alphaModFix/>
          </a:blip>
          <a:stretch>
            <a:fillRect/>
          </a:stretch>
        </p:blipFill>
        <p:spPr>
          <a:xfrm>
            <a:off x="152400" y="1199225"/>
            <a:ext cx="6072350" cy="51984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298" name="Shape 298"/>
        <p:cNvGrpSpPr/>
        <p:nvPr/>
      </p:nvGrpSpPr>
      <p:grpSpPr>
        <a:xfrm>
          <a:off x="0" y="0"/>
          <a:ext cx="0" cy="0"/>
          <a:chOff x="0" y="0"/>
          <a:chExt cx="0" cy="0"/>
        </a:xfrm>
      </p:grpSpPr>
      <p:sp>
        <p:nvSpPr>
          <p:cNvPr id="299" name="Google Shape;299;g2597d595e8c_0_180"/>
          <p:cNvSpPr txBox="1"/>
          <p:nvPr>
            <p:ph type="ctrTitle"/>
          </p:nvPr>
        </p:nvSpPr>
        <p:spPr>
          <a:xfrm>
            <a:off x="0" y="-6"/>
            <a:ext cx="9144000" cy="11355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5400">
                <a:solidFill>
                  <a:schemeClr val="lt1"/>
                </a:solidFill>
                <a:highlight>
                  <a:srgbClr val="FF6600"/>
                </a:highlight>
              </a:rPr>
              <a:t>Inactive Customer Comparison	</a:t>
            </a:r>
            <a:endParaRPr sz="5400">
              <a:solidFill>
                <a:schemeClr val="lt1"/>
              </a:solidFill>
              <a:highlight>
                <a:srgbClr val="FF6600"/>
              </a:highlight>
            </a:endParaRPr>
          </a:p>
        </p:txBody>
      </p:sp>
      <p:sp>
        <p:nvSpPr>
          <p:cNvPr id="300" name="Google Shape;300;g2597d595e8c_0_180"/>
          <p:cNvSpPr txBox="1"/>
          <p:nvPr>
            <p:ph idx="1" type="subTitle"/>
          </p:nvPr>
        </p:nvSpPr>
        <p:spPr>
          <a:xfrm>
            <a:off x="6731000" y="1271225"/>
            <a:ext cx="5349000" cy="5492400"/>
          </a:xfrm>
          <a:prstGeom prst="rect">
            <a:avLst/>
          </a:prstGeom>
        </p:spPr>
        <p:txBody>
          <a:bodyPr anchorCtr="0" anchor="t" bIns="45700" lIns="91425" spcFirstLastPara="1" rIns="91425" wrap="square" tIns="45700">
            <a:normAutofit/>
          </a:bodyPr>
          <a:lstStyle/>
          <a:p>
            <a:pPr indent="0" lvl="0" marL="0" rtl="0" algn="l">
              <a:lnSpc>
                <a:spcPct val="80000"/>
              </a:lnSpc>
              <a:spcBef>
                <a:spcPts val="1000"/>
              </a:spcBef>
              <a:spcAft>
                <a:spcPts val="0"/>
              </a:spcAft>
              <a:buClr>
                <a:schemeClr val="dk1"/>
              </a:buClr>
              <a:buSzPts val="605"/>
              <a:buFont typeface="Arial"/>
              <a:buNone/>
            </a:pPr>
            <a:r>
              <a:rPr lang="en-US" sz="2669">
                <a:solidFill>
                  <a:srgbClr val="FF6600"/>
                </a:solidFill>
              </a:rPr>
              <a:t>In 2016, we don’t have a data with 2015 so we can’t compare if there are inactive customers in 2016 from 2015. </a:t>
            </a:r>
            <a:endParaRPr sz="2669">
              <a:solidFill>
                <a:srgbClr val="FF6600"/>
              </a:solidFill>
            </a:endParaRPr>
          </a:p>
          <a:p>
            <a:pPr indent="0" lvl="0" marL="0" rtl="0" algn="l">
              <a:lnSpc>
                <a:spcPct val="80000"/>
              </a:lnSpc>
              <a:spcBef>
                <a:spcPts val="1000"/>
              </a:spcBef>
              <a:spcAft>
                <a:spcPts val="0"/>
              </a:spcAft>
              <a:buClr>
                <a:schemeClr val="dk1"/>
              </a:buClr>
              <a:buSzPts val="605"/>
              <a:buFont typeface="Arial"/>
              <a:buNone/>
            </a:pPr>
            <a:r>
              <a:rPr lang="en-US" sz="2669">
                <a:solidFill>
                  <a:srgbClr val="FF6600"/>
                </a:solidFill>
              </a:rPr>
              <a:t>In 2017, inactive customers are increasing from both companies.</a:t>
            </a:r>
            <a:endParaRPr sz="2669">
              <a:solidFill>
                <a:srgbClr val="FF6600"/>
              </a:solidFill>
            </a:endParaRPr>
          </a:p>
          <a:p>
            <a:pPr indent="0" lvl="0" marL="0" rtl="0" algn="l">
              <a:lnSpc>
                <a:spcPct val="80000"/>
              </a:lnSpc>
              <a:spcBef>
                <a:spcPts val="1000"/>
              </a:spcBef>
              <a:spcAft>
                <a:spcPts val="0"/>
              </a:spcAft>
              <a:buClr>
                <a:schemeClr val="dk1"/>
              </a:buClr>
              <a:buSzPts val="605"/>
              <a:buFont typeface="Arial"/>
              <a:buNone/>
            </a:pPr>
            <a:r>
              <a:rPr lang="en-US" sz="2669">
                <a:solidFill>
                  <a:srgbClr val="FF6600"/>
                </a:solidFill>
              </a:rPr>
              <a:t>Yellow Cab: 188% (YOY)</a:t>
            </a:r>
            <a:endParaRPr sz="2669">
              <a:solidFill>
                <a:srgbClr val="FF6600"/>
              </a:solidFill>
            </a:endParaRPr>
          </a:p>
          <a:p>
            <a:pPr indent="0" lvl="0" marL="0" rtl="0" algn="l">
              <a:lnSpc>
                <a:spcPct val="80000"/>
              </a:lnSpc>
              <a:spcBef>
                <a:spcPts val="1000"/>
              </a:spcBef>
              <a:spcAft>
                <a:spcPts val="0"/>
              </a:spcAft>
              <a:buClr>
                <a:schemeClr val="dk1"/>
              </a:buClr>
              <a:buSzPts val="605"/>
              <a:buFont typeface="Arial"/>
              <a:buNone/>
            </a:pPr>
            <a:r>
              <a:rPr lang="en-US" sz="2669">
                <a:solidFill>
                  <a:srgbClr val="FF6600"/>
                </a:solidFill>
              </a:rPr>
              <a:t>Pink Cab: 180% (YOY)</a:t>
            </a:r>
            <a:endParaRPr sz="2669">
              <a:solidFill>
                <a:srgbClr val="FF6600"/>
              </a:solidFill>
            </a:endParaRPr>
          </a:p>
          <a:p>
            <a:pPr indent="0" lvl="0" marL="0" rtl="0" algn="l">
              <a:lnSpc>
                <a:spcPct val="80000"/>
              </a:lnSpc>
              <a:spcBef>
                <a:spcPts val="1000"/>
              </a:spcBef>
              <a:spcAft>
                <a:spcPts val="0"/>
              </a:spcAft>
              <a:buClr>
                <a:schemeClr val="dk1"/>
              </a:buClr>
              <a:buSzPts val="605"/>
              <a:buFont typeface="Arial"/>
              <a:buNone/>
            </a:pPr>
            <a:r>
              <a:rPr lang="en-US" sz="2669">
                <a:solidFill>
                  <a:srgbClr val="FF6600"/>
                </a:solidFill>
              </a:rPr>
              <a:t>In 2018, inactive customers are increasing from both companies.</a:t>
            </a:r>
            <a:endParaRPr sz="2669">
              <a:solidFill>
                <a:srgbClr val="FF6600"/>
              </a:solidFill>
            </a:endParaRPr>
          </a:p>
          <a:p>
            <a:pPr indent="0" lvl="0" marL="0" rtl="0" algn="l">
              <a:lnSpc>
                <a:spcPct val="80000"/>
              </a:lnSpc>
              <a:spcBef>
                <a:spcPts val="1000"/>
              </a:spcBef>
              <a:spcAft>
                <a:spcPts val="0"/>
              </a:spcAft>
              <a:buClr>
                <a:schemeClr val="dk1"/>
              </a:buClr>
              <a:buSzPts val="605"/>
              <a:buFont typeface="Arial"/>
              <a:buNone/>
            </a:pPr>
            <a:r>
              <a:rPr lang="en-US" sz="2669">
                <a:solidFill>
                  <a:srgbClr val="FF6600"/>
                </a:solidFill>
              </a:rPr>
              <a:t>Yellow Cab: 338% (YOY)</a:t>
            </a:r>
            <a:endParaRPr sz="2669">
              <a:solidFill>
                <a:srgbClr val="FF6600"/>
              </a:solidFill>
            </a:endParaRPr>
          </a:p>
          <a:p>
            <a:pPr indent="0" lvl="0" marL="0" rtl="0" algn="l">
              <a:lnSpc>
                <a:spcPct val="80000"/>
              </a:lnSpc>
              <a:spcBef>
                <a:spcPts val="1000"/>
              </a:spcBef>
              <a:spcAft>
                <a:spcPts val="0"/>
              </a:spcAft>
              <a:buClr>
                <a:schemeClr val="dk1"/>
              </a:buClr>
              <a:buSzPts val="605"/>
              <a:buFont typeface="Arial"/>
              <a:buNone/>
            </a:pPr>
            <a:r>
              <a:rPr lang="en-US" sz="2669">
                <a:solidFill>
                  <a:srgbClr val="FF6600"/>
                </a:solidFill>
              </a:rPr>
              <a:t>Pink Cab: 205% (YOY)</a:t>
            </a:r>
            <a:endParaRPr sz="1120">
              <a:solidFill>
                <a:srgbClr val="FF6600"/>
              </a:solidFill>
            </a:endParaRPr>
          </a:p>
        </p:txBody>
      </p:sp>
      <p:pic>
        <p:nvPicPr>
          <p:cNvPr id="301" name="Google Shape;301;g2597d595e8c_0_180"/>
          <p:cNvPicPr preferRelativeResize="0"/>
          <p:nvPr/>
        </p:nvPicPr>
        <p:blipFill>
          <a:blip r:embed="rId3">
            <a:alphaModFix/>
          </a:blip>
          <a:stretch>
            <a:fillRect/>
          </a:stretch>
        </p:blipFill>
        <p:spPr>
          <a:xfrm>
            <a:off x="152400" y="1287894"/>
            <a:ext cx="6426200" cy="52736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305" name="Shape 305"/>
        <p:cNvGrpSpPr/>
        <p:nvPr/>
      </p:nvGrpSpPr>
      <p:grpSpPr>
        <a:xfrm>
          <a:off x="0" y="0"/>
          <a:ext cx="0" cy="0"/>
          <a:chOff x="0" y="0"/>
          <a:chExt cx="0" cy="0"/>
        </a:xfrm>
      </p:grpSpPr>
      <p:sp>
        <p:nvSpPr>
          <p:cNvPr id="306" name="Google Shape;306;g259a3699e1b_0_0"/>
          <p:cNvSpPr txBox="1"/>
          <p:nvPr>
            <p:ph type="ctrTitle"/>
          </p:nvPr>
        </p:nvSpPr>
        <p:spPr>
          <a:xfrm>
            <a:off x="99800" y="202125"/>
            <a:ext cx="11717400" cy="973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SzPts val="990"/>
              <a:buNone/>
            </a:pPr>
            <a:r>
              <a:rPr lang="en-US" sz="4100">
                <a:solidFill>
                  <a:schemeClr val="lt1"/>
                </a:solidFill>
                <a:highlight>
                  <a:srgbClr val="FF6600"/>
                </a:highlight>
              </a:rPr>
              <a:t>Recommendation: Yellow Cab is good for investments</a:t>
            </a:r>
            <a:endParaRPr sz="4100">
              <a:solidFill>
                <a:schemeClr val="lt1"/>
              </a:solidFill>
              <a:highlight>
                <a:srgbClr val="FF6600"/>
              </a:highlight>
            </a:endParaRPr>
          </a:p>
        </p:txBody>
      </p:sp>
      <p:sp>
        <p:nvSpPr>
          <p:cNvPr id="307" name="Google Shape;307;g259a3699e1b_0_0"/>
          <p:cNvSpPr txBox="1"/>
          <p:nvPr>
            <p:ph idx="1" type="subTitle"/>
          </p:nvPr>
        </p:nvSpPr>
        <p:spPr>
          <a:xfrm>
            <a:off x="270225" y="1088225"/>
            <a:ext cx="11393400" cy="54777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None/>
            </a:pPr>
            <a:r>
              <a:rPr lang="en-US" sz="2200">
                <a:solidFill>
                  <a:srgbClr val="FF6600"/>
                </a:solidFill>
              </a:rPr>
              <a:t>-</a:t>
            </a:r>
            <a:r>
              <a:rPr b="1" lang="en-US" sz="2200">
                <a:solidFill>
                  <a:srgbClr val="FF6600"/>
                </a:solidFill>
              </a:rPr>
              <a:t>Customer Reach: </a:t>
            </a:r>
            <a:r>
              <a:rPr lang="en-US" sz="2200">
                <a:solidFill>
                  <a:srgbClr val="FF6600"/>
                </a:solidFill>
              </a:rPr>
              <a:t>Yellow Cab has 15 cities that the larger amount of usage compared to Pink Cab. Pink Cab has 4 cities that the larger amount of usage compared to Yellow Cab. </a:t>
            </a:r>
            <a:endParaRPr sz="2200">
              <a:solidFill>
                <a:srgbClr val="FF6600"/>
              </a:solidFill>
            </a:endParaRPr>
          </a:p>
          <a:p>
            <a:pPr indent="0" lvl="0" marL="0" rtl="0" algn="l">
              <a:spcBef>
                <a:spcPts val="1000"/>
              </a:spcBef>
              <a:spcAft>
                <a:spcPts val="0"/>
              </a:spcAft>
              <a:buNone/>
            </a:pPr>
            <a:r>
              <a:rPr b="1" lang="en-US" sz="2200">
                <a:solidFill>
                  <a:srgbClr val="FF6600"/>
                </a:solidFill>
              </a:rPr>
              <a:t>-</a:t>
            </a:r>
            <a:r>
              <a:rPr b="1" lang="en-US" sz="2200">
                <a:solidFill>
                  <a:srgbClr val="FF6600"/>
                </a:solidFill>
              </a:rPr>
              <a:t>Repeat</a:t>
            </a:r>
            <a:r>
              <a:rPr b="1" lang="en-US" sz="2200">
                <a:solidFill>
                  <a:srgbClr val="FF6600"/>
                </a:solidFill>
              </a:rPr>
              <a:t> Customer</a:t>
            </a:r>
            <a:r>
              <a:rPr lang="en-US" sz="2200">
                <a:solidFill>
                  <a:srgbClr val="FF6600"/>
                </a:solidFill>
              </a:rPr>
              <a:t>: Yellow Cab has large amount of </a:t>
            </a:r>
            <a:r>
              <a:rPr lang="en-US" sz="2200">
                <a:solidFill>
                  <a:srgbClr val="FF6600"/>
                </a:solidFill>
              </a:rPr>
              <a:t>repetitive</a:t>
            </a:r>
            <a:r>
              <a:rPr lang="en-US" sz="2200">
                <a:solidFill>
                  <a:srgbClr val="FF6600"/>
                </a:solidFill>
              </a:rPr>
              <a:t> customers while Pink Cab does not have them a lot. In 4-6 </a:t>
            </a:r>
            <a:r>
              <a:rPr lang="en-US" sz="2200">
                <a:solidFill>
                  <a:srgbClr val="FF6600"/>
                </a:solidFill>
              </a:rPr>
              <a:t>times</a:t>
            </a:r>
            <a:r>
              <a:rPr lang="en-US" sz="2200">
                <a:solidFill>
                  <a:srgbClr val="FF6600"/>
                </a:solidFill>
              </a:rPr>
              <a:t> usage customers, 60-70% of them use Yellow Cab while 40-30% of them use Pink Cab.  In other usage times, most of them are dominated by Yellow Cab. </a:t>
            </a:r>
            <a:endParaRPr sz="2200">
              <a:solidFill>
                <a:srgbClr val="FF6600"/>
              </a:solidFill>
            </a:endParaRPr>
          </a:p>
          <a:p>
            <a:pPr indent="0" lvl="0" marL="0" rtl="0" algn="l">
              <a:spcBef>
                <a:spcPts val="1000"/>
              </a:spcBef>
              <a:spcAft>
                <a:spcPts val="0"/>
              </a:spcAft>
              <a:buNone/>
            </a:pPr>
            <a:r>
              <a:rPr lang="en-US" sz="2200">
                <a:solidFill>
                  <a:srgbClr val="FF6600"/>
                </a:solidFill>
              </a:rPr>
              <a:t>-</a:t>
            </a:r>
            <a:r>
              <a:rPr b="1" lang="en-US" sz="2200">
                <a:solidFill>
                  <a:srgbClr val="FF6600"/>
                </a:solidFill>
              </a:rPr>
              <a:t>Profit from short distance</a:t>
            </a:r>
            <a:r>
              <a:rPr lang="en-US" sz="2200">
                <a:solidFill>
                  <a:srgbClr val="FF6600"/>
                </a:solidFill>
              </a:rPr>
              <a:t>: Yellow Cab provides the service to customer with less 0.084 KM per $1 while Pink Cab provides the service to customer more than 0.085 KM per $1.</a:t>
            </a:r>
            <a:endParaRPr sz="2200">
              <a:solidFill>
                <a:srgbClr val="FF6600"/>
              </a:solidFill>
            </a:endParaRPr>
          </a:p>
          <a:p>
            <a:pPr indent="0" lvl="0" marL="0" rtl="0" algn="l">
              <a:spcBef>
                <a:spcPts val="1000"/>
              </a:spcBef>
              <a:spcAft>
                <a:spcPts val="0"/>
              </a:spcAft>
              <a:buNone/>
            </a:pPr>
            <a:r>
              <a:rPr b="1" lang="en-US" sz="2200">
                <a:solidFill>
                  <a:srgbClr val="FF6600"/>
                </a:solidFill>
              </a:rPr>
              <a:t>-Profit from Holidays: </a:t>
            </a:r>
            <a:r>
              <a:rPr lang="en-US" sz="2200">
                <a:solidFill>
                  <a:srgbClr val="FF6600"/>
                </a:solidFill>
              </a:rPr>
              <a:t>Yellow Cab is used by many customers any holidays not only Christmas Eve to New Year’s day. Those usages provide the company more profitable compared to Pink Cab. Pink Cab’s most profitable holidays are </a:t>
            </a:r>
            <a:r>
              <a:rPr lang="en-US" sz="2200">
                <a:solidFill>
                  <a:srgbClr val="FF6600"/>
                </a:solidFill>
              </a:rPr>
              <a:t>Christmas Eve to New Year’s day.</a:t>
            </a:r>
            <a:endParaRPr sz="2200">
              <a:solidFill>
                <a:srgbClr val="FF6600"/>
              </a:solidFill>
            </a:endParaRPr>
          </a:p>
          <a:p>
            <a:pPr indent="0" lvl="0" marL="0" rtl="0" algn="l">
              <a:spcBef>
                <a:spcPts val="1000"/>
              </a:spcBef>
              <a:spcAft>
                <a:spcPts val="0"/>
              </a:spcAft>
              <a:buNone/>
            </a:pPr>
            <a:r>
              <a:rPr lang="en-US" sz="2200">
                <a:solidFill>
                  <a:srgbClr val="FF6600"/>
                </a:solidFill>
              </a:rPr>
              <a:t>-</a:t>
            </a:r>
            <a:r>
              <a:rPr b="1" lang="en-US" sz="2200">
                <a:solidFill>
                  <a:srgbClr val="FF6600"/>
                </a:solidFill>
              </a:rPr>
              <a:t>Age Distribution</a:t>
            </a:r>
            <a:r>
              <a:rPr lang="en-US" sz="2200">
                <a:solidFill>
                  <a:srgbClr val="FF6600"/>
                </a:solidFill>
              </a:rPr>
              <a:t>: Over 40 years old customers prefer Yellow Cab to Pink Cab. Even though the number of </a:t>
            </a:r>
            <a:r>
              <a:rPr lang="en-US" sz="2200">
                <a:solidFill>
                  <a:srgbClr val="FF6600"/>
                </a:solidFill>
              </a:rPr>
              <a:t>customers of over 40 years old </a:t>
            </a:r>
            <a:r>
              <a:rPr lang="en-US" sz="2200">
                <a:solidFill>
                  <a:srgbClr val="FF6600"/>
                </a:solidFill>
              </a:rPr>
              <a:t> is less than under 40 years old, that is </a:t>
            </a:r>
            <a:r>
              <a:rPr lang="en-US" sz="2200">
                <a:solidFill>
                  <a:srgbClr val="FF6600"/>
                </a:solidFill>
              </a:rPr>
              <a:t>noticeable</a:t>
            </a:r>
            <a:r>
              <a:rPr lang="en-US" sz="2200">
                <a:solidFill>
                  <a:srgbClr val="FF6600"/>
                </a:solidFill>
              </a:rPr>
              <a:t> thing.</a:t>
            </a:r>
            <a:endParaRPr sz="2200">
              <a:solidFill>
                <a:srgbClr val="FF6600"/>
              </a:solidFill>
            </a:endParaRPr>
          </a:p>
          <a:p>
            <a:pPr indent="0" lvl="0" marL="0" rtl="0" algn="l">
              <a:spcBef>
                <a:spcPts val="1000"/>
              </a:spcBef>
              <a:spcAft>
                <a:spcPts val="0"/>
              </a:spcAft>
              <a:buNone/>
            </a:pPr>
            <a:r>
              <a:rPr lang="en-US" sz="2200">
                <a:solidFill>
                  <a:srgbClr val="FF6600"/>
                </a:solidFill>
              </a:rPr>
              <a:t>-</a:t>
            </a:r>
            <a:r>
              <a:rPr b="1" lang="en-US" sz="2200">
                <a:solidFill>
                  <a:srgbClr val="FF6600"/>
                </a:solidFill>
              </a:rPr>
              <a:t>Income wise Reach</a:t>
            </a:r>
            <a:r>
              <a:rPr lang="en-US" sz="2200">
                <a:solidFill>
                  <a:srgbClr val="FF6600"/>
                </a:solidFill>
              </a:rPr>
              <a:t>: Yellow Cab is popular at over 25k income range customers compared to Pink Cab. This is great opportunity to increase profit. </a:t>
            </a:r>
            <a:endParaRPr sz="2200">
              <a:solidFill>
                <a:srgbClr val="FF6600"/>
              </a:solidFill>
            </a:endParaRPr>
          </a:p>
          <a:p>
            <a:pPr indent="0" lvl="0" marL="0" rtl="0" algn="l">
              <a:spcBef>
                <a:spcPts val="1000"/>
              </a:spcBef>
              <a:spcAft>
                <a:spcPts val="0"/>
              </a:spcAft>
              <a:buNone/>
            </a:pPr>
            <a:r>
              <a:rPr lang="en-US" sz="2200">
                <a:solidFill>
                  <a:srgbClr val="FF6600"/>
                </a:solidFill>
              </a:rPr>
              <a:t>-</a:t>
            </a:r>
            <a:r>
              <a:rPr b="1" lang="en-US" sz="2200">
                <a:solidFill>
                  <a:srgbClr val="FF6600"/>
                </a:solidFill>
              </a:rPr>
              <a:t>Gender wise Reach</a:t>
            </a:r>
            <a:r>
              <a:rPr lang="en-US" sz="2200">
                <a:solidFill>
                  <a:srgbClr val="FF6600"/>
                </a:solidFill>
              </a:rPr>
              <a:t>: Both of cab companies has more Male customers compared to Female. Male who use card will provide more profit with using the cab service.</a:t>
            </a:r>
            <a:endParaRPr sz="2200">
              <a:solidFill>
                <a:srgbClr val="FF66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
          <p:cNvSpPr txBox="1"/>
          <p:nvPr>
            <p:ph type="ctrTitle"/>
          </p:nvPr>
        </p:nvSpPr>
        <p:spPr>
          <a:xfrm>
            <a:off x="-1" y="0"/>
            <a:ext cx="5733142" cy="6858002"/>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t/>
            </a:r>
            <a:endParaRPr b="1">
              <a:solidFill>
                <a:srgbClr val="FF6600"/>
              </a:solidFill>
            </a:endParaRPr>
          </a:p>
        </p:txBody>
      </p:sp>
      <p:pic>
        <p:nvPicPr>
          <p:cNvPr id="313" name="Google Shape;313;p3"/>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
        <p:nvSpPr>
          <p:cNvPr id="314" name="Google Shape;314;p3"/>
          <p:cNvSpPr txBox="1"/>
          <p:nvPr>
            <p:ph idx="1" type="subTitle"/>
          </p:nvPr>
        </p:nvSpPr>
        <p:spPr>
          <a:xfrm>
            <a:off x="5152570" y="2481943"/>
            <a:ext cx="5558973"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F6600"/>
              </a:buClr>
              <a:buSzPts val="6600"/>
              <a:buNone/>
            </a:pPr>
            <a:r>
              <a:rPr lang="en-US" sz="6600">
                <a:solidFill>
                  <a:srgbClr val="FF6600"/>
                </a:solidFill>
              </a:rPr>
              <a:t>Thank You</a:t>
            </a:r>
            <a:endParaRPr/>
          </a:p>
          <a:p>
            <a:pPr indent="0" lvl="0" marL="0" rtl="0" algn="ctr">
              <a:lnSpc>
                <a:spcPct val="90000"/>
              </a:lnSpc>
              <a:spcBef>
                <a:spcPts val="1000"/>
              </a:spcBef>
              <a:spcAft>
                <a:spcPts val="0"/>
              </a:spcAft>
              <a:buClr>
                <a:schemeClr val="dk1"/>
              </a:buClr>
              <a:buSzPts val="6600"/>
              <a:buNone/>
            </a:pPr>
            <a:r>
              <a:t/>
            </a:r>
            <a:endParaRPr sz="6600">
              <a:solidFill>
                <a:srgbClr val="FF66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02" name="Shape 102"/>
        <p:cNvGrpSpPr/>
        <p:nvPr/>
      </p:nvGrpSpPr>
      <p:grpSpPr>
        <a:xfrm>
          <a:off x="0" y="0"/>
          <a:ext cx="0" cy="0"/>
          <a:chOff x="0" y="0"/>
          <a:chExt cx="0" cy="0"/>
        </a:xfrm>
      </p:grpSpPr>
      <p:sp>
        <p:nvSpPr>
          <p:cNvPr id="103" name="Google Shape;103;g2597d595e8c_0_5"/>
          <p:cNvSpPr txBox="1"/>
          <p:nvPr>
            <p:ph type="ctrTitle"/>
          </p:nvPr>
        </p:nvSpPr>
        <p:spPr>
          <a:xfrm>
            <a:off x="231275" y="333592"/>
            <a:ext cx="9144000" cy="842400"/>
          </a:xfrm>
          <a:prstGeom prst="rect">
            <a:avLst/>
          </a:prstGeom>
        </p:spPr>
        <p:txBody>
          <a:bodyPr anchorCtr="0" anchor="b" bIns="45700" lIns="91425" spcFirstLastPara="1" rIns="91425" wrap="square" tIns="45700">
            <a:normAutofit fontScale="90000"/>
          </a:bodyPr>
          <a:lstStyle/>
          <a:p>
            <a:pPr indent="0" lvl="0" marL="0" rtl="0" algn="l">
              <a:spcBef>
                <a:spcPts val="0"/>
              </a:spcBef>
              <a:spcAft>
                <a:spcPts val="0"/>
              </a:spcAft>
              <a:buNone/>
            </a:pPr>
            <a:r>
              <a:rPr lang="en-US">
                <a:solidFill>
                  <a:schemeClr val="lt1"/>
                </a:solidFill>
                <a:highlight>
                  <a:srgbClr val="FF6600"/>
                </a:highlight>
              </a:rPr>
              <a:t>Problem Statement</a:t>
            </a:r>
            <a:endParaRPr>
              <a:solidFill>
                <a:schemeClr val="lt1"/>
              </a:solidFill>
              <a:highlight>
                <a:srgbClr val="FF6600"/>
              </a:highlight>
            </a:endParaRPr>
          </a:p>
        </p:txBody>
      </p:sp>
      <p:sp>
        <p:nvSpPr>
          <p:cNvPr id="104" name="Google Shape;104;g2597d595e8c_0_5"/>
          <p:cNvSpPr txBox="1"/>
          <p:nvPr>
            <p:ph idx="1" type="subTitle"/>
          </p:nvPr>
        </p:nvSpPr>
        <p:spPr>
          <a:xfrm>
            <a:off x="576975" y="1088250"/>
            <a:ext cx="10911600" cy="5324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900">
                <a:solidFill>
                  <a:srgbClr val="FF6600"/>
                </a:solidFill>
              </a:rPr>
              <a:t>Our Client does not know what </a:t>
            </a:r>
            <a:r>
              <a:rPr lang="en-US" sz="2900">
                <a:solidFill>
                  <a:srgbClr val="FF6600"/>
                </a:solidFill>
              </a:rPr>
              <a:t>kind of cab service is worth to invest. </a:t>
            </a:r>
            <a:endParaRPr sz="2900">
              <a:solidFill>
                <a:srgbClr val="FF6600"/>
              </a:solidFill>
            </a:endParaRPr>
          </a:p>
          <a:p>
            <a:pPr indent="0" lvl="0" marL="0" rtl="0" algn="l">
              <a:spcBef>
                <a:spcPts val="1000"/>
              </a:spcBef>
              <a:spcAft>
                <a:spcPts val="0"/>
              </a:spcAft>
              <a:buNone/>
            </a:pPr>
            <a:r>
              <a:rPr lang="en-US" sz="2900">
                <a:solidFill>
                  <a:srgbClr val="FF6600"/>
                </a:solidFill>
              </a:rPr>
              <a:t>We provide recommendations, analysis, and insights to them to choose right cab service. </a:t>
            </a:r>
            <a:endParaRPr sz="2900">
              <a:solidFill>
                <a:srgbClr val="FF6600"/>
              </a:solidFill>
            </a:endParaRPr>
          </a:p>
          <a:p>
            <a:pPr indent="0" lvl="0" marL="0" rtl="0" algn="l">
              <a:spcBef>
                <a:spcPts val="10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08" name="Shape 108"/>
        <p:cNvGrpSpPr/>
        <p:nvPr/>
      </p:nvGrpSpPr>
      <p:grpSpPr>
        <a:xfrm>
          <a:off x="0" y="0"/>
          <a:ext cx="0" cy="0"/>
          <a:chOff x="0" y="0"/>
          <a:chExt cx="0" cy="0"/>
        </a:xfrm>
      </p:grpSpPr>
      <p:sp>
        <p:nvSpPr>
          <p:cNvPr id="109" name="Google Shape;109;g2597d595e8c_0_10"/>
          <p:cNvSpPr txBox="1"/>
          <p:nvPr>
            <p:ph type="ctrTitle"/>
          </p:nvPr>
        </p:nvSpPr>
        <p:spPr>
          <a:xfrm>
            <a:off x="209400" y="370166"/>
            <a:ext cx="9144000" cy="5574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SzPts val="990"/>
              <a:buNone/>
            </a:pPr>
            <a:r>
              <a:rPr lang="en-US" sz="5400">
                <a:solidFill>
                  <a:schemeClr val="lt1"/>
                </a:solidFill>
                <a:highlight>
                  <a:srgbClr val="FF6600"/>
                </a:highlight>
              </a:rPr>
              <a:t>Approach</a:t>
            </a:r>
            <a:endParaRPr sz="4900">
              <a:solidFill>
                <a:schemeClr val="lt1"/>
              </a:solidFill>
              <a:highlight>
                <a:srgbClr val="FF6600"/>
              </a:highlight>
            </a:endParaRPr>
          </a:p>
        </p:txBody>
      </p:sp>
      <p:sp>
        <p:nvSpPr>
          <p:cNvPr id="110" name="Google Shape;110;g2597d595e8c_0_10"/>
          <p:cNvSpPr txBox="1"/>
          <p:nvPr>
            <p:ph idx="1" type="subTitle"/>
          </p:nvPr>
        </p:nvSpPr>
        <p:spPr>
          <a:xfrm>
            <a:off x="379775" y="927575"/>
            <a:ext cx="11590800" cy="5674800"/>
          </a:xfrm>
          <a:prstGeom prst="rect">
            <a:avLst/>
          </a:prstGeom>
        </p:spPr>
        <p:txBody>
          <a:bodyPr anchorCtr="0" anchor="t" bIns="45700" lIns="91425" spcFirstLastPara="1" rIns="91425" wrap="square" tIns="45700">
            <a:normAutofit lnSpcReduction="20000"/>
          </a:bodyPr>
          <a:lstStyle/>
          <a:p>
            <a:pPr indent="0" lvl="0" marL="0" rtl="0" algn="l">
              <a:spcBef>
                <a:spcPts val="1000"/>
              </a:spcBef>
              <a:spcAft>
                <a:spcPts val="0"/>
              </a:spcAft>
              <a:buNone/>
            </a:pPr>
            <a:r>
              <a:rPr lang="en-US" sz="2600">
                <a:solidFill>
                  <a:srgbClr val="FF6600"/>
                </a:solidFill>
              </a:rPr>
              <a:t>-Merge and join 5 data sets to analyze.</a:t>
            </a:r>
            <a:endParaRPr sz="2600">
              <a:solidFill>
                <a:srgbClr val="FF6600"/>
              </a:solidFill>
            </a:endParaRPr>
          </a:p>
          <a:p>
            <a:pPr indent="457200" lvl="0" marL="0" rtl="0" algn="l">
              <a:spcBef>
                <a:spcPts val="1000"/>
              </a:spcBef>
              <a:spcAft>
                <a:spcPts val="0"/>
              </a:spcAft>
              <a:buNone/>
            </a:pPr>
            <a:r>
              <a:rPr lang="en-US" sz="2600">
                <a:solidFill>
                  <a:srgbClr val="FF6600"/>
                </a:solidFill>
              </a:rPr>
              <a:t>-Cab_Data.csv</a:t>
            </a:r>
            <a:endParaRPr sz="2600">
              <a:solidFill>
                <a:srgbClr val="FF6600"/>
              </a:solidFill>
            </a:endParaRPr>
          </a:p>
          <a:p>
            <a:pPr indent="457200" lvl="0" marL="0" rtl="0" algn="l">
              <a:spcBef>
                <a:spcPts val="1000"/>
              </a:spcBef>
              <a:spcAft>
                <a:spcPts val="0"/>
              </a:spcAft>
              <a:buNone/>
            </a:pPr>
            <a:r>
              <a:rPr lang="en-US" sz="2600">
                <a:solidFill>
                  <a:srgbClr val="FF6600"/>
                </a:solidFill>
              </a:rPr>
              <a:t>-City.csv</a:t>
            </a:r>
            <a:endParaRPr sz="2600">
              <a:solidFill>
                <a:srgbClr val="FF6600"/>
              </a:solidFill>
            </a:endParaRPr>
          </a:p>
          <a:p>
            <a:pPr indent="457200" lvl="0" marL="0" rtl="0" algn="l">
              <a:spcBef>
                <a:spcPts val="1000"/>
              </a:spcBef>
              <a:spcAft>
                <a:spcPts val="0"/>
              </a:spcAft>
              <a:buNone/>
            </a:pPr>
            <a:r>
              <a:rPr lang="en-US" sz="2600">
                <a:solidFill>
                  <a:srgbClr val="FF6600"/>
                </a:solidFill>
              </a:rPr>
              <a:t>-Customer_ID.csv</a:t>
            </a:r>
            <a:endParaRPr sz="2600">
              <a:solidFill>
                <a:srgbClr val="FF6600"/>
              </a:solidFill>
            </a:endParaRPr>
          </a:p>
          <a:p>
            <a:pPr indent="457200" lvl="0" marL="0" rtl="0" algn="l">
              <a:spcBef>
                <a:spcPts val="1000"/>
              </a:spcBef>
              <a:spcAft>
                <a:spcPts val="0"/>
              </a:spcAft>
              <a:buNone/>
            </a:pPr>
            <a:r>
              <a:rPr lang="en-US" sz="2600">
                <a:solidFill>
                  <a:srgbClr val="FF6600"/>
                </a:solidFill>
              </a:rPr>
              <a:t>-Transaction_ID.csv</a:t>
            </a:r>
            <a:endParaRPr sz="2600">
              <a:solidFill>
                <a:srgbClr val="FF6600"/>
              </a:solidFill>
            </a:endParaRPr>
          </a:p>
          <a:p>
            <a:pPr indent="457200" lvl="0" marL="0" rtl="0" algn="l">
              <a:spcBef>
                <a:spcPts val="1000"/>
              </a:spcBef>
              <a:spcAft>
                <a:spcPts val="0"/>
              </a:spcAft>
              <a:buNone/>
            </a:pPr>
            <a:r>
              <a:rPr lang="en-US" sz="2600">
                <a:solidFill>
                  <a:srgbClr val="FF6600"/>
                </a:solidFill>
              </a:rPr>
              <a:t>-US_Holiday_Dates.csv </a:t>
            </a:r>
            <a:endParaRPr sz="2600">
              <a:solidFill>
                <a:srgbClr val="FF6600"/>
              </a:solidFill>
            </a:endParaRPr>
          </a:p>
          <a:p>
            <a:pPr indent="0" lvl="0" marL="0" rtl="0" algn="l">
              <a:spcBef>
                <a:spcPts val="1000"/>
              </a:spcBef>
              <a:spcAft>
                <a:spcPts val="0"/>
              </a:spcAft>
              <a:buNone/>
            </a:pPr>
            <a:r>
              <a:rPr lang="en-US" sz="2600">
                <a:solidFill>
                  <a:srgbClr val="FF6600"/>
                </a:solidFill>
              </a:rPr>
              <a:t>-Data cleaning.</a:t>
            </a:r>
            <a:endParaRPr sz="2600">
              <a:solidFill>
                <a:srgbClr val="FF6600"/>
              </a:solidFill>
            </a:endParaRPr>
          </a:p>
          <a:p>
            <a:pPr indent="0" lvl="0" marL="0" rtl="0" algn="l">
              <a:spcBef>
                <a:spcPts val="1000"/>
              </a:spcBef>
              <a:spcAft>
                <a:spcPts val="0"/>
              </a:spcAft>
              <a:buNone/>
            </a:pPr>
            <a:r>
              <a:rPr lang="en-US" sz="2600">
                <a:solidFill>
                  <a:srgbClr val="FF6600"/>
                </a:solidFill>
              </a:rPr>
              <a:t>-Data type check to analyze.</a:t>
            </a:r>
            <a:endParaRPr sz="2600">
              <a:solidFill>
                <a:srgbClr val="FF6600"/>
              </a:solidFill>
            </a:endParaRPr>
          </a:p>
          <a:p>
            <a:pPr indent="0" lvl="0" marL="0" rtl="0" algn="l">
              <a:spcBef>
                <a:spcPts val="1000"/>
              </a:spcBef>
              <a:spcAft>
                <a:spcPts val="0"/>
              </a:spcAft>
              <a:buNone/>
            </a:pPr>
            <a:r>
              <a:rPr lang="en-US" sz="2600">
                <a:solidFill>
                  <a:srgbClr val="FF6600"/>
                </a:solidFill>
              </a:rPr>
              <a:t>-Explorer Data Analysis.</a:t>
            </a:r>
            <a:endParaRPr sz="2600">
              <a:solidFill>
                <a:srgbClr val="FF6600"/>
              </a:solidFill>
            </a:endParaRPr>
          </a:p>
          <a:p>
            <a:pPr indent="0" lvl="0" marL="0" rtl="0" algn="l">
              <a:spcBef>
                <a:spcPts val="1000"/>
              </a:spcBef>
              <a:spcAft>
                <a:spcPts val="0"/>
              </a:spcAft>
              <a:buNone/>
            </a:pPr>
            <a:r>
              <a:rPr lang="en-US" sz="2600">
                <a:solidFill>
                  <a:srgbClr val="FF6600"/>
                </a:solidFill>
              </a:rPr>
              <a:t>-Creation Profit variable.</a:t>
            </a:r>
            <a:endParaRPr sz="2600">
              <a:solidFill>
                <a:srgbClr val="FF6600"/>
              </a:solidFill>
            </a:endParaRPr>
          </a:p>
          <a:p>
            <a:pPr indent="0" lvl="0" marL="0" rtl="0" algn="l">
              <a:spcBef>
                <a:spcPts val="1000"/>
              </a:spcBef>
              <a:spcAft>
                <a:spcPts val="0"/>
              </a:spcAft>
              <a:buNone/>
            </a:pPr>
            <a:r>
              <a:rPr lang="en-US" sz="2600">
                <a:solidFill>
                  <a:srgbClr val="FF6600"/>
                </a:solidFill>
              </a:rPr>
              <a:t>-Profit Analysis.</a:t>
            </a:r>
            <a:endParaRPr sz="2600">
              <a:solidFill>
                <a:srgbClr val="FF6600"/>
              </a:solidFill>
            </a:endParaRPr>
          </a:p>
          <a:p>
            <a:pPr indent="0" lvl="0" marL="0" rtl="0" algn="l">
              <a:spcBef>
                <a:spcPts val="1000"/>
              </a:spcBef>
              <a:spcAft>
                <a:spcPts val="0"/>
              </a:spcAft>
              <a:buNone/>
            </a:pPr>
            <a:r>
              <a:rPr lang="en-US" sz="2600">
                <a:solidFill>
                  <a:srgbClr val="FF6600"/>
                </a:solidFill>
              </a:rPr>
              <a:t>-Seasonality Analysis.</a:t>
            </a:r>
            <a:endParaRPr sz="2600">
              <a:solidFill>
                <a:srgbClr val="FF6600"/>
              </a:solidFill>
            </a:endParaRPr>
          </a:p>
          <a:p>
            <a:pPr indent="0" lvl="0" marL="0" rtl="0" algn="l">
              <a:spcBef>
                <a:spcPts val="1000"/>
              </a:spcBef>
              <a:spcAft>
                <a:spcPts val="0"/>
              </a:spcAft>
              <a:buNone/>
            </a:pPr>
            <a:r>
              <a:t/>
            </a:r>
            <a:endParaRPr sz="2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14" name="Shape 114"/>
        <p:cNvGrpSpPr/>
        <p:nvPr/>
      </p:nvGrpSpPr>
      <p:grpSpPr>
        <a:xfrm>
          <a:off x="0" y="0"/>
          <a:ext cx="0" cy="0"/>
          <a:chOff x="0" y="0"/>
          <a:chExt cx="0" cy="0"/>
        </a:xfrm>
      </p:grpSpPr>
      <p:sp>
        <p:nvSpPr>
          <p:cNvPr id="115" name="Google Shape;115;g2597d595e8c_0_21"/>
          <p:cNvSpPr txBox="1"/>
          <p:nvPr>
            <p:ph type="ctrTitle"/>
          </p:nvPr>
        </p:nvSpPr>
        <p:spPr>
          <a:xfrm>
            <a:off x="165550" y="136392"/>
            <a:ext cx="9144000" cy="776700"/>
          </a:xfrm>
          <a:prstGeom prst="rect">
            <a:avLst/>
          </a:prstGeom>
        </p:spPr>
        <p:txBody>
          <a:bodyPr anchorCtr="0" anchor="b" bIns="45700" lIns="91425" spcFirstLastPara="1" rIns="91425" wrap="square" tIns="45700">
            <a:normAutofit fontScale="90000"/>
          </a:bodyPr>
          <a:lstStyle/>
          <a:p>
            <a:pPr indent="0" lvl="0" marL="0" rtl="0" algn="l">
              <a:spcBef>
                <a:spcPts val="0"/>
              </a:spcBef>
              <a:spcAft>
                <a:spcPts val="0"/>
              </a:spcAft>
              <a:buNone/>
            </a:pPr>
            <a:r>
              <a:rPr lang="en-US">
                <a:solidFill>
                  <a:schemeClr val="lt1"/>
                </a:solidFill>
                <a:highlight>
                  <a:srgbClr val="FF6600"/>
                </a:highlight>
              </a:rPr>
              <a:t>Merge and Join 5 datas</a:t>
            </a:r>
            <a:endParaRPr>
              <a:solidFill>
                <a:schemeClr val="lt1"/>
              </a:solidFill>
              <a:highlight>
                <a:srgbClr val="FF6600"/>
              </a:highlight>
            </a:endParaRPr>
          </a:p>
        </p:txBody>
      </p:sp>
      <p:sp>
        <p:nvSpPr>
          <p:cNvPr id="116" name="Google Shape;116;g2597d595e8c_0_21"/>
          <p:cNvSpPr txBox="1"/>
          <p:nvPr>
            <p:ph idx="1" type="subTitle"/>
          </p:nvPr>
        </p:nvSpPr>
        <p:spPr>
          <a:xfrm>
            <a:off x="445525" y="1263525"/>
            <a:ext cx="11218200" cy="52146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800">
                <a:solidFill>
                  <a:srgbClr val="FF6600"/>
                </a:solidFill>
              </a:rPr>
              <a:t>-There were no </a:t>
            </a:r>
            <a:r>
              <a:rPr lang="en-US" sz="2800">
                <a:solidFill>
                  <a:srgbClr val="FF6600"/>
                </a:solidFill>
              </a:rPr>
              <a:t>missing</a:t>
            </a:r>
            <a:r>
              <a:rPr lang="en-US" sz="2800">
                <a:solidFill>
                  <a:srgbClr val="FF6600"/>
                </a:solidFill>
              </a:rPr>
              <a:t> values so no needed to impute or drop for that.</a:t>
            </a:r>
            <a:endParaRPr sz="2800">
              <a:solidFill>
                <a:srgbClr val="FF6600"/>
              </a:solidFill>
            </a:endParaRPr>
          </a:p>
          <a:p>
            <a:pPr indent="0" lvl="0" marL="0" rtl="0" algn="l">
              <a:spcBef>
                <a:spcPts val="1000"/>
              </a:spcBef>
              <a:spcAft>
                <a:spcPts val="0"/>
              </a:spcAft>
              <a:buNone/>
            </a:pPr>
            <a:r>
              <a:rPr lang="en-US" sz="2800">
                <a:solidFill>
                  <a:srgbClr val="FF6600"/>
                </a:solidFill>
              </a:rPr>
              <a:t>-Transaction IDs that had duplications. I deleted.</a:t>
            </a:r>
            <a:endParaRPr sz="2800">
              <a:solidFill>
                <a:srgbClr val="FF6600"/>
              </a:solidFill>
            </a:endParaRPr>
          </a:p>
          <a:p>
            <a:pPr indent="0" lvl="0" marL="0" rtl="0" algn="l">
              <a:spcBef>
                <a:spcPts val="1000"/>
              </a:spcBef>
              <a:spcAft>
                <a:spcPts val="0"/>
              </a:spcAft>
              <a:buNone/>
            </a:pPr>
            <a:r>
              <a:rPr lang="en-US" sz="2800">
                <a:solidFill>
                  <a:srgbClr val="FF6600"/>
                </a:solidFill>
              </a:rPr>
              <a:t>-The </a:t>
            </a:r>
            <a:r>
              <a:rPr lang="en-US" sz="2800">
                <a:solidFill>
                  <a:srgbClr val="FF6600"/>
                </a:solidFill>
              </a:rPr>
              <a:t>duplication</a:t>
            </a:r>
            <a:r>
              <a:rPr lang="en-US" sz="2800">
                <a:solidFill>
                  <a:srgbClr val="FF6600"/>
                </a:solidFill>
              </a:rPr>
              <a:t> of Customer IDs were same as Transaction IDs.</a:t>
            </a:r>
            <a:endParaRPr sz="2800">
              <a:solidFill>
                <a:srgbClr val="FF6600"/>
              </a:solidFill>
            </a:endParaRPr>
          </a:p>
          <a:p>
            <a:pPr indent="0" lvl="0" marL="0" rtl="0" algn="l">
              <a:spcBef>
                <a:spcPts val="1000"/>
              </a:spcBef>
              <a:spcAft>
                <a:spcPts val="0"/>
              </a:spcAft>
              <a:buNone/>
            </a:pPr>
            <a:r>
              <a:rPr lang="en-US" sz="2800">
                <a:solidFill>
                  <a:srgbClr val="FF6600"/>
                </a:solidFill>
              </a:rPr>
              <a:t>-Changed data types of Date of Travel, Population, and Users.</a:t>
            </a:r>
            <a:endParaRPr sz="2800">
              <a:solidFill>
                <a:srgbClr val="FF6600"/>
              </a:solidFill>
            </a:endParaRPr>
          </a:p>
          <a:p>
            <a:pPr indent="0" lvl="0" marL="0" rtl="0" algn="l">
              <a:spcBef>
                <a:spcPts val="1000"/>
              </a:spcBef>
              <a:spcAft>
                <a:spcPts val="0"/>
              </a:spcAft>
              <a:buNone/>
            </a:pPr>
            <a:r>
              <a:rPr lang="en-US" sz="2800">
                <a:solidFill>
                  <a:srgbClr val="FF6600"/>
                </a:solidFill>
              </a:rPr>
              <a:t>-Used left join method that can check any missing values to </a:t>
            </a:r>
            <a:r>
              <a:rPr lang="en-US" sz="2800">
                <a:solidFill>
                  <a:srgbClr val="FF6600"/>
                </a:solidFill>
              </a:rPr>
              <a:t>understand</a:t>
            </a:r>
            <a:r>
              <a:rPr lang="en-US" sz="2800">
                <a:solidFill>
                  <a:srgbClr val="FF6600"/>
                </a:solidFill>
              </a:rPr>
              <a:t> datas.</a:t>
            </a:r>
            <a:endParaRPr sz="2800">
              <a:solidFill>
                <a:srgbClr val="FF66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20" name="Shape 120"/>
        <p:cNvGrpSpPr/>
        <p:nvPr/>
      </p:nvGrpSpPr>
      <p:grpSpPr>
        <a:xfrm>
          <a:off x="0" y="0"/>
          <a:ext cx="0" cy="0"/>
          <a:chOff x="0" y="0"/>
          <a:chExt cx="0" cy="0"/>
        </a:xfrm>
      </p:grpSpPr>
      <p:sp>
        <p:nvSpPr>
          <p:cNvPr id="121" name="Google Shape;121;g2597d595e8c_0_26"/>
          <p:cNvSpPr txBox="1"/>
          <p:nvPr>
            <p:ph type="ctrTitle"/>
          </p:nvPr>
        </p:nvSpPr>
        <p:spPr>
          <a:xfrm>
            <a:off x="209375" y="180225"/>
            <a:ext cx="7247400" cy="864300"/>
          </a:xfrm>
          <a:prstGeom prst="rect">
            <a:avLst/>
          </a:prstGeom>
        </p:spPr>
        <p:txBody>
          <a:bodyPr anchorCtr="0" anchor="b" bIns="45700" lIns="91425" spcFirstLastPara="1" rIns="91425" wrap="square" tIns="45700">
            <a:normAutofit fontScale="90000"/>
          </a:bodyPr>
          <a:lstStyle/>
          <a:p>
            <a:pPr indent="0" lvl="0" marL="0" rtl="0" algn="l">
              <a:spcBef>
                <a:spcPts val="0"/>
              </a:spcBef>
              <a:spcAft>
                <a:spcPts val="0"/>
              </a:spcAft>
              <a:buNone/>
            </a:pPr>
            <a:r>
              <a:rPr lang="en-US">
                <a:solidFill>
                  <a:schemeClr val="lt1"/>
                </a:solidFill>
                <a:highlight>
                  <a:srgbClr val="FF6600"/>
                </a:highlight>
              </a:rPr>
              <a:t>Data Type after Cleaning</a:t>
            </a:r>
            <a:endParaRPr>
              <a:solidFill>
                <a:schemeClr val="lt1"/>
              </a:solidFill>
              <a:highlight>
                <a:srgbClr val="FF6600"/>
              </a:highlight>
            </a:endParaRPr>
          </a:p>
        </p:txBody>
      </p:sp>
      <p:pic>
        <p:nvPicPr>
          <p:cNvPr id="122" name="Google Shape;122;g2597d595e8c_0_26"/>
          <p:cNvPicPr preferRelativeResize="0"/>
          <p:nvPr/>
        </p:nvPicPr>
        <p:blipFill>
          <a:blip r:embed="rId3">
            <a:alphaModFix/>
          </a:blip>
          <a:stretch>
            <a:fillRect/>
          </a:stretch>
        </p:blipFill>
        <p:spPr>
          <a:xfrm>
            <a:off x="3206250" y="1219700"/>
            <a:ext cx="5740550" cy="5478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26" name="Shape 126"/>
        <p:cNvGrpSpPr/>
        <p:nvPr/>
      </p:nvGrpSpPr>
      <p:grpSpPr>
        <a:xfrm>
          <a:off x="0" y="0"/>
          <a:ext cx="0" cy="0"/>
          <a:chOff x="0" y="0"/>
          <a:chExt cx="0" cy="0"/>
        </a:xfrm>
      </p:grpSpPr>
      <p:sp>
        <p:nvSpPr>
          <p:cNvPr id="127" name="Google Shape;127;g2597d595e8c_0_31"/>
          <p:cNvSpPr txBox="1"/>
          <p:nvPr>
            <p:ph type="ctrTitle"/>
          </p:nvPr>
        </p:nvSpPr>
        <p:spPr>
          <a:xfrm>
            <a:off x="165550" y="158293"/>
            <a:ext cx="9144000" cy="9519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5400">
                <a:solidFill>
                  <a:schemeClr val="lt1"/>
                </a:solidFill>
                <a:highlight>
                  <a:srgbClr val="FF6600"/>
                </a:highlight>
              </a:rPr>
              <a:t>Comparison of Profitability</a:t>
            </a:r>
            <a:endParaRPr sz="5400">
              <a:solidFill>
                <a:schemeClr val="lt1"/>
              </a:solidFill>
              <a:highlight>
                <a:srgbClr val="FF6600"/>
              </a:highlight>
            </a:endParaRPr>
          </a:p>
        </p:txBody>
      </p:sp>
      <p:sp>
        <p:nvSpPr>
          <p:cNvPr id="128" name="Google Shape;128;g2597d595e8c_0_31"/>
          <p:cNvSpPr txBox="1"/>
          <p:nvPr>
            <p:ph idx="1" type="subTitle"/>
          </p:nvPr>
        </p:nvSpPr>
        <p:spPr>
          <a:xfrm>
            <a:off x="576975" y="4462450"/>
            <a:ext cx="11283900" cy="2000400"/>
          </a:xfrm>
          <a:prstGeom prst="rect">
            <a:avLst/>
          </a:prstGeom>
        </p:spPr>
        <p:txBody>
          <a:bodyPr anchorCtr="0" anchor="t" bIns="45700" lIns="91425" spcFirstLastPara="1" rIns="91425" wrap="square" tIns="45700">
            <a:normAutofit fontScale="92500"/>
          </a:bodyPr>
          <a:lstStyle/>
          <a:p>
            <a:pPr indent="0" lvl="0" marL="0" rtl="0" algn="l">
              <a:spcBef>
                <a:spcPts val="1000"/>
              </a:spcBef>
              <a:spcAft>
                <a:spcPts val="0"/>
              </a:spcAft>
              <a:buNone/>
            </a:pPr>
            <a:r>
              <a:rPr lang="en-US"/>
              <a:t>-</a:t>
            </a:r>
            <a:r>
              <a:rPr lang="en-US">
                <a:solidFill>
                  <a:srgbClr val="FF6600"/>
                </a:solidFill>
              </a:rPr>
              <a:t>Yellow Cab (Orange) makes profits </a:t>
            </a:r>
            <a:r>
              <a:rPr lang="en-US">
                <a:solidFill>
                  <a:srgbClr val="FF6600"/>
                </a:solidFill>
              </a:rPr>
              <a:t>significantly</a:t>
            </a:r>
            <a:r>
              <a:rPr lang="en-US">
                <a:solidFill>
                  <a:srgbClr val="FF6600"/>
                </a:solidFill>
              </a:rPr>
              <a:t> higher than Pink Cab (Blue). </a:t>
            </a:r>
            <a:endParaRPr>
              <a:solidFill>
                <a:srgbClr val="FF6600"/>
              </a:solidFill>
            </a:endParaRPr>
          </a:p>
          <a:p>
            <a:pPr indent="0" lvl="0" marL="0" rtl="0" algn="l">
              <a:spcBef>
                <a:spcPts val="1000"/>
              </a:spcBef>
              <a:spcAft>
                <a:spcPts val="0"/>
              </a:spcAft>
              <a:buNone/>
            </a:pPr>
            <a:r>
              <a:rPr lang="en-US">
                <a:solidFill>
                  <a:srgbClr val="FF6600"/>
                </a:solidFill>
              </a:rPr>
              <a:t>-Pink Cab has some minus profit while Yellow Cab has almost no minus </a:t>
            </a:r>
            <a:r>
              <a:rPr lang="en-US">
                <a:solidFill>
                  <a:srgbClr val="FF6600"/>
                </a:solidFill>
              </a:rPr>
              <a:t>profit</a:t>
            </a:r>
            <a:r>
              <a:rPr lang="en-US">
                <a:solidFill>
                  <a:srgbClr val="FF6600"/>
                </a:solidFill>
              </a:rPr>
              <a:t>.</a:t>
            </a:r>
            <a:endParaRPr>
              <a:solidFill>
                <a:srgbClr val="FF6600"/>
              </a:solidFill>
            </a:endParaRPr>
          </a:p>
          <a:p>
            <a:pPr indent="0" lvl="0" marL="0" rtl="0" algn="l">
              <a:spcBef>
                <a:spcPts val="1000"/>
              </a:spcBef>
              <a:spcAft>
                <a:spcPts val="0"/>
              </a:spcAft>
              <a:buNone/>
            </a:pPr>
            <a:r>
              <a:rPr lang="en-US">
                <a:solidFill>
                  <a:srgbClr val="FF6600"/>
                </a:solidFill>
              </a:rPr>
              <a:t>-The count transactions of Yellow Cab is about double of Pink Cab’s. That contributes more profit.</a:t>
            </a:r>
            <a:endParaRPr>
              <a:solidFill>
                <a:srgbClr val="FF6600"/>
              </a:solidFill>
            </a:endParaRPr>
          </a:p>
          <a:p>
            <a:pPr indent="0" lvl="0" marL="0" rtl="0" algn="l">
              <a:spcBef>
                <a:spcPts val="1000"/>
              </a:spcBef>
              <a:spcAft>
                <a:spcPts val="0"/>
              </a:spcAft>
              <a:buNone/>
            </a:pPr>
            <a:r>
              <a:rPr lang="en-US">
                <a:solidFill>
                  <a:srgbClr val="FF6600"/>
                </a:solidFill>
              </a:rPr>
              <a:t>-Pink Cab’s profit is limited according to the graph. But Yellow Cab extends the profit that we can see the long tail in left side. </a:t>
            </a:r>
            <a:endParaRPr>
              <a:solidFill>
                <a:srgbClr val="FF6600"/>
              </a:solidFill>
            </a:endParaRPr>
          </a:p>
        </p:txBody>
      </p:sp>
      <p:pic>
        <p:nvPicPr>
          <p:cNvPr id="129" name="Google Shape;129;g2597d595e8c_0_31"/>
          <p:cNvPicPr preferRelativeResize="0"/>
          <p:nvPr/>
        </p:nvPicPr>
        <p:blipFill>
          <a:blip r:embed="rId3">
            <a:alphaModFix/>
          </a:blip>
          <a:stretch>
            <a:fillRect/>
          </a:stretch>
        </p:blipFill>
        <p:spPr>
          <a:xfrm>
            <a:off x="152400" y="1262603"/>
            <a:ext cx="11887202" cy="3079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33" name="Shape 133"/>
        <p:cNvGrpSpPr/>
        <p:nvPr/>
      </p:nvGrpSpPr>
      <p:grpSpPr>
        <a:xfrm>
          <a:off x="0" y="0"/>
          <a:ext cx="0" cy="0"/>
          <a:chOff x="0" y="0"/>
          <a:chExt cx="0" cy="0"/>
        </a:xfrm>
      </p:grpSpPr>
      <p:sp>
        <p:nvSpPr>
          <p:cNvPr id="134" name="Google Shape;134;g2597d595e8c_0_41"/>
          <p:cNvSpPr txBox="1"/>
          <p:nvPr>
            <p:ph type="ctrTitle"/>
          </p:nvPr>
        </p:nvSpPr>
        <p:spPr>
          <a:xfrm>
            <a:off x="231275" y="136400"/>
            <a:ext cx="11695500" cy="951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SzPts val="990"/>
              <a:buNone/>
            </a:pPr>
            <a:r>
              <a:rPr lang="en-US" sz="4600">
                <a:solidFill>
                  <a:schemeClr val="lt1"/>
                </a:solidFill>
                <a:highlight>
                  <a:srgbClr val="FF6600"/>
                </a:highlight>
              </a:rPr>
              <a:t>Average Profit Distribution by Citi </a:t>
            </a:r>
            <a:endParaRPr sz="4600">
              <a:solidFill>
                <a:schemeClr val="lt1"/>
              </a:solidFill>
              <a:highlight>
                <a:srgbClr val="FF6600"/>
              </a:highlight>
            </a:endParaRPr>
          </a:p>
        </p:txBody>
      </p:sp>
      <p:sp>
        <p:nvSpPr>
          <p:cNvPr id="135" name="Google Shape;135;g2597d595e8c_0_41"/>
          <p:cNvSpPr txBox="1"/>
          <p:nvPr>
            <p:ph idx="1" type="subTitle"/>
          </p:nvPr>
        </p:nvSpPr>
        <p:spPr>
          <a:xfrm>
            <a:off x="8367250" y="993450"/>
            <a:ext cx="3693300" cy="57696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Clr>
                <a:schemeClr val="dk1"/>
              </a:buClr>
              <a:buSzPts val="1100"/>
              <a:buFont typeface="Arial"/>
              <a:buNone/>
            </a:pPr>
            <a:r>
              <a:rPr lang="en-US">
                <a:solidFill>
                  <a:srgbClr val="FF6600"/>
                </a:solidFill>
              </a:rPr>
              <a:t>-The highest profitable city is New York with Yellow Cab as about average profit $300 per transaction.</a:t>
            </a:r>
            <a:endParaRPr>
              <a:solidFill>
                <a:srgbClr val="FF6600"/>
              </a:solidFill>
            </a:endParaRPr>
          </a:p>
          <a:p>
            <a:pPr indent="0" lvl="0" marL="0" rtl="0" algn="l">
              <a:spcBef>
                <a:spcPts val="1000"/>
              </a:spcBef>
              <a:spcAft>
                <a:spcPts val="0"/>
              </a:spcAft>
              <a:buClr>
                <a:schemeClr val="dk1"/>
              </a:buClr>
              <a:buSzPts val="1100"/>
              <a:buFont typeface="Arial"/>
              <a:buNone/>
            </a:pPr>
            <a:r>
              <a:rPr lang="en-US">
                <a:solidFill>
                  <a:srgbClr val="FF6600"/>
                </a:solidFill>
              </a:rPr>
              <a:t>-The second profitable city is Silicon Valley with Yellow Cab as about average profit $250 per transaction.</a:t>
            </a:r>
            <a:endParaRPr>
              <a:solidFill>
                <a:srgbClr val="FF6600"/>
              </a:solidFill>
            </a:endParaRPr>
          </a:p>
          <a:p>
            <a:pPr indent="0" lvl="0" marL="0" rtl="0" algn="l">
              <a:spcBef>
                <a:spcPts val="1000"/>
              </a:spcBef>
              <a:spcAft>
                <a:spcPts val="0"/>
              </a:spcAft>
              <a:buClr>
                <a:schemeClr val="dk1"/>
              </a:buClr>
              <a:buSzPts val="1100"/>
              <a:buFont typeface="Arial"/>
              <a:buNone/>
            </a:pPr>
            <a:r>
              <a:rPr lang="en-US">
                <a:solidFill>
                  <a:srgbClr val="FF6600"/>
                </a:solidFill>
              </a:rPr>
              <a:t>  -The highest profitable city with Pink Cab is also New York  as about about profit $150 per transaction but that is not really profitable compared to profit of Yellow Cab in many cities.</a:t>
            </a:r>
            <a:endParaRPr>
              <a:solidFill>
                <a:srgbClr val="FF6600"/>
              </a:solidFill>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None/>
            </a:pPr>
            <a:r>
              <a:t/>
            </a:r>
            <a:endParaRPr/>
          </a:p>
        </p:txBody>
      </p:sp>
      <p:pic>
        <p:nvPicPr>
          <p:cNvPr id="136" name="Google Shape;136;g2597d595e8c_0_41"/>
          <p:cNvPicPr preferRelativeResize="0"/>
          <p:nvPr/>
        </p:nvPicPr>
        <p:blipFill>
          <a:blip r:embed="rId3">
            <a:alphaModFix/>
          </a:blip>
          <a:stretch>
            <a:fillRect/>
          </a:stretch>
        </p:blipFill>
        <p:spPr>
          <a:xfrm>
            <a:off x="152400" y="993450"/>
            <a:ext cx="8094249" cy="5769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2020-12-18T04:50:05Z</dcterms:created>
</cp:coreProperties>
</file>