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8" roundtripDataSignature="AMtx7miZHxE/shxts1Vsb2fyh2ozyACh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38" Type="http://customschemas.google.com/relationships/presentationmetadata" Target="meta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97d595e8c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97d595e8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9b6e67b7f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9b6e67b7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97d595e8c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597d595e8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97d595e8c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97d595e8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97d595e8c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597d595e8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97d595e8c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97d595e8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597d595e8c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597d595e8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97d595e8c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597d595e8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597d595e8c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597d595e8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97d595e8c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597d595e8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597d595e8c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597d595e8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59b6e67b7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59b6e67b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597d595e8c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597d595e8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597d595e8c_0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597d595e8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597d595e8c_0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597d595e8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597d595e8c_0_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597d595e8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597d595e8c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597d595e8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597d595e8c_0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597d595e8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597d595e8c_0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597d595e8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597d595e8c_0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597d595e8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97d595e8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97d595e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597d595e8c_0_1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597d595e8c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597d595e8c_0_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597d595e8c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59a3699e1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59a3699e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97d595e8c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97d595e8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97d595e8c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97d595e8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97d595e8c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97d595e8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97d595e8c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597d595e8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97d595e8c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97d595e8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97d595e8c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97d595e8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3"/>
          <p:cNvSpPr/>
          <p:nvPr>
            <p:ph idx="2" type="pic"/>
          </p:nvPr>
        </p:nvSpPr>
        <p:spPr>
          <a:xfrm>
            <a:off x="5183188" y="987425"/>
            <a:ext cx="6172200" cy="4873625"/>
          </a:xfrm>
          <a:prstGeom prst="rect">
            <a:avLst/>
          </a:prstGeom>
          <a:noFill/>
          <a:ln>
            <a:noFill/>
          </a:ln>
        </p:spPr>
      </p:sp>
      <p:sp>
        <p:nvSpPr>
          <p:cNvPr id="64" name="Google Shape;64;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8.png"/><Relationship Id="rId4" Type="http://schemas.openxmlformats.org/officeDocument/2006/relationships/image" Target="../media/image7.png"/><Relationship Id="rId5"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
          <p:cNvSpPr txBox="1"/>
          <p:nvPr/>
        </p:nvSpPr>
        <p:spPr>
          <a:xfrm>
            <a:off x="870857" y="2380343"/>
            <a:ext cx="8873700" cy="37548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600" u="none" cap="none" strike="noStrike">
                <a:solidFill>
                  <a:srgbClr val="FF6600"/>
                </a:solidFill>
                <a:latin typeface="Calibri"/>
                <a:ea typeface="Calibri"/>
                <a:cs typeface="Calibri"/>
                <a:sym typeface="Calibri"/>
              </a:rPr>
              <a:t>Exploratory Data Analysis</a:t>
            </a:r>
            <a:endParaRPr/>
          </a:p>
          <a:p>
            <a:pPr indent="0" lvl="0" marL="0" rtl="0" algn="l">
              <a:lnSpc>
                <a:spcPct val="130000"/>
              </a:lnSpc>
              <a:spcBef>
                <a:spcPts val="0"/>
              </a:spcBef>
              <a:spcAft>
                <a:spcPts val="0"/>
              </a:spcAft>
              <a:buClr>
                <a:schemeClr val="dk1"/>
              </a:buClr>
              <a:buSzPts val="1100"/>
              <a:buFont typeface="Arial"/>
              <a:buNone/>
            </a:pPr>
            <a:r>
              <a:rPr lang="en-US" sz="4150">
                <a:solidFill>
                  <a:schemeClr val="dk1"/>
                </a:solidFill>
                <a:highlight>
                  <a:srgbClr val="3B3B3B"/>
                </a:highlight>
              </a:rPr>
              <a:t>G2M insight for Cab Investment firm</a:t>
            </a:r>
            <a:endParaRPr sz="4150">
              <a:solidFill>
                <a:schemeClr val="dk1"/>
              </a:solidFill>
              <a:highlight>
                <a:srgbClr val="3B3B3B"/>
              </a:highlight>
            </a:endParaRPr>
          </a:p>
          <a:p>
            <a:pPr indent="0" lvl="0" marL="0" marR="0" rtl="0" algn="l">
              <a:spcBef>
                <a:spcPts val="0"/>
              </a:spcBef>
              <a:spcAft>
                <a:spcPts val="0"/>
              </a:spcAft>
              <a:buNone/>
            </a:pPr>
            <a:r>
              <a:rPr lang="en-US" sz="2500">
                <a:solidFill>
                  <a:schemeClr val="dk1"/>
                </a:solidFill>
                <a:latin typeface="Calibri"/>
                <a:ea typeface="Calibri"/>
                <a:cs typeface="Calibri"/>
                <a:sym typeface="Calibri"/>
              </a:rPr>
              <a:t>Name:Madoka Fujii</a:t>
            </a:r>
            <a:endParaRPr sz="25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5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July 21, 2023</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597d595e8c_0_46"/>
          <p:cNvSpPr txBox="1"/>
          <p:nvPr>
            <p:ph type="ctrTitle"/>
          </p:nvPr>
        </p:nvSpPr>
        <p:spPr>
          <a:xfrm>
            <a:off x="52400" y="0"/>
            <a:ext cx="11786700" cy="9129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t>Profit on Holidays</a:t>
            </a:r>
            <a:endParaRPr/>
          </a:p>
        </p:txBody>
      </p:sp>
      <p:sp>
        <p:nvSpPr>
          <p:cNvPr id="142" name="Google Shape;142;g2597d595e8c_0_46"/>
          <p:cNvSpPr txBox="1"/>
          <p:nvPr>
            <p:ph idx="1" type="subTitle"/>
          </p:nvPr>
        </p:nvSpPr>
        <p:spPr>
          <a:xfrm>
            <a:off x="9108750" y="189900"/>
            <a:ext cx="2839800" cy="6463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-In any holidays, Yellow Cab is more profitable than Pink Cab. Yellow Cab has large </a:t>
            </a:r>
            <a:r>
              <a:rPr lang="en-US"/>
              <a:t>amount</a:t>
            </a:r>
            <a:r>
              <a:rPr lang="en-US"/>
              <a:t> of customers </a:t>
            </a:r>
            <a:r>
              <a:rPr lang="en-US"/>
              <a:t>compared</a:t>
            </a:r>
            <a:r>
              <a:rPr lang="en-US"/>
              <a:t> to Pink Cab. That is </a:t>
            </a:r>
            <a:r>
              <a:rPr lang="en-US"/>
              <a:t>proportional</a:t>
            </a:r>
            <a:r>
              <a:rPr lang="en-US"/>
              <a:t> to profit in </a:t>
            </a:r>
            <a:r>
              <a:rPr lang="en-US"/>
              <a:t>holidays</a:t>
            </a:r>
            <a:r>
              <a:rPr lang="en-US"/>
              <a:t> as well. </a:t>
            </a:r>
            <a:endParaRPr/>
          </a:p>
          <a:p>
            <a:pPr indent="0" lvl="0" marL="0" rtl="0" algn="l">
              <a:spcBef>
                <a:spcPts val="1000"/>
              </a:spcBef>
              <a:spcAft>
                <a:spcPts val="0"/>
              </a:spcAft>
              <a:buNone/>
            </a:pPr>
            <a:r>
              <a:rPr lang="en-US"/>
              <a:t>-Pink Cab’s large profit are from Christmas, the Eve, New Year Eve, and New Year. On the other hand, Yellow Cab’s profits are not  </a:t>
            </a:r>
            <a:r>
              <a:rPr lang="en-US"/>
              <a:t>specified</a:t>
            </a:r>
            <a:r>
              <a:rPr lang="en-US"/>
              <a:t> with </a:t>
            </a:r>
            <a:r>
              <a:rPr lang="en-US"/>
              <a:t>specific</a:t>
            </a:r>
            <a:r>
              <a:rPr lang="en-US"/>
              <a:t> holidays.</a:t>
            </a:r>
            <a:endParaRPr/>
          </a:p>
        </p:txBody>
      </p:sp>
      <p:pic>
        <p:nvPicPr>
          <p:cNvPr id="143" name="Google Shape;143;g2597d595e8c_0_46"/>
          <p:cNvPicPr preferRelativeResize="0"/>
          <p:nvPr/>
        </p:nvPicPr>
        <p:blipFill>
          <a:blip r:embed="rId3">
            <a:alphaModFix/>
          </a:blip>
          <a:stretch>
            <a:fillRect/>
          </a:stretch>
        </p:blipFill>
        <p:spPr>
          <a:xfrm>
            <a:off x="0" y="912900"/>
            <a:ext cx="9108749" cy="5324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59b6e67b7f_0_7"/>
          <p:cNvSpPr txBox="1"/>
          <p:nvPr>
            <p:ph type="ctrTitle"/>
          </p:nvPr>
        </p:nvSpPr>
        <p:spPr>
          <a:xfrm>
            <a:off x="231275" y="202117"/>
            <a:ext cx="9144000" cy="7986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t>Holidays Margin Analysis</a:t>
            </a:r>
            <a:endParaRPr/>
          </a:p>
        </p:txBody>
      </p:sp>
      <p:sp>
        <p:nvSpPr>
          <p:cNvPr id="149" name="Google Shape;149;g259b6e67b7f_0_7"/>
          <p:cNvSpPr txBox="1"/>
          <p:nvPr>
            <p:ph idx="1" type="subTitle"/>
          </p:nvPr>
        </p:nvSpPr>
        <p:spPr>
          <a:xfrm>
            <a:off x="5092950" y="3762250"/>
            <a:ext cx="6658500" cy="27909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-In Holidays, both companies’ KM_Travelled are almost same. However, Pink Cab charges not much while Yellow Cab charges a lot. As a result of this difference, the profit of each company becomes significantly </a:t>
            </a:r>
            <a:r>
              <a:rPr lang="en-US"/>
              <a:t>different</a:t>
            </a:r>
            <a:r>
              <a:rPr lang="en-US"/>
              <a:t>. </a:t>
            </a:r>
            <a:endParaRPr/>
          </a:p>
          <a:p>
            <a:pPr indent="0" lvl="0" marL="0" rtl="0" algn="l">
              <a:spcBef>
                <a:spcPts val="1000"/>
              </a:spcBef>
              <a:spcAft>
                <a:spcPts val="0"/>
              </a:spcAft>
              <a:buNone/>
            </a:pPr>
            <a:r>
              <a:rPr lang="en-US"/>
              <a:t>-The cost of trip of Yellow Cab is more than Pink Cab. It seems Yellow Cab provides better service to customers compared to Pink Cab.</a:t>
            </a:r>
            <a:endParaRPr/>
          </a:p>
        </p:txBody>
      </p:sp>
      <p:pic>
        <p:nvPicPr>
          <p:cNvPr id="150" name="Google Shape;150;g259b6e67b7f_0_7"/>
          <p:cNvPicPr preferRelativeResize="0"/>
          <p:nvPr/>
        </p:nvPicPr>
        <p:blipFill>
          <a:blip r:embed="rId3">
            <a:alphaModFix/>
          </a:blip>
          <a:stretch>
            <a:fillRect/>
          </a:stretch>
        </p:blipFill>
        <p:spPr>
          <a:xfrm>
            <a:off x="152400" y="1153124"/>
            <a:ext cx="4675225" cy="2790776"/>
          </a:xfrm>
          <a:prstGeom prst="rect">
            <a:avLst/>
          </a:prstGeom>
          <a:noFill/>
          <a:ln>
            <a:noFill/>
          </a:ln>
        </p:spPr>
      </p:pic>
      <p:pic>
        <p:nvPicPr>
          <p:cNvPr id="151" name="Google Shape;151;g259b6e67b7f_0_7"/>
          <p:cNvPicPr preferRelativeResize="0"/>
          <p:nvPr/>
        </p:nvPicPr>
        <p:blipFill>
          <a:blip r:embed="rId4">
            <a:alphaModFix/>
          </a:blip>
          <a:stretch>
            <a:fillRect/>
          </a:stretch>
        </p:blipFill>
        <p:spPr>
          <a:xfrm>
            <a:off x="489700" y="4248699"/>
            <a:ext cx="4337913" cy="2609302"/>
          </a:xfrm>
          <a:prstGeom prst="rect">
            <a:avLst/>
          </a:prstGeom>
          <a:noFill/>
          <a:ln>
            <a:noFill/>
          </a:ln>
        </p:spPr>
      </p:pic>
      <p:pic>
        <p:nvPicPr>
          <p:cNvPr id="152" name="Google Shape;152;g259b6e67b7f_0_7"/>
          <p:cNvPicPr preferRelativeResize="0"/>
          <p:nvPr/>
        </p:nvPicPr>
        <p:blipFill>
          <a:blip r:embed="rId5">
            <a:alphaModFix/>
          </a:blip>
          <a:stretch>
            <a:fillRect/>
          </a:stretch>
        </p:blipFill>
        <p:spPr>
          <a:xfrm>
            <a:off x="5001938" y="1153125"/>
            <a:ext cx="5220056" cy="2456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597d595e8c_0_36"/>
          <p:cNvSpPr txBox="1"/>
          <p:nvPr>
            <p:ph type="ctrTitle"/>
          </p:nvPr>
        </p:nvSpPr>
        <p:spPr>
          <a:xfrm>
            <a:off x="231300" y="114500"/>
            <a:ext cx="5494800" cy="9519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400"/>
              <a:t>Yearly Profit</a:t>
            </a:r>
            <a:endParaRPr sz="5400"/>
          </a:p>
        </p:txBody>
      </p:sp>
      <p:sp>
        <p:nvSpPr>
          <p:cNvPr id="158" name="Google Shape;158;g2597d595e8c_0_36"/>
          <p:cNvSpPr txBox="1"/>
          <p:nvPr>
            <p:ph idx="1" type="subTitle"/>
          </p:nvPr>
        </p:nvSpPr>
        <p:spPr>
          <a:xfrm>
            <a:off x="6799575" y="869125"/>
            <a:ext cx="5392500" cy="5696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The yearly profit of Yellow Cab is </a:t>
            </a:r>
            <a:r>
              <a:rPr lang="en-US"/>
              <a:t>significantly</a:t>
            </a:r>
            <a:r>
              <a:rPr lang="en-US"/>
              <a:t> </a:t>
            </a:r>
            <a:r>
              <a:rPr lang="en-US"/>
              <a:t>higher</a:t>
            </a:r>
            <a:r>
              <a:rPr lang="en-US"/>
              <a:t> than Pink Cab’s in every year. </a:t>
            </a:r>
            <a:endParaRPr/>
          </a:p>
          <a:p>
            <a:pPr indent="0" lvl="0" marL="0" rtl="0" algn="l">
              <a:spcBef>
                <a:spcPts val="1000"/>
              </a:spcBef>
              <a:spcAft>
                <a:spcPts val="0"/>
              </a:spcAft>
              <a:buNone/>
            </a:pPr>
            <a:r>
              <a:rPr lang="en-US"/>
              <a:t>-However, the </a:t>
            </a:r>
            <a:r>
              <a:rPr lang="en-US"/>
              <a:t>highest</a:t>
            </a:r>
            <a:r>
              <a:rPr lang="en-US"/>
              <a:t> profit of both company’s profit is in 2017. </a:t>
            </a:r>
            <a:endParaRPr/>
          </a:p>
          <a:p>
            <a:pPr indent="0" lvl="0" marL="0" rtl="0" algn="l">
              <a:spcBef>
                <a:spcPts val="1000"/>
              </a:spcBef>
              <a:spcAft>
                <a:spcPts val="0"/>
              </a:spcAft>
              <a:buNone/>
            </a:pPr>
            <a:r>
              <a:rPr lang="en-US"/>
              <a:t>-In 2018, their profit becomes decreasing even lower than the profit in 2016.</a:t>
            </a:r>
            <a:endParaRPr/>
          </a:p>
          <a:p>
            <a:pPr indent="0" lvl="0" marL="0" rtl="0" algn="l">
              <a:spcBef>
                <a:spcPts val="1000"/>
              </a:spcBef>
              <a:spcAft>
                <a:spcPts val="0"/>
              </a:spcAft>
              <a:buNone/>
            </a:pPr>
            <a:r>
              <a:t/>
            </a:r>
            <a:endParaRPr/>
          </a:p>
        </p:txBody>
      </p:sp>
      <p:pic>
        <p:nvPicPr>
          <p:cNvPr id="159" name="Google Shape;159;g2597d595e8c_0_36"/>
          <p:cNvPicPr preferRelativeResize="0"/>
          <p:nvPr/>
        </p:nvPicPr>
        <p:blipFill>
          <a:blip r:embed="rId3">
            <a:alphaModFix/>
          </a:blip>
          <a:stretch>
            <a:fillRect/>
          </a:stretch>
        </p:blipFill>
        <p:spPr>
          <a:xfrm>
            <a:off x="145025" y="1138250"/>
            <a:ext cx="6479250" cy="5427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597d595e8c_0_16"/>
          <p:cNvSpPr txBox="1"/>
          <p:nvPr>
            <p:ph type="ctrTitle"/>
          </p:nvPr>
        </p:nvSpPr>
        <p:spPr>
          <a:xfrm>
            <a:off x="187450" y="158293"/>
            <a:ext cx="9144000" cy="930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700"/>
              <a:t>Monthly Profit</a:t>
            </a:r>
            <a:endParaRPr sz="5700"/>
          </a:p>
        </p:txBody>
      </p:sp>
      <p:sp>
        <p:nvSpPr>
          <p:cNvPr id="165" name="Google Shape;165;g2597d595e8c_0_16"/>
          <p:cNvSpPr txBox="1"/>
          <p:nvPr>
            <p:ph idx="1" type="subTitle"/>
          </p:nvPr>
        </p:nvSpPr>
        <p:spPr>
          <a:xfrm>
            <a:off x="6867175" y="1373075"/>
            <a:ext cx="5037600" cy="5127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-Yellow Cab’s monthly profit is larger than Pink Cab’s. It seems the </a:t>
            </a:r>
            <a:r>
              <a:rPr lang="en-US"/>
              <a:t>amount of profit is about</a:t>
            </a:r>
            <a:r>
              <a:rPr lang="en-US"/>
              <a:t> more than 7 times different. </a:t>
            </a:r>
            <a:endParaRPr/>
          </a:p>
          <a:p>
            <a:pPr indent="0" lvl="0" marL="0" rtl="0" algn="l">
              <a:spcBef>
                <a:spcPts val="1000"/>
              </a:spcBef>
              <a:spcAft>
                <a:spcPts val="0"/>
              </a:spcAft>
              <a:buNone/>
            </a:pPr>
            <a:r>
              <a:rPr lang="en-US"/>
              <a:t>-There are trend both company. When the season is getting the end of the year, the profits are increasing.</a:t>
            </a:r>
            <a:endParaRPr/>
          </a:p>
          <a:p>
            <a:pPr indent="0" lvl="0" marL="0" rtl="0" algn="l">
              <a:spcBef>
                <a:spcPts val="1000"/>
              </a:spcBef>
              <a:spcAft>
                <a:spcPts val="0"/>
              </a:spcAft>
              <a:buNone/>
            </a:pPr>
            <a:r>
              <a:rPr lang="en-US"/>
              <a:t>-We can see the month profit in 2018 of Yellow Cab was decreasing.</a:t>
            </a:r>
            <a:endParaRPr/>
          </a:p>
        </p:txBody>
      </p:sp>
      <p:pic>
        <p:nvPicPr>
          <p:cNvPr id="166" name="Google Shape;166;g2597d595e8c_0_16"/>
          <p:cNvPicPr preferRelativeResize="0"/>
          <p:nvPr/>
        </p:nvPicPr>
        <p:blipFill>
          <a:blip r:embed="rId3">
            <a:alphaModFix/>
          </a:blip>
          <a:stretch>
            <a:fillRect/>
          </a:stretch>
        </p:blipFill>
        <p:spPr>
          <a:xfrm>
            <a:off x="285388" y="1270838"/>
            <a:ext cx="6581775" cy="522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597d595e8c_0_59"/>
          <p:cNvSpPr txBox="1"/>
          <p:nvPr>
            <p:ph type="ctrTitle"/>
          </p:nvPr>
        </p:nvSpPr>
        <p:spPr>
          <a:xfrm>
            <a:off x="165550" y="158300"/>
            <a:ext cx="10578000" cy="8862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t>Profit </a:t>
            </a:r>
            <a:r>
              <a:rPr lang="en-US"/>
              <a:t>with</a:t>
            </a:r>
            <a:r>
              <a:rPr lang="en-US"/>
              <a:t> Seasonality of Yellow Cab</a:t>
            </a:r>
            <a:endParaRPr/>
          </a:p>
        </p:txBody>
      </p:sp>
      <p:sp>
        <p:nvSpPr>
          <p:cNvPr id="172" name="Google Shape;172;g2597d595e8c_0_59"/>
          <p:cNvSpPr txBox="1"/>
          <p:nvPr>
            <p:ph idx="1" type="subTitle"/>
          </p:nvPr>
        </p:nvSpPr>
        <p:spPr>
          <a:xfrm>
            <a:off x="8640050" y="1167550"/>
            <a:ext cx="3552000" cy="5376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-Used time series with seasonality method. </a:t>
            </a:r>
            <a:endParaRPr/>
          </a:p>
          <a:p>
            <a:pPr indent="0" lvl="0" marL="0" rtl="0" algn="l">
              <a:spcBef>
                <a:spcPts val="1000"/>
              </a:spcBef>
              <a:spcAft>
                <a:spcPts val="0"/>
              </a:spcAft>
              <a:buNone/>
            </a:pPr>
            <a:r>
              <a:rPr lang="en-US"/>
              <a:t>-The profit is slowly decreasing from 2016 to 2019.</a:t>
            </a:r>
            <a:endParaRPr/>
          </a:p>
        </p:txBody>
      </p:sp>
      <p:pic>
        <p:nvPicPr>
          <p:cNvPr id="173" name="Google Shape;173;g2597d595e8c_0_59"/>
          <p:cNvPicPr preferRelativeResize="0"/>
          <p:nvPr/>
        </p:nvPicPr>
        <p:blipFill>
          <a:blip r:embed="rId3">
            <a:alphaModFix/>
          </a:blip>
          <a:stretch>
            <a:fillRect/>
          </a:stretch>
        </p:blipFill>
        <p:spPr>
          <a:xfrm>
            <a:off x="152400" y="1196900"/>
            <a:ext cx="8335249" cy="5149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597d595e8c_0_64"/>
          <p:cNvSpPr txBox="1"/>
          <p:nvPr>
            <p:ph type="ctrTitle"/>
          </p:nvPr>
        </p:nvSpPr>
        <p:spPr>
          <a:xfrm>
            <a:off x="209350" y="136400"/>
            <a:ext cx="11498100" cy="11709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5400"/>
              <a:t>Profit with Seasonality of Pink Cab</a:t>
            </a:r>
            <a:endParaRPr sz="5400"/>
          </a:p>
        </p:txBody>
      </p:sp>
      <p:sp>
        <p:nvSpPr>
          <p:cNvPr id="179" name="Google Shape;179;g2597d595e8c_0_64"/>
          <p:cNvSpPr txBox="1"/>
          <p:nvPr>
            <p:ph idx="1" type="subTitle"/>
          </p:nvPr>
        </p:nvSpPr>
        <p:spPr>
          <a:xfrm>
            <a:off x="8434300" y="1542450"/>
            <a:ext cx="3757500" cy="5128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-Compared to Yellow Cab, Pink Cab’s profit is a little better.</a:t>
            </a:r>
            <a:endParaRPr/>
          </a:p>
          <a:p>
            <a:pPr indent="0" lvl="0" marL="0" rtl="0" algn="l">
              <a:spcBef>
                <a:spcPts val="1000"/>
              </a:spcBef>
              <a:spcAft>
                <a:spcPts val="0"/>
              </a:spcAft>
              <a:buNone/>
            </a:pPr>
            <a:r>
              <a:rPr lang="en-US"/>
              <a:t>-This is because Pink Cab’s profit is not </a:t>
            </a:r>
            <a:r>
              <a:rPr lang="en-US"/>
              <a:t>fractuated so much</a:t>
            </a:r>
            <a:r>
              <a:rPr lang="en-US"/>
              <a:t> as Yellow Cab. So, impact from volatility is not big as Yellow Cab.</a:t>
            </a:r>
            <a:endParaRPr/>
          </a:p>
        </p:txBody>
      </p:sp>
      <p:pic>
        <p:nvPicPr>
          <p:cNvPr id="180" name="Google Shape;180;g2597d595e8c_0_64"/>
          <p:cNvPicPr preferRelativeResize="0"/>
          <p:nvPr/>
        </p:nvPicPr>
        <p:blipFill>
          <a:blip r:embed="rId3">
            <a:alphaModFix/>
          </a:blip>
          <a:stretch>
            <a:fillRect/>
          </a:stretch>
        </p:blipFill>
        <p:spPr>
          <a:xfrm>
            <a:off x="0" y="1445325"/>
            <a:ext cx="8434300" cy="5001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597d595e8c_0_69"/>
          <p:cNvSpPr txBox="1"/>
          <p:nvPr>
            <p:ph type="ctrTitle"/>
          </p:nvPr>
        </p:nvSpPr>
        <p:spPr>
          <a:xfrm>
            <a:off x="0" y="0"/>
            <a:ext cx="10765200" cy="9339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400"/>
              <a:t>Distribution of Usage each City</a:t>
            </a:r>
            <a:endParaRPr sz="5400"/>
          </a:p>
        </p:txBody>
      </p:sp>
      <p:sp>
        <p:nvSpPr>
          <p:cNvPr id="186" name="Google Shape;186;g2597d595e8c_0_69"/>
          <p:cNvSpPr txBox="1"/>
          <p:nvPr>
            <p:ph idx="1" type="subTitle"/>
          </p:nvPr>
        </p:nvSpPr>
        <p:spPr>
          <a:xfrm>
            <a:off x="8434300" y="776950"/>
            <a:ext cx="3555900" cy="58941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-In Yellow Cab, the location with most highest usage is New York. On the other hand, in Pink Cab, it is Los </a:t>
            </a:r>
            <a:r>
              <a:rPr lang="en-US"/>
              <a:t>Angeles</a:t>
            </a:r>
            <a:r>
              <a:rPr lang="en-US"/>
              <a:t>. </a:t>
            </a:r>
            <a:endParaRPr/>
          </a:p>
          <a:p>
            <a:pPr indent="0" lvl="0" marL="0" rtl="0" algn="l">
              <a:spcBef>
                <a:spcPts val="1000"/>
              </a:spcBef>
              <a:spcAft>
                <a:spcPts val="0"/>
              </a:spcAft>
              <a:buNone/>
            </a:pPr>
            <a:r>
              <a:rPr lang="en-US"/>
              <a:t>-But Pink Cab’s usage in Los Angeles is lower than Yellow Cab’s. </a:t>
            </a:r>
            <a:endParaRPr/>
          </a:p>
          <a:p>
            <a:pPr indent="0" lvl="0" marL="0" rtl="0" algn="l">
              <a:spcBef>
                <a:spcPts val="1000"/>
              </a:spcBef>
              <a:spcAft>
                <a:spcPts val="0"/>
              </a:spcAft>
              <a:buNone/>
            </a:pPr>
            <a:r>
              <a:rPr lang="en-US"/>
              <a:t>-In some cities, Pink Cab has more usage than Yellow Cab as </a:t>
            </a:r>
            <a:r>
              <a:rPr lang="en-US"/>
              <a:t>below.</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rPr lang="en-US"/>
              <a:t>-San Diego CA</a:t>
            </a:r>
            <a:endParaRPr/>
          </a:p>
          <a:p>
            <a:pPr indent="0" lvl="0" marL="0" rtl="0" algn="l">
              <a:spcBef>
                <a:spcPts val="1000"/>
              </a:spcBef>
              <a:spcAft>
                <a:spcPts val="0"/>
              </a:spcAft>
              <a:buClr>
                <a:schemeClr val="dk1"/>
              </a:buClr>
              <a:buSzPts val="1100"/>
              <a:buFont typeface="Arial"/>
              <a:buNone/>
            </a:pPr>
            <a:r>
              <a:rPr lang="en-US"/>
              <a:t>-</a:t>
            </a:r>
            <a:r>
              <a:rPr lang="en-US"/>
              <a:t>Pittsburgh</a:t>
            </a:r>
            <a:r>
              <a:rPr lang="en-US"/>
              <a:t> PA</a:t>
            </a:r>
            <a:endParaRPr/>
          </a:p>
          <a:p>
            <a:pPr indent="0" lvl="0" marL="0" rtl="0" algn="l">
              <a:spcBef>
                <a:spcPts val="1000"/>
              </a:spcBef>
              <a:spcAft>
                <a:spcPts val="0"/>
              </a:spcAft>
              <a:buClr>
                <a:schemeClr val="dk1"/>
              </a:buClr>
              <a:buSzPts val="1100"/>
              <a:buFont typeface="Arial"/>
              <a:buNone/>
            </a:pPr>
            <a:r>
              <a:rPr lang="en-US"/>
              <a:t>-Sacramento CA</a:t>
            </a:r>
            <a:endParaRPr/>
          </a:p>
          <a:p>
            <a:pPr indent="0" lvl="0" marL="0" rtl="0" algn="l">
              <a:spcBef>
                <a:spcPts val="1000"/>
              </a:spcBef>
              <a:spcAft>
                <a:spcPts val="0"/>
              </a:spcAft>
              <a:buNone/>
            </a:pPr>
            <a:r>
              <a:rPr lang="en-US"/>
              <a:t>-Nashville TN</a:t>
            </a:r>
            <a:endParaRPr/>
          </a:p>
        </p:txBody>
      </p:sp>
      <p:pic>
        <p:nvPicPr>
          <p:cNvPr id="187" name="Google Shape;187;g2597d595e8c_0_69"/>
          <p:cNvPicPr preferRelativeResize="0"/>
          <p:nvPr/>
        </p:nvPicPr>
        <p:blipFill>
          <a:blip r:embed="rId3">
            <a:alphaModFix/>
          </a:blip>
          <a:stretch>
            <a:fillRect/>
          </a:stretch>
        </p:blipFill>
        <p:spPr>
          <a:xfrm>
            <a:off x="-2" y="931663"/>
            <a:ext cx="8456700" cy="4994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597d595e8c_0_79"/>
          <p:cNvSpPr txBox="1"/>
          <p:nvPr>
            <p:ph type="ctrTitle"/>
          </p:nvPr>
        </p:nvSpPr>
        <p:spPr>
          <a:xfrm>
            <a:off x="0" y="-6"/>
            <a:ext cx="9144000" cy="1158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400"/>
              <a:t>Correlation of Each Items</a:t>
            </a:r>
            <a:endParaRPr sz="5400"/>
          </a:p>
        </p:txBody>
      </p:sp>
      <p:sp>
        <p:nvSpPr>
          <p:cNvPr id="193" name="Google Shape;193;g2597d595e8c_0_79"/>
          <p:cNvSpPr txBox="1"/>
          <p:nvPr>
            <p:ph idx="1" type="subTitle"/>
          </p:nvPr>
        </p:nvSpPr>
        <p:spPr>
          <a:xfrm>
            <a:off x="8075700" y="1271225"/>
            <a:ext cx="4011900" cy="5489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-There is correlation between Profit and Price_Charged as 86% that is high. That make </a:t>
            </a:r>
            <a:r>
              <a:rPr lang="en-US"/>
              <a:t>sense</a:t>
            </a:r>
            <a:r>
              <a:rPr lang="en-US"/>
              <a:t> more charges is more profit  in general.</a:t>
            </a:r>
            <a:endParaRPr/>
          </a:p>
          <a:p>
            <a:pPr indent="0" lvl="0" marL="0" rtl="0" algn="l">
              <a:spcBef>
                <a:spcPts val="1000"/>
              </a:spcBef>
              <a:spcAft>
                <a:spcPts val="0"/>
              </a:spcAft>
              <a:buNone/>
            </a:pPr>
            <a:r>
              <a:rPr lang="en-US"/>
              <a:t>-When KM_Travelled is getting long, then Price_Charged is also increasing. The correlation rate is 84%.</a:t>
            </a:r>
            <a:endParaRPr/>
          </a:p>
          <a:p>
            <a:pPr indent="0" lvl="0" marL="0" rtl="0" algn="l">
              <a:spcBef>
                <a:spcPts val="1000"/>
              </a:spcBef>
              <a:spcAft>
                <a:spcPts val="0"/>
              </a:spcAft>
              <a:buNone/>
            </a:pPr>
            <a:r>
              <a:rPr lang="en-US"/>
              <a:t>- When Users increase, Population is also increasing as 92%. It is very strong relationship.</a:t>
            </a:r>
            <a:endParaRPr/>
          </a:p>
        </p:txBody>
      </p:sp>
      <p:pic>
        <p:nvPicPr>
          <p:cNvPr id="194" name="Google Shape;194;g2597d595e8c_0_79"/>
          <p:cNvPicPr preferRelativeResize="0"/>
          <p:nvPr/>
        </p:nvPicPr>
        <p:blipFill>
          <a:blip r:embed="rId3">
            <a:alphaModFix/>
          </a:blip>
          <a:stretch>
            <a:fillRect/>
          </a:stretch>
        </p:blipFill>
        <p:spPr>
          <a:xfrm>
            <a:off x="96925" y="1271225"/>
            <a:ext cx="7829550" cy="5600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597d595e8c_0_164"/>
          <p:cNvSpPr txBox="1"/>
          <p:nvPr>
            <p:ph type="ctrTitle"/>
          </p:nvPr>
        </p:nvSpPr>
        <p:spPr>
          <a:xfrm>
            <a:off x="0" y="158649"/>
            <a:ext cx="9144000" cy="10611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400"/>
              <a:t>Correlation with numeric items</a:t>
            </a:r>
            <a:endParaRPr sz="5400"/>
          </a:p>
        </p:txBody>
      </p:sp>
      <p:sp>
        <p:nvSpPr>
          <p:cNvPr id="200" name="Google Shape;200;g2597d595e8c_0_164"/>
          <p:cNvSpPr txBox="1"/>
          <p:nvPr>
            <p:ph idx="1" type="subTitle"/>
          </p:nvPr>
        </p:nvSpPr>
        <p:spPr>
          <a:xfrm>
            <a:off x="6731000" y="1428125"/>
            <a:ext cx="5124900" cy="5143800"/>
          </a:xfrm>
          <a:prstGeom prst="rect">
            <a:avLst/>
          </a:prstGeom>
        </p:spPr>
        <p:txBody>
          <a:bodyPr anchorCtr="0" anchor="t" bIns="45700" lIns="91425" spcFirstLastPara="1" rIns="91425" wrap="square" tIns="45700">
            <a:noAutofit/>
          </a:bodyPr>
          <a:lstStyle/>
          <a:p>
            <a:pPr indent="0" lvl="0" marL="0" rtl="0" algn="l">
              <a:lnSpc>
                <a:spcPct val="135714"/>
              </a:lnSpc>
              <a:spcBef>
                <a:spcPts val="0"/>
              </a:spcBef>
              <a:spcAft>
                <a:spcPts val="0"/>
              </a:spcAft>
              <a:buClr>
                <a:schemeClr val="dk1"/>
              </a:buClr>
              <a:buSzPts val="1100"/>
              <a:buFont typeface="Arial"/>
              <a:buNone/>
            </a:pPr>
            <a:r>
              <a:rPr lang="en-US" sz="2150">
                <a:highlight>
                  <a:schemeClr val="lt1"/>
                </a:highlight>
              </a:rPr>
              <a:t>-Comparing of Yellow Cab and Pink Cab, many of dots are Yellow Cab's data.    </a:t>
            </a:r>
            <a:endParaRPr sz="2150">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2150">
                <a:highlight>
                  <a:schemeClr val="lt1"/>
                </a:highlight>
              </a:rPr>
              <a:t>-As we can see, the scatter plots of Cost_of_Trip and KM_Travelled shows Yellow Cab is more costly than Pink Cab.  </a:t>
            </a:r>
            <a:endParaRPr sz="2150">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en-US" sz="2150">
                <a:highlight>
                  <a:schemeClr val="lt1"/>
                </a:highlight>
              </a:rPr>
              <a:t>-We can see that trend in Cost_of_Trip and Price_Charged as well. Some of Pink Cab's data is higher than Yellow Cab's but in general Yellow Cab has more dominated and profitable.  </a:t>
            </a:r>
            <a:endParaRPr sz="2150">
              <a:highlight>
                <a:schemeClr val="lt1"/>
              </a:highlight>
            </a:endParaRPr>
          </a:p>
          <a:p>
            <a:pPr indent="0" lvl="0" marL="0" rtl="0" algn="l">
              <a:spcBef>
                <a:spcPts val="1000"/>
              </a:spcBef>
              <a:spcAft>
                <a:spcPts val="0"/>
              </a:spcAft>
              <a:buNone/>
            </a:pPr>
            <a:r>
              <a:t/>
            </a:r>
            <a:endParaRPr/>
          </a:p>
        </p:txBody>
      </p:sp>
      <p:pic>
        <p:nvPicPr>
          <p:cNvPr id="201" name="Google Shape;201;g2597d595e8c_0_164"/>
          <p:cNvPicPr preferRelativeResize="0"/>
          <p:nvPr/>
        </p:nvPicPr>
        <p:blipFill>
          <a:blip r:embed="rId3">
            <a:alphaModFix/>
          </a:blip>
          <a:stretch>
            <a:fillRect/>
          </a:stretch>
        </p:blipFill>
        <p:spPr>
          <a:xfrm>
            <a:off x="258975" y="1714325"/>
            <a:ext cx="6113425" cy="51436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597d595e8c_0_84"/>
          <p:cNvSpPr txBox="1"/>
          <p:nvPr>
            <p:ph type="ctrTitle"/>
          </p:nvPr>
        </p:nvSpPr>
        <p:spPr>
          <a:xfrm>
            <a:off x="328650" y="482017"/>
            <a:ext cx="9144000" cy="866700"/>
          </a:xfrm>
          <a:prstGeom prst="rect">
            <a:avLst/>
          </a:prstGeom>
        </p:spPr>
        <p:txBody>
          <a:bodyPr anchorCtr="0" anchor="b"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sz="5400"/>
              <a:t>Profit/Cost_of_Trip</a:t>
            </a:r>
            <a:endParaRPr sz="5900"/>
          </a:p>
        </p:txBody>
      </p:sp>
      <p:sp>
        <p:nvSpPr>
          <p:cNvPr id="207" name="Google Shape;207;g2597d595e8c_0_84"/>
          <p:cNvSpPr txBox="1"/>
          <p:nvPr>
            <p:ph idx="1" type="subTitle"/>
          </p:nvPr>
        </p:nvSpPr>
        <p:spPr>
          <a:xfrm>
            <a:off x="152400" y="4572000"/>
            <a:ext cx="12039600" cy="2099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-In Profit/Cost_of_Trip, it shows how much they make Profit </a:t>
            </a:r>
            <a:r>
              <a:rPr lang="en-US"/>
              <a:t>against</a:t>
            </a:r>
            <a:r>
              <a:rPr lang="en-US"/>
              <a:t> Cost of Trip.</a:t>
            </a:r>
            <a:endParaRPr/>
          </a:p>
          <a:p>
            <a:pPr indent="0" lvl="0" marL="0" rtl="0" algn="l">
              <a:spcBef>
                <a:spcPts val="1000"/>
              </a:spcBef>
              <a:spcAft>
                <a:spcPts val="0"/>
              </a:spcAft>
              <a:buNone/>
            </a:pPr>
            <a:r>
              <a:rPr lang="en-US"/>
              <a:t> Yellow Cab make max 2.5 times profit of Pink Cab.</a:t>
            </a:r>
            <a:endParaRPr/>
          </a:p>
        </p:txBody>
      </p:sp>
      <p:pic>
        <p:nvPicPr>
          <p:cNvPr id="208" name="Google Shape;208;g2597d595e8c_0_84"/>
          <p:cNvPicPr preferRelativeResize="0"/>
          <p:nvPr/>
        </p:nvPicPr>
        <p:blipFill>
          <a:blip r:embed="rId3">
            <a:alphaModFix/>
          </a:blip>
          <a:stretch>
            <a:fillRect/>
          </a:stretch>
        </p:blipFill>
        <p:spPr>
          <a:xfrm>
            <a:off x="152400" y="1658765"/>
            <a:ext cx="11887202" cy="2738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Agenda</a:t>
            </a:r>
            <a:endParaRPr/>
          </a:p>
        </p:txBody>
      </p:sp>
      <p:sp>
        <p:nvSpPr>
          <p:cNvPr id="91" name="Google Shape;91;p2"/>
          <p:cNvSpPr txBox="1"/>
          <p:nvPr>
            <p:ph idx="1" type="subTitle"/>
          </p:nvPr>
        </p:nvSpPr>
        <p:spPr>
          <a:xfrm>
            <a:off x="5733142" y="0"/>
            <a:ext cx="6458857" cy="685800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Executive Summary</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Problem Statement</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Approach</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EDA</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EDA Summary</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Recommendations</a:t>
            </a:r>
            <a:endParaRPr/>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92" name="Google Shape;92;p2"/>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597d595e8c_0_104"/>
          <p:cNvSpPr txBox="1"/>
          <p:nvPr>
            <p:ph type="ctrTitle"/>
          </p:nvPr>
        </p:nvSpPr>
        <p:spPr>
          <a:xfrm>
            <a:off x="112050" y="-6"/>
            <a:ext cx="9144000" cy="1135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400"/>
              <a:t>Distance per $1</a:t>
            </a:r>
            <a:endParaRPr sz="5400"/>
          </a:p>
        </p:txBody>
      </p:sp>
      <p:sp>
        <p:nvSpPr>
          <p:cNvPr id="214" name="Google Shape;214;g2597d595e8c_0_104"/>
          <p:cNvSpPr txBox="1"/>
          <p:nvPr>
            <p:ph idx="1" type="subTitle"/>
          </p:nvPr>
        </p:nvSpPr>
        <p:spPr>
          <a:xfrm>
            <a:off x="1613650" y="4834688"/>
            <a:ext cx="9144000" cy="1655700"/>
          </a:xfrm>
          <a:prstGeom prst="rect">
            <a:avLst/>
          </a:prstGeom>
        </p:spPr>
        <p:txBody>
          <a:bodyPr anchorCtr="0" anchor="t" bIns="45700" lIns="91425" spcFirstLastPara="1" rIns="91425" wrap="square" tIns="45700">
            <a:normAutofit fontScale="85000" lnSpcReduction="20000"/>
          </a:bodyPr>
          <a:lstStyle/>
          <a:p>
            <a:pPr indent="0" lvl="0" marL="0" rtl="0" algn="l">
              <a:spcBef>
                <a:spcPts val="1000"/>
              </a:spcBef>
              <a:spcAft>
                <a:spcPts val="0"/>
              </a:spcAft>
              <a:buClr>
                <a:schemeClr val="dk1"/>
              </a:buClr>
              <a:buSzPct val="45833"/>
              <a:buFont typeface="Arial"/>
              <a:buNone/>
            </a:pPr>
            <a:r>
              <a:rPr lang="en-US"/>
              <a:t>This shows how many KM Travelled when each Cab service charges $1.  </a:t>
            </a:r>
            <a:endParaRPr/>
          </a:p>
          <a:p>
            <a:pPr indent="0" lvl="0" marL="0" rtl="0" algn="l">
              <a:spcBef>
                <a:spcPts val="1000"/>
              </a:spcBef>
              <a:spcAft>
                <a:spcPts val="0"/>
              </a:spcAft>
              <a:buClr>
                <a:schemeClr val="dk1"/>
              </a:buClr>
              <a:buSzPct val="45833"/>
              <a:buFont typeface="Arial"/>
              <a:buNone/>
            </a:pPr>
            <a:r>
              <a:rPr lang="en-US"/>
              <a:t>This analysis </a:t>
            </a:r>
            <a:r>
              <a:rPr lang="en-US"/>
              <a:t>absolutely</a:t>
            </a:r>
            <a:r>
              <a:rPr lang="en-US"/>
              <a:t> shows Yellow Cab charges more than  Pink Cab. </a:t>
            </a:r>
            <a:endParaRPr/>
          </a:p>
          <a:p>
            <a:pPr indent="0" lvl="0" marL="0" rtl="0" algn="l">
              <a:spcBef>
                <a:spcPts val="1000"/>
              </a:spcBef>
              <a:spcAft>
                <a:spcPts val="0"/>
              </a:spcAft>
              <a:buClr>
                <a:schemeClr val="dk1"/>
              </a:buClr>
              <a:buSzPct val="45833"/>
              <a:buFont typeface="Arial"/>
              <a:buNone/>
            </a:pPr>
            <a:r>
              <a:rPr lang="en-US"/>
              <a:t>Yellow Cab never go over than 0.084km per $1. On the other hand, Pink Cab starts charging from 0.085km per $1.</a:t>
            </a:r>
            <a:endParaRPr/>
          </a:p>
          <a:p>
            <a:pPr indent="0" lvl="0" marL="0" rtl="0" algn="l">
              <a:spcBef>
                <a:spcPts val="1000"/>
              </a:spcBef>
              <a:spcAft>
                <a:spcPts val="0"/>
              </a:spcAft>
              <a:buNone/>
            </a:pPr>
            <a:r>
              <a:t/>
            </a:r>
            <a:endParaRPr/>
          </a:p>
        </p:txBody>
      </p:sp>
      <p:pic>
        <p:nvPicPr>
          <p:cNvPr id="215" name="Google Shape;215;g2597d595e8c_0_104"/>
          <p:cNvPicPr preferRelativeResize="0"/>
          <p:nvPr/>
        </p:nvPicPr>
        <p:blipFill>
          <a:blip r:embed="rId3">
            <a:alphaModFix/>
          </a:blip>
          <a:stretch>
            <a:fillRect/>
          </a:stretch>
        </p:blipFill>
        <p:spPr>
          <a:xfrm>
            <a:off x="0" y="1135500"/>
            <a:ext cx="12191999" cy="3370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59b6e67b7f_0_0"/>
          <p:cNvSpPr txBox="1"/>
          <p:nvPr>
            <p:ph type="ctrTitle"/>
          </p:nvPr>
        </p:nvSpPr>
        <p:spPr>
          <a:xfrm>
            <a:off x="143650" y="180218"/>
            <a:ext cx="9144000" cy="10833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400"/>
              <a:t>Distance comparison</a:t>
            </a:r>
            <a:endParaRPr sz="5400"/>
          </a:p>
        </p:txBody>
      </p:sp>
      <p:sp>
        <p:nvSpPr>
          <p:cNvPr id="221" name="Google Shape;221;g259b6e67b7f_0_0"/>
          <p:cNvSpPr txBox="1"/>
          <p:nvPr>
            <p:ph idx="1" type="subTitle"/>
          </p:nvPr>
        </p:nvSpPr>
        <p:spPr>
          <a:xfrm>
            <a:off x="620800" y="4549125"/>
            <a:ext cx="11305800" cy="1935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Both cab companies covers all of ranges of distance. But Yellow Cab’s transactions are approximately 2.5 to 3 times of Pink Cab’s. </a:t>
            </a:r>
            <a:endParaRPr/>
          </a:p>
        </p:txBody>
      </p:sp>
      <p:pic>
        <p:nvPicPr>
          <p:cNvPr id="222" name="Google Shape;222;g259b6e67b7f_0_0"/>
          <p:cNvPicPr preferRelativeResize="0"/>
          <p:nvPr/>
        </p:nvPicPr>
        <p:blipFill>
          <a:blip r:embed="rId3">
            <a:alphaModFix/>
          </a:blip>
          <a:stretch>
            <a:fillRect/>
          </a:stretch>
        </p:blipFill>
        <p:spPr>
          <a:xfrm>
            <a:off x="152400" y="1415927"/>
            <a:ext cx="11887198" cy="2980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2597d595e8c_0_121"/>
          <p:cNvSpPr txBox="1"/>
          <p:nvPr>
            <p:ph type="ctrTitle"/>
          </p:nvPr>
        </p:nvSpPr>
        <p:spPr>
          <a:xfrm>
            <a:off x="179300" y="248293"/>
            <a:ext cx="9144000" cy="1044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400"/>
              <a:t>Usage in Holidays</a:t>
            </a:r>
            <a:endParaRPr sz="5400"/>
          </a:p>
        </p:txBody>
      </p:sp>
      <p:sp>
        <p:nvSpPr>
          <p:cNvPr id="228" name="Google Shape;228;g2597d595e8c_0_121"/>
          <p:cNvSpPr txBox="1"/>
          <p:nvPr>
            <p:ph idx="1" type="subTitle"/>
          </p:nvPr>
        </p:nvSpPr>
        <p:spPr>
          <a:xfrm>
            <a:off x="8927350" y="1447950"/>
            <a:ext cx="3264600" cy="5409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t>-</a:t>
            </a:r>
            <a:r>
              <a:rPr lang="en-US"/>
              <a:t>In any holidays, Yellow Cab are used more compared to Pink Cab.</a:t>
            </a:r>
            <a:endParaRPr/>
          </a:p>
          <a:p>
            <a:pPr indent="0" lvl="0" marL="0" rtl="0" algn="l">
              <a:spcBef>
                <a:spcPts val="1000"/>
              </a:spcBef>
              <a:spcAft>
                <a:spcPts val="0"/>
              </a:spcAft>
              <a:buNone/>
            </a:pPr>
            <a:r>
              <a:rPr lang="en-US"/>
              <a:t>-</a:t>
            </a:r>
            <a:r>
              <a:rPr lang="en-US"/>
              <a:t>Christmas Eve is the holiday that most customers use the service. </a:t>
            </a:r>
            <a:endParaRPr/>
          </a:p>
          <a:p>
            <a:pPr indent="0" lvl="0" marL="0" rtl="0" algn="l">
              <a:spcBef>
                <a:spcPts val="1000"/>
              </a:spcBef>
              <a:spcAft>
                <a:spcPts val="0"/>
              </a:spcAft>
              <a:buNone/>
            </a:pPr>
            <a:r>
              <a:rPr lang="en-US"/>
              <a:t>-New Year’s Eve is the 2nd </a:t>
            </a:r>
            <a:r>
              <a:rPr lang="en-US"/>
              <a:t>largest</a:t>
            </a:r>
            <a:r>
              <a:rPr lang="en-US"/>
              <a:t> usage holiday.</a:t>
            </a:r>
            <a:endParaRPr/>
          </a:p>
          <a:p>
            <a:pPr indent="0" lvl="0" marL="0" rtl="0" algn="l">
              <a:spcBef>
                <a:spcPts val="1000"/>
              </a:spcBef>
              <a:spcAft>
                <a:spcPts val="0"/>
              </a:spcAft>
              <a:buNone/>
            </a:pPr>
            <a:r>
              <a:rPr lang="en-US"/>
              <a:t>-Labor Day Weekend is the 3rd </a:t>
            </a:r>
            <a:r>
              <a:rPr lang="en-US"/>
              <a:t>largest</a:t>
            </a:r>
            <a:r>
              <a:rPr lang="en-US"/>
              <a:t> usage holiday.  </a:t>
            </a:r>
            <a:endParaRPr/>
          </a:p>
        </p:txBody>
      </p:sp>
      <p:pic>
        <p:nvPicPr>
          <p:cNvPr id="229" name="Google Shape;229;g2597d595e8c_0_121"/>
          <p:cNvPicPr preferRelativeResize="0"/>
          <p:nvPr/>
        </p:nvPicPr>
        <p:blipFill>
          <a:blip r:embed="rId3">
            <a:alphaModFix/>
          </a:blip>
          <a:stretch>
            <a:fillRect/>
          </a:stretch>
        </p:blipFill>
        <p:spPr>
          <a:xfrm>
            <a:off x="179300" y="1447950"/>
            <a:ext cx="8748050" cy="5097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597d595e8c_0_126"/>
          <p:cNvSpPr txBox="1"/>
          <p:nvPr>
            <p:ph type="ctrTitle"/>
          </p:nvPr>
        </p:nvSpPr>
        <p:spPr>
          <a:xfrm>
            <a:off x="0" y="113844"/>
            <a:ext cx="9144000" cy="12459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sz="5400"/>
              <a:t>Payment Mode Comparison</a:t>
            </a:r>
            <a:endParaRPr sz="5400"/>
          </a:p>
        </p:txBody>
      </p:sp>
      <p:sp>
        <p:nvSpPr>
          <p:cNvPr id="235" name="Google Shape;235;g2597d595e8c_0_126"/>
          <p:cNvSpPr txBox="1"/>
          <p:nvPr>
            <p:ph idx="1" type="subTitle"/>
          </p:nvPr>
        </p:nvSpPr>
        <p:spPr>
          <a:xfrm>
            <a:off x="6470300" y="1517750"/>
            <a:ext cx="5721600" cy="17616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-In both company, the customer with using Card is higher than using Cash. </a:t>
            </a:r>
            <a:endParaRPr/>
          </a:p>
          <a:p>
            <a:pPr indent="0" lvl="0" marL="0" rtl="0" algn="l">
              <a:spcBef>
                <a:spcPts val="1000"/>
              </a:spcBef>
              <a:spcAft>
                <a:spcPts val="0"/>
              </a:spcAft>
              <a:buNone/>
            </a:pPr>
            <a:r>
              <a:rPr lang="en-US"/>
              <a:t>-The </a:t>
            </a:r>
            <a:r>
              <a:rPr lang="en-US"/>
              <a:t>percentage</a:t>
            </a:r>
            <a:r>
              <a:rPr lang="en-US"/>
              <a:t> of Payment Mode is same in both companies as Card 60% and Cash 40%.</a:t>
            </a:r>
            <a:endParaRPr/>
          </a:p>
        </p:txBody>
      </p:sp>
      <p:pic>
        <p:nvPicPr>
          <p:cNvPr id="236" name="Google Shape;236;g2597d595e8c_0_126"/>
          <p:cNvPicPr preferRelativeResize="0"/>
          <p:nvPr/>
        </p:nvPicPr>
        <p:blipFill>
          <a:blip r:embed="rId3">
            <a:alphaModFix/>
          </a:blip>
          <a:stretch>
            <a:fillRect/>
          </a:stretch>
        </p:blipFill>
        <p:spPr>
          <a:xfrm>
            <a:off x="298100" y="1517738"/>
            <a:ext cx="6172200" cy="4371975"/>
          </a:xfrm>
          <a:prstGeom prst="rect">
            <a:avLst/>
          </a:prstGeom>
          <a:noFill/>
          <a:ln>
            <a:noFill/>
          </a:ln>
        </p:spPr>
      </p:pic>
      <p:pic>
        <p:nvPicPr>
          <p:cNvPr id="237" name="Google Shape;237;g2597d595e8c_0_126"/>
          <p:cNvPicPr preferRelativeResize="0"/>
          <p:nvPr/>
        </p:nvPicPr>
        <p:blipFill>
          <a:blip r:embed="rId4">
            <a:alphaModFix/>
          </a:blip>
          <a:stretch>
            <a:fillRect/>
          </a:stretch>
        </p:blipFill>
        <p:spPr>
          <a:xfrm>
            <a:off x="6602375" y="3279350"/>
            <a:ext cx="4645050" cy="2418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597d595e8c_0_131"/>
          <p:cNvSpPr txBox="1"/>
          <p:nvPr>
            <p:ph type="ctrTitle"/>
          </p:nvPr>
        </p:nvSpPr>
        <p:spPr>
          <a:xfrm>
            <a:off x="89650" y="113844"/>
            <a:ext cx="9144000" cy="1223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400"/>
              <a:t>Gender Comparison</a:t>
            </a:r>
            <a:endParaRPr sz="5400"/>
          </a:p>
        </p:txBody>
      </p:sp>
      <p:sp>
        <p:nvSpPr>
          <p:cNvPr id="243" name="Google Shape;243;g2597d595e8c_0_131"/>
          <p:cNvSpPr txBox="1"/>
          <p:nvPr>
            <p:ph idx="1" type="subTitle"/>
          </p:nvPr>
        </p:nvSpPr>
        <p:spPr>
          <a:xfrm>
            <a:off x="7134400" y="1337250"/>
            <a:ext cx="5057700" cy="17229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-Both companies has more Male customers compared to Female.</a:t>
            </a:r>
            <a:endParaRPr/>
          </a:p>
          <a:p>
            <a:pPr indent="0" lvl="0" marL="0" rtl="0" algn="l">
              <a:spcBef>
                <a:spcPts val="1000"/>
              </a:spcBef>
              <a:spcAft>
                <a:spcPts val="0"/>
              </a:spcAft>
              <a:buNone/>
            </a:pPr>
            <a:r>
              <a:rPr lang="en-US"/>
              <a:t>-</a:t>
            </a:r>
            <a:r>
              <a:rPr lang="en-US"/>
              <a:t>The percentage of Gender in both companies is about same as Male 57% and Female 43%.</a:t>
            </a:r>
            <a:endParaRPr/>
          </a:p>
        </p:txBody>
      </p:sp>
      <p:pic>
        <p:nvPicPr>
          <p:cNvPr id="244" name="Google Shape;244;g2597d595e8c_0_131"/>
          <p:cNvPicPr preferRelativeResize="0"/>
          <p:nvPr/>
        </p:nvPicPr>
        <p:blipFill>
          <a:blip r:embed="rId3">
            <a:alphaModFix/>
          </a:blip>
          <a:stretch>
            <a:fillRect/>
          </a:stretch>
        </p:blipFill>
        <p:spPr>
          <a:xfrm>
            <a:off x="152400" y="1489650"/>
            <a:ext cx="6557539" cy="4778100"/>
          </a:xfrm>
          <a:prstGeom prst="rect">
            <a:avLst/>
          </a:prstGeom>
          <a:noFill/>
          <a:ln>
            <a:noFill/>
          </a:ln>
        </p:spPr>
      </p:pic>
      <p:pic>
        <p:nvPicPr>
          <p:cNvPr id="245" name="Google Shape;245;g2597d595e8c_0_131"/>
          <p:cNvPicPr preferRelativeResize="0"/>
          <p:nvPr/>
        </p:nvPicPr>
        <p:blipFill>
          <a:blip r:embed="rId4">
            <a:alphaModFix/>
          </a:blip>
          <a:stretch>
            <a:fillRect/>
          </a:stretch>
        </p:blipFill>
        <p:spPr>
          <a:xfrm>
            <a:off x="7134400" y="3074526"/>
            <a:ext cx="4134925" cy="2956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2597d595e8c_0_136"/>
          <p:cNvSpPr txBox="1"/>
          <p:nvPr>
            <p:ph type="ctrTitle"/>
          </p:nvPr>
        </p:nvSpPr>
        <p:spPr>
          <a:xfrm>
            <a:off x="0" y="0"/>
            <a:ext cx="10918800" cy="1045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400"/>
              <a:t>Transactions by Month</a:t>
            </a:r>
            <a:endParaRPr sz="5400"/>
          </a:p>
        </p:txBody>
      </p:sp>
      <p:sp>
        <p:nvSpPr>
          <p:cNvPr id="251" name="Google Shape;251;g2597d595e8c_0_136"/>
          <p:cNvSpPr txBox="1"/>
          <p:nvPr>
            <p:ph idx="1" type="subTitle"/>
          </p:nvPr>
        </p:nvSpPr>
        <p:spPr>
          <a:xfrm>
            <a:off x="7605075" y="1136750"/>
            <a:ext cx="4474800" cy="5601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-Every month, Yellow Cab’s </a:t>
            </a:r>
            <a:r>
              <a:rPr lang="en-US"/>
              <a:t>transitions</a:t>
            </a:r>
            <a:r>
              <a:rPr lang="en-US"/>
              <a:t> are approximately 3 - 4 times more than Pink Cab’s. </a:t>
            </a:r>
            <a:endParaRPr/>
          </a:p>
          <a:p>
            <a:pPr indent="0" lvl="0" marL="0" rtl="0" algn="l">
              <a:spcBef>
                <a:spcPts val="1000"/>
              </a:spcBef>
              <a:spcAft>
                <a:spcPts val="0"/>
              </a:spcAft>
              <a:buNone/>
            </a:pPr>
            <a:r>
              <a:rPr lang="en-US"/>
              <a:t>-Both </a:t>
            </a:r>
            <a:r>
              <a:rPr lang="en-US"/>
              <a:t>company’s transactions increase toward the end of the year. </a:t>
            </a:r>
            <a:endParaRPr/>
          </a:p>
        </p:txBody>
      </p:sp>
      <p:pic>
        <p:nvPicPr>
          <p:cNvPr id="252" name="Google Shape;252;g2597d595e8c_0_136"/>
          <p:cNvPicPr preferRelativeResize="0"/>
          <p:nvPr/>
        </p:nvPicPr>
        <p:blipFill>
          <a:blip r:embed="rId3">
            <a:alphaModFix/>
          </a:blip>
          <a:stretch>
            <a:fillRect/>
          </a:stretch>
        </p:blipFill>
        <p:spPr>
          <a:xfrm>
            <a:off x="0" y="1287325"/>
            <a:ext cx="7470600" cy="4821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597d595e8c_0_151"/>
          <p:cNvSpPr txBox="1"/>
          <p:nvPr>
            <p:ph type="ctrTitle"/>
          </p:nvPr>
        </p:nvSpPr>
        <p:spPr>
          <a:xfrm>
            <a:off x="156875" y="91418"/>
            <a:ext cx="9144000" cy="1021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400"/>
              <a:t>Income Comparison</a:t>
            </a:r>
            <a:endParaRPr sz="5400"/>
          </a:p>
        </p:txBody>
      </p:sp>
      <p:sp>
        <p:nvSpPr>
          <p:cNvPr id="258" name="Google Shape;258;g2597d595e8c_0_151"/>
          <p:cNvSpPr txBox="1"/>
          <p:nvPr>
            <p:ph idx="1" type="subTitle"/>
          </p:nvPr>
        </p:nvSpPr>
        <p:spPr>
          <a:xfrm>
            <a:off x="7482300" y="972150"/>
            <a:ext cx="4301100" cy="51678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Clr>
                <a:schemeClr val="dk1"/>
              </a:buClr>
              <a:buSzPts val="1100"/>
              <a:buFont typeface="Arial"/>
              <a:buNone/>
            </a:pPr>
            <a:r>
              <a:rPr lang="en-US"/>
              <a:t>Both </a:t>
            </a:r>
            <a:r>
              <a:rPr lang="en-US"/>
              <a:t>companies have wide range of income. However, customers with Yellow Cab share larger amounts than customers of Pink Cab in any income ranges.</a:t>
            </a:r>
            <a:endParaRPr/>
          </a:p>
          <a:p>
            <a:pPr indent="0" lvl="0" marL="0" rtl="0" algn="l">
              <a:spcBef>
                <a:spcPts val="1000"/>
              </a:spcBef>
              <a:spcAft>
                <a:spcPts val="0"/>
              </a:spcAft>
              <a:buClr>
                <a:schemeClr val="dk1"/>
              </a:buClr>
              <a:buSzPts val="1100"/>
              <a:buFont typeface="Arial"/>
              <a:buNone/>
            </a:pPr>
            <a:r>
              <a:rPr lang="en-US"/>
              <a:t>The amount of over 25000 customers significantly decrease both Pink Cab and Yellow Cab.  </a:t>
            </a:r>
            <a:endParaRPr/>
          </a:p>
          <a:p>
            <a:pPr indent="0" lvl="0" marL="0" rtl="0" algn="l">
              <a:spcBef>
                <a:spcPts val="1000"/>
              </a:spcBef>
              <a:spcAft>
                <a:spcPts val="0"/>
              </a:spcAft>
              <a:buClr>
                <a:schemeClr val="dk1"/>
              </a:buClr>
              <a:buSzPts val="1100"/>
              <a:buFont typeface="Arial"/>
              <a:buNone/>
            </a:pPr>
            <a:r>
              <a:rPr lang="en-US"/>
              <a:t>However, Yellow Cab is popular among the over 25k income groups compared to Pink Cab.</a:t>
            </a:r>
            <a:endParaRPr/>
          </a:p>
          <a:p>
            <a:pPr indent="0" lvl="0" marL="0" rtl="0" algn="l">
              <a:spcBef>
                <a:spcPts val="1000"/>
              </a:spcBef>
              <a:spcAft>
                <a:spcPts val="0"/>
              </a:spcAft>
              <a:buClr>
                <a:schemeClr val="dk1"/>
              </a:buClr>
              <a:buSzPts val="1100"/>
              <a:buFont typeface="Arial"/>
              <a:buNone/>
            </a:pPr>
            <a:r>
              <a:rPr lang="en-US"/>
              <a:t>It seems the difference over 25k an</a:t>
            </a:r>
            <a:r>
              <a:rPr lang="en-US"/>
              <a:t>d under 25k are some rule or restriction making this gap because of the gap is </a:t>
            </a:r>
            <a:r>
              <a:rPr lang="en-US"/>
              <a:t>significantly</a:t>
            </a:r>
            <a:r>
              <a:rPr lang="en-US"/>
              <a:t> large.  </a:t>
            </a:r>
            <a:endParaRPr/>
          </a:p>
          <a:p>
            <a:pPr indent="0" lvl="0" marL="0" rtl="0" algn="l">
              <a:spcBef>
                <a:spcPts val="1000"/>
              </a:spcBef>
              <a:spcAft>
                <a:spcPts val="0"/>
              </a:spcAft>
              <a:buNone/>
            </a:pPr>
            <a:r>
              <a:t/>
            </a:r>
            <a:endParaRPr/>
          </a:p>
        </p:txBody>
      </p:sp>
      <p:pic>
        <p:nvPicPr>
          <p:cNvPr id="259" name="Google Shape;259;g2597d595e8c_0_151"/>
          <p:cNvPicPr preferRelativeResize="0"/>
          <p:nvPr/>
        </p:nvPicPr>
        <p:blipFill>
          <a:blip r:embed="rId3">
            <a:alphaModFix/>
          </a:blip>
          <a:stretch>
            <a:fillRect/>
          </a:stretch>
        </p:blipFill>
        <p:spPr>
          <a:xfrm>
            <a:off x="285750" y="1371600"/>
            <a:ext cx="6938299" cy="5167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597d595e8c_0_141"/>
          <p:cNvSpPr txBox="1"/>
          <p:nvPr>
            <p:ph type="ctrTitle"/>
          </p:nvPr>
        </p:nvSpPr>
        <p:spPr>
          <a:xfrm>
            <a:off x="0" y="-7"/>
            <a:ext cx="9144000" cy="1023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400"/>
              <a:t>Age Comparison</a:t>
            </a:r>
            <a:endParaRPr sz="5400"/>
          </a:p>
        </p:txBody>
      </p:sp>
      <p:sp>
        <p:nvSpPr>
          <p:cNvPr id="265" name="Google Shape;265;g2597d595e8c_0_141"/>
          <p:cNvSpPr txBox="1"/>
          <p:nvPr>
            <p:ph idx="1" type="subTitle"/>
          </p:nvPr>
        </p:nvSpPr>
        <p:spPr>
          <a:xfrm>
            <a:off x="1524000" y="4937688"/>
            <a:ext cx="9144000" cy="1655700"/>
          </a:xfrm>
          <a:prstGeom prst="rect">
            <a:avLst/>
          </a:prstGeom>
        </p:spPr>
        <p:txBody>
          <a:bodyPr anchorCtr="0" anchor="t" bIns="45700" lIns="91425" spcFirstLastPara="1" rIns="91425" wrap="square" tIns="45700">
            <a:noAutofit/>
          </a:bodyPr>
          <a:lstStyle/>
          <a:p>
            <a:pPr indent="0" lvl="0" marL="0" rtl="0" algn="l">
              <a:lnSpc>
                <a:spcPct val="70000"/>
              </a:lnSpc>
              <a:spcBef>
                <a:spcPts val="1000"/>
              </a:spcBef>
              <a:spcAft>
                <a:spcPts val="0"/>
              </a:spcAft>
              <a:buClr>
                <a:schemeClr val="dk1"/>
              </a:buClr>
              <a:buSzPts val="688"/>
              <a:buFont typeface="Arial"/>
              <a:buNone/>
            </a:pPr>
            <a:r>
              <a:rPr lang="en-US" sz="1700"/>
              <a:t>Generally</a:t>
            </a:r>
            <a:r>
              <a:rPr lang="en-US" sz="1700"/>
              <a:t>, customers use more Yellow Cab compared to Pink Cab.  </a:t>
            </a:r>
            <a:endParaRPr sz="1700"/>
          </a:p>
          <a:p>
            <a:pPr indent="0" lvl="0" marL="0" rtl="0" algn="l">
              <a:lnSpc>
                <a:spcPct val="70000"/>
              </a:lnSpc>
              <a:spcBef>
                <a:spcPts val="1000"/>
              </a:spcBef>
              <a:spcAft>
                <a:spcPts val="0"/>
              </a:spcAft>
              <a:buClr>
                <a:schemeClr val="dk1"/>
              </a:buClr>
              <a:buSzPts val="688"/>
              <a:buFont typeface="Arial"/>
              <a:buNone/>
            </a:pPr>
            <a:r>
              <a:rPr lang="en-US" sz="1700"/>
              <a:t>Under 40 years old customers actively use Cab service compared to over 40 years old customers.   </a:t>
            </a:r>
            <a:endParaRPr sz="1700"/>
          </a:p>
          <a:p>
            <a:pPr indent="0" lvl="0" marL="0" rtl="0" algn="l">
              <a:lnSpc>
                <a:spcPct val="70000"/>
              </a:lnSpc>
              <a:spcBef>
                <a:spcPts val="1000"/>
              </a:spcBef>
              <a:spcAft>
                <a:spcPts val="0"/>
              </a:spcAft>
              <a:buClr>
                <a:schemeClr val="dk1"/>
              </a:buClr>
              <a:buSzPts val="688"/>
              <a:buFont typeface="Arial"/>
              <a:buNone/>
            </a:pPr>
            <a:r>
              <a:rPr lang="en-US" sz="1700"/>
              <a:t>Over 40 years old customers especially more use Yellow Can than Pink Cab.  </a:t>
            </a:r>
            <a:endParaRPr sz="1700"/>
          </a:p>
          <a:p>
            <a:pPr indent="0" lvl="0" marL="0" rtl="0" algn="l">
              <a:lnSpc>
                <a:spcPct val="70000"/>
              </a:lnSpc>
              <a:spcBef>
                <a:spcPts val="1000"/>
              </a:spcBef>
              <a:spcAft>
                <a:spcPts val="0"/>
              </a:spcAft>
              <a:buClr>
                <a:schemeClr val="dk1"/>
              </a:buClr>
              <a:buSzPts val="688"/>
              <a:buFont typeface="Arial"/>
              <a:buNone/>
            </a:pPr>
            <a:r>
              <a:rPr lang="en-US" sz="1700"/>
              <a:t>It seems the difference over 40 and under 40 are some rule or restriction making this gap because of the gap is </a:t>
            </a:r>
            <a:r>
              <a:rPr lang="en-US" sz="1700"/>
              <a:t>significantly</a:t>
            </a:r>
            <a:r>
              <a:rPr lang="en-US" sz="1700"/>
              <a:t> large. </a:t>
            </a:r>
            <a:endParaRPr sz="1700"/>
          </a:p>
          <a:p>
            <a:pPr indent="0" lvl="0" marL="0" rtl="0" algn="l">
              <a:lnSpc>
                <a:spcPct val="70000"/>
              </a:lnSpc>
              <a:spcBef>
                <a:spcPts val="1000"/>
              </a:spcBef>
              <a:spcAft>
                <a:spcPts val="0"/>
              </a:spcAft>
              <a:buSzPts val="688"/>
              <a:buNone/>
            </a:pPr>
            <a:r>
              <a:t/>
            </a:r>
            <a:endParaRPr sz="1500"/>
          </a:p>
        </p:txBody>
      </p:sp>
      <p:pic>
        <p:nvPicPr>
          <p:cNvPr id="266" name="Google Shape;266;g2597d595e8c_0_141"/>
          <p:cNvPicPr preferRelativeResize="0"/>
          <p:nvPr/>
        </p:nvPicPr>
        <p:blipFill>
          <a:blip r:embed="rId3">
            <a:alphaModFix/>
          </a:blip>
          <a:stretch>
            <a:fillRect/>
          </a:stretch>
        </p:blipFill>
        <p:spPr>
          <a:xfrm>
            <a:off x="89650" y="1023591"/>
            <a:ext cx="12192002" cy="391411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2597d595e8c_0_146"/>
          <p:cNvSpPr txBox="1"/>
          <p:nvPr>
            <p:ph type="ctrTitle"/>
          </p:nvPr>
        </p:nvSpPr>
        <p:spPr>
          <a:xfrm>
            <a:off x="89650" y="-5"/>
            <a:ext cx="9144000" cy="13371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400"/>
              <a:t>Repetitive</a:t>
            </a:r>
            <a:r>
              <a:rPr lang="en-US" sz="5400"/>
              <a:t> Customers</a:t>
            </a:r>
            <a:endParaRPr sz="5400"/>
          </a:p>
        </p:txBody>
      </p:sp>
      <p:sp>
        <p:nvSpPr>
          <p:cNvPr id="272" name="Google Shape;272;g2597d595e8c_0_146"/>
          <p:cNvSpPr txBox="1"/>
          <p:nvPr>
            <p:ph idx="1" type="subTitle"/>
          </p:nvPr>
        </p:nvSpPr>
        <p:spPr>
          <a:xfrm>
            <a:off x="664625" y="4505300"/>
            <a:ext cx="11392800" cy="2235900"/>
          </a:xfrm>
          <a:prstGeom prst="rect">
            <a:avLst/>
          </a:prstGeom>
        </p:spPr>
        <p:txBody>
          <a:bodyPr anchorCtr="0" anchor="t" bIns="45700" lIns="91425" spcFirstLastPara="1" rIns="91425" wrap="square" tIns="45700">
            <a:noAutofit/>
          </a:bodyPr>
          <a:lstStyle/>
          <a:p>
            <a:pPr indent="0" lvl="0" marL="0" rtl="0" algn="l">
              <a:lnSpc>
                <a:spcPct val="70000"/>
              </a:lnSpc>
              <a:spcBef>
                <a:spcPts val="1000"/>
              </a:spcBef>
              <a:spcAft>
                <a:spcPts val="0"/>
              </a:spcAft>
              <a:buSzPts val="523"/>
              <a:buNone/>
            </a:pPr>
            <a:r>
              <a:rPr lang="en-US" sz="1391"/>
              <a:t>Using the service just 1 time is the highest number of counts. Both Yellow Cab and Pink Cab have the </a:t>
            </a:r>
            <a:r>
              <a:rPr lang="en-US" sz="1391"/>
              <a:t>largest</a:t>
            </a:r>
            <a:r>
              <a:rPr lang="en-US" sz="1391"/>
              <a:t> amount of customers in this. 84% of 1 time usage is shared by Yellow Cab. 6% of </a:t>
            </a:r>
            <a:r>
              <a:rPr lang="en-US" sz="1391"/>
              <a:t>1 time usage is shared by Pink Cab.</a:t>
            </a:r>
            <a:endParaRPr sz="1391"/>
          </a:p>
          <a:p>
            <a:pPr indent="0" lvl="0" marL="0" rtl="0" algn="l">
              <a:lnSpc>
                <a:spcPct val="70000"/>
              </a:lnSpc>
              <a:spcBef>
                <a:spcPts val="1000"/>
              </a:spcBef>
              <a:spcAft>
                <a:spcPts val="0"/>
              </a:spcAft>
              <a:buSzPts val="523"/>
              <a:buNone/>
            </a:pPr>
            <a:r>
              <a:rPr lang="en-US" sz="1391"/>
              <a:t>The count of using 2nd time customers is approximately half of the amount of using 1 time  customers.</a:t>
            </a:r>
            <a:endParaRPr sz="1391"/>
          </a:p>
          <a:p>
            <a:pPr indent="0" lvl="0" marL="0" rtl="0" algn="l">
              <a:lnSpc>
                <a:spcPct val="70000"/>
              </a:lnSpc>
              <a:spcBef>
                <a:spcPts val="1000"/>
              </a:spcBef>
              <a:spcAft>
                <a:spcPts val="0"/>
              </a:spcAft>
              <a:buSzPts val="523"/>
              <a:buNone/>
            </a:pPr>
            <a:r>
              <a:rPr lang="en-US" sz="1391"/>
              <a:t>After using 3rd time and so on is decreasing the amount. But the most of the customers are </a:t>
            </a:r>
            <a:r>
              <a:rPr lang="en-US" sz="1391"/>
              <a:t>belonging</a:t>
            </a:r>
            <a:r>
              <a:rPr lang="en-US" sz="1391"/>
              <a:t> with Yellow Cab.</a:t>
            </a:r>
            <a:endParaRPr sz="1391"/>
          </a:p>
          <a:p>
            <a:pPr indent="0" lvl="0" marL="0" rtl="0" algn="l">
              <a:lnSpc>
                <a:spcPct val="70000"/>
              </a:lnSpc>
              <a:spcBef>
                <a:spcPts val="1000"/>
              </a:spcBef>
              <a:spcAft>
                <a:spcPts val="0"/>
              </a:spcAft>
              <a:buSzPts val="523"/>
              <a:buNone/>
            </a:pPr>
            <a:r>
              <a:rPr lang="en-US" sz="1391"/>
              <a:t>4th times usage: Yellow: 76%       Pink: 24%</a:t>
            </a:r>
            <a:endParaRPr sz="1391"/>
          </a:p>
          <a:p>
            <a:pPr indent="0" lvl="0" marL="0" rtl="0" algn="l">
              <a:lnSpc>
                <a:spcPct val="70000"/>
              </a:lnSpc>
              <a:spcBef>
                <a:spcPts val="1000"/>
              </a:spcBef>
              <a:spcAft>
                <a:spcPts val="0"/>
              </a:spcAft>
              <a:buSzPts val="523"/>
              <a:buNone/>
            </a:pPr>
            <a:r>
              <a:rPr lang="en-US" sz="1391"/>
              <a:t>5th times usage: </a:t>
            </a:r>
            <a:r>
              <a:rPr lang="en-US" sz="1391"/>
              <a:t>Yellow: 63%       Pink: 37%</a:t>
            </a:r>
            <a:endParaRPr sz="1391"/>
          </a:p>
          <a:p>
            <a:pPr indent="0" lvl="0" marL="0" rtl="0" algn="l">
              <a:lnSpc>
                <a:spcPct val="70000"/>
              </a:lnSpc>
              <a:spcBef>
                <a:spcPts val="1000"/>
              </a:spcBef>
              <a:spcAft>
                <a:spcPts val="0"/>
              </a:spcAft>
              <a:buSzPts val="523"/>
              <a:buNone/>
            </a:pPr>
            <a:r>
              <a:rPr lang="en-US" sz="1391"/>
              <a:t>6th times usage: Yellow: 74%       Pink: 26%</a:t>
            </a:r>
            <a:endParaRPr sz="1391"/>
          </a:p>
          <a:p>
            <a:pPr indent="0" lvl="0" marL="0" rtl="0" algn="l">
              <a:lnSpc>
                <a:spcPct val="70000"/>
              </a:lnSpc>
              <a:spcBef>
                <a:spcPts val="1000"/>
              </a:spcBef>
              <a:spcAft>
                <a:spcPts val="0"/>
              </a:spcAft>
              <a:buSzPts val="523"/>
              <a:buNone/>
            </a:pPr>
            <a:r>
              <a:t/>
            </a:r>
            <a:endParaRPr sz="1140"/>
          </a:p>
        </p:txBody>
      </p:sp>
      <p:pic>
        <p:nvPicPr>
          <p:cNvPr id="273" name="Google Shape;273;g2597d595e8c_0_146"/>
          <p:cNvPicPr preferRelativeResize="0"/>
          <p:nvPr/>
        </p:nvPicPr>
        <p:blipFill>
          <a:blip r:embed="rId3">
            <a:alphaModFix/>
          </a:blip>
          <a:stretch>
            <a:fillRect/>
          </a:stretch>
        </p:blipFill>
        <p:spPr>
          <a:xfrm>
            <a:off x="152400" y="1489500"/>
            <a:ext cx="11887200" cy="2863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2597d595e8c_0_170"/>
          <p:cNvSpPr txBox="1"/>
          <p:nvPr>
            <p:ph type="ctrTitle"/>
          </p:nvPr>
        </p:nvSpPr>
        <p:spPr>
          <a:xfrm>
            <a:off x="89650" y="-6"/>
            <a:ext cx="9144000" cy="1292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400"/>
              <a:t>Number of Customers </a:t>
            </a:r>
            <a:endParaRPr sz="5400"/>
          </a:p>
        </p:txBody>
      </p:sp>
      <p:sp>
        <p:nvSpPr>
          <p:cNvPr id="279" name="Google Shape;279;g2597d595e8c_0_170"/>
          <p:cNvSpPr txBox="1"/>
          <p:nvPr>
            <p:ph idx="1" type="subTitle"/>
          </p:nvPr>
        </p:nvSpPr>
        <p:spPr>
          <a:xfrm>
            <a:off x="6246725" y="1495350"/>
            <a:ext cx="5743500" cy="4690200"/>
          </a:xfrm>
          <a:prstGeom prst="rect">
            <a:avLst/>
          </a:prstGeom>
        </p:spPr>
        <p:txBody>
          <a:bodyPr anchorCtr="0" anchor="t" bIns="45700" lIns="91425" spcFirstLastPara="1" rIns="91425" wrap="square" tIns="45700">
            <a:normAutofit fontScale="25000" lnSpcReduction="20000"/>
          </a:bodyPr>
          <a:lstStyle/>
          <a:p>
            <a:pPr indent="0" lvl="0" marL="0" rtl="0" algn="l">
              <a:spcBef>
                <a:spcPts val="1000"/>
              </a:spcBef>
              <a:spcAft>
                <a:spcPts val="0"/>
              </a:spcAft>
              <a:buNone/>
            </a:pPr>
            <a:r>
              <a:rPr lang="en-US" sz="8863"/>
              <a:t>Yellow Cab has 3-4 times numbers of customer of Pink Cab every year.</a:t>
            </a:r>
            <a:endParaRPr sz="8863"/>
          </a:p>
          <a:p>
            <a:pPr indent="0" lvl="0" marL="0" rtl="0" algn="l">
              <a:spcBef>
                <a:spcPts val="1000"/>
              </a:spcBef>
              <a:spcAft>
                <a:spcPts val="0"/>
              </a:spcAft>
              <a:buNone/>
            </a:pPr>
            <a:r>
              <a:rPr lang="en-US" sz="8863"/>
              <a:t>Their holding of the largest numbers of customer is in 2017. However, in 2018, the number of customers of both of companies is decreasing.</a:t>
            </a:r>
            <a:endParaRPr sz="8863"/>
          </a:p>
          <a:p>
            <a:pPr indent="0" lvl="0" marL="0" rtl="0" algn="l">
              <a:spcBef>
                <a:spcPts val="1000"/>
              </a:spcBef>
              <a:spcAft>
                <a:spcPts val="0"/>
              </a:spcAft>
              <a:buNone/>
            </a:pPr>
            <a:r>
              <a:rPr lang="en-US" sz="8863"/>
              <a:t>In 2017, new customers are increasing from both companies.</a:t>
            </a:r>
            <a:endParaRPr sz="8863"/>
          </a:p>
          <a:p>
            <a:pPr indent="0" lvl="0" marL="0" rtl="0" algn="l">
              <a:spcBef>
                <a:spcPts val="1000"/>
              </a:spcBef>
              <a:spcAft>
                <a:spcPts val="0"/>
              </a:spcAft>
              <a:buNone/>
            </a:pPr>
            <a:r>
              <a:rPr lang="en-US" sz="8863"/>
              <a:t>Yellow Cab: 119% (YOY)</a:t>
            </a:r>
            <a:endParaRPr sz="8863"/>
          </a:p>
          <a:p>
            <a:pPr indent="0" lvl="0" marL="0" rtl="0" algn="l">
              <a:spcBef>
                <a:spcPts val="1000"/>
              </a:spcBef>
              <a:spcAft>
                <a:spcPts val="0"/>
              </a:spcAft>
              <a:buNone/>
            </a:pPr>
            <a:r>
              <a:rPr lang="en-US" sz="8863"/>
              <a:t>Pink Cab: 120% (YOY)</a:t>
            </a:r>
            <a:endParaRPr sz="8863"/>
          </a:p>
          <a:p>
            <a:pPr indent="0" lvl="0" marL="0" rtl="0" algn="l">
              <a:spcBef>
                <a:spcPts val="1000"/>
              </a:spcBef>
              <a:spcAft>
                <a:spcPts val="0"/>
              </a:spcAft>
              <a:buNone/>
            </a:pPr>
            <a:r>
              <a:rPr lang="en-US" sz="8863"/>
              <a:t>In 2018, new customers are decreasing from both companies.</a:t>
            </a:r>
            <a:endParaRPr sz="8863"/>
          </a:p>
          <a:p>
            <a:pPr indent="0" lvl="0" marL="0" rtl="0" algn="l">
              <a:spcBef>
                <a:spcPts val="1000"/>
              </a:spcBef>
              <a:spcAft>
                <a:spcPts val="0"/>
              </a:spcAft>
              <a:buNone/>
            </a:pPr>
            <a:r>
              <a:rPr lang="en-US" sz="8863"/>
              <a:t>Yellow Cab: 95% (YOY)</a:t>
            </a:r>
            <a:endParaRPr sz="8863"/>
          </a:p>
          <a:p>
            <a:pPr indent="0" lvl="0" marL="0" rtl="0" algn="l">
              <a:spcBef>
                <a:spcPts val="1000"/>
              </a:spcBef>
              <a:spcAft>
                <a:spcPts val="0"/>
              </a:spcAft>
              <a:buNone/>
            </a:pPr>
            <a:r>
              <a:rPr lang="en-US" sz="8863"/>
              <a:t>Pink Cab: 97% (YOY)</a:t>
            </a:r>
            <a:endParaRPr sz="8863"/>
          </a:p>
          <a:p>
            <a:pPr indent="0" lvl="0" marL="0" rtl="0" algn="l">
              <a:spcBef>
                <a:spcPts val="1000"/>
              </a:spcBef>
              <a:spcAft>
                <a:spcPts val="0"/>
              </a:spcAft>
              <a:buClr>
                <a:schemeClr val="dk1"/>
              </a:buClr>
              <a:buSzPts val="275"/>
              <a:buFont typeface="Arial"/>
              <a:buNone/>
            </a:pPr>
            <a:r>
              <a:t/>
            </a:r>
            <a:endParaRPr sz="7263"/>
          </a:p>
          <a:p>
            <a:pPr indent="0" lvl="0" marL="0" rtl="0" algn="l">
              <a:spcBef>
                <a:spcPts val="1000"/>
              </a:spcBef>
              <a:spcAft>
                <a:spcPts val="0"/>
              </a:spcAft>
              <a:buNone/>
            </a:pPr>
            <a:r>
              <a:t/>
            </a:r>
            <a:endParaRPr/>
          </a:p>
        </p:txBody>
      </p:sp>
      <p:pic>
        <p:nvPicPr>
          <p:cNvPr id="280" name="Google Shape;280;g2597d595e8c_0_170"/>
          <p:cNvPicPr preferRelativeResize="0"/>
          <p:nvPr/>
        </p:nvPicPr>
        <p:blipFill>
          <a:blip r:embed="rId3">
            <a:alphaModFix/>
          </a:blip>
          <a:stretch>
            <a:fillRect/>
          </a:stretch>
        </p:blipFill>
        <p:spPr>
          <a:xfrm>
            <a:off x="152400" y="1444801"/>
            <a:ext cx="5941925" cy="5011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2597d595e8c_0_0"/>
          <p:cNvSpPr txBox="1"/>
          <p:nvPr>
            <p:ph type="ctrTitle"/>
          </p:nvPr>
        </p:nvSpPr>
        <p:spPr>
          <a:xfrm>
            <a:off x="318900" y="224017"/>
            <a:ext cx="9144000" cy="710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SzPts val="990"/>
              <a:buNone/>
            </a:pPr>
            <a:r>
              <a:rPr lang="en-US" sz="5400"/>
              <a:t>Executive</a:t>
            </a:r>
            <a:r>
              <a:rPr lang="en-US" sz="5400"/>
              <a:t> Summary</a:t>
            </a:r>
            <a:endParaRPr sz="5400"/>
          </a:p>
        </p:txBody>
      </p:sp>
      <p:sp>
        <p:nvSpPr>
          <p:cNvPr id="98" name="Google Shape;98;g2597d595e8c_0_0"/>
          <p:cNvSpPr txBox="1"/>
          <p:nvPr>
            <p:ph idx="1" type="subTitle"/>
          </p:nvPr>
        </p:nvSpPr>
        <p:spPr>
          <a:xfrm>
            <a:off x="620800" y="1044425"/>
            <a:ext cx="11196300" cy="5652900"/>
          </a:xfrm>
          <a:prstGeom prst="rect">
            <a:avLst/>
          </a:prstGeom>
        </p:spPr>
        <p:txBody>
          <a:bodyPr anchorCtr="0" anchor="t" bIns="45700" lIns="91425" spcFirstLastPara="1" rIns="91425" wrap="square" tIns="45700">
            <a:normAutofit lnSpcReduction="10000"/>
          </a:bodyPr>
          <a:lstStyle/>
          <a:p>
            <a:pPr indent="0" lvl="0" marL="0" rtl="0" algn="l">
              <a:lnSpc>
                <a:spcPct val="115000"/>
              </a:lnSpc>
              <a:spcBef>
                <a:spcPts val="0"/>
              </a:spcBef>
              <a:spcAft>
                <a:spcPts val="0"/>
              </a:spcAft>
              <a:buNone/>
            </a:pPr>
            <a:r>
              <a:rPr lang="en-US" sz="2700">
                <a:solidFill>
                  <a:srgbClr val="595959"/>
                </a:solidFill>
                <a:latin typeface="Arial"/>
                <a:ea typeface="Arial"/>
                <a:cs typeface="Arial"/>
                <a:sym typeface="Arial"/>
              </a:rPr>
              <a:t>Our Client XYZ is planning to invest a cab service company because recently the market is growing. </a:t>
            </a:r>
            <a:endParaRPr sz="2700">
              <a:solidFill>
                <a:srgbClr val="595959"/>
              </a:solidFill>
              <a:latin typeface="Arial"/>
              <a:ea typeface="Arial"/>
              <a:cs typeface="Arial"/>
              <a:sym typeface="Arial"/>
            </a:endParaRPr>
          </a:p>
          <a:p>
            <a:pPr indent="0" lvl="0" marL="0" rtl="0" algn="l">
              <a:lnSpc>
                <a:spcPct val="115000"/>
              </a:lnSpc>
              <a:spcBef>
                <a:spcPts val="1200"/>
              </a:spcBef>
              <a:spcAft>
                <a:spcPts val="0"/>
              </a:spcAft>
              <a:buNone/>
            </a:pPr>
            <a:r>
              <a:rPr lang="en-US" sz="2600">
                <a:solidFill>
                  <a:srgbClr val="595959"/>
                </a:solidFill>
                <a:latin typeface="Arial"/>
                <a:ea typeface="Arial"/>
                <a:cs typeface="Arial"/>
                <a:sym typeface="Arial"/>
              </a:rPr>
              <a:t>-Objective: Using the two cab company as examples in dataset, provide the findings and insights to them to know and understand the industry and the market for the preparation of investment.</a:t>
            </a:r>
            <a:endParaRPr sz="2600">
              <a:solidFill>
                <a:srgbClr val="595959"/>
              </a:solidFill>
              <a:latin typeface="Arial"/>
              <a:ea typeface="Arial"/>
              <a:cs typeface="Arial"/>
              <a:sym typeface="Arial"/>
            </a:endParaRPr>
          </a:p>
          <a:p>
            <a:pPr indent="0" lvl="0" marL="0" rtl="0" algn="l">
              <a:lnSpc>
                <a:spcPct val="115000"/>
              </a:lnSpc>
              <a:spcBef>
                <a:spcPts val="1200"/>
              </a:spcBef>
              <a:spcAft>
                <a:spcPts val="0"/>
              </a:spcAft>
              <a:buNone/>
            </a:pPr>
            <a:r>
              <a:rPr lang="en-US" sz="2600">
                <a:solidFill>
                  <a:srgbClr val="595959"/>
                </a:solidFill>
                <a:latin typeface="Arial"/>
                <a:ea typeface="Arial"/>
                <a:cs typeface="Arial"/>
                <a:sym typeface="Arial"/>
              </a:rPr>
              <a:t>-Out Client XYZ needs to know the important key points to identify which cab company is right and profitable to invest.</a:t>
            </a:r>
            <a:endParaRPr sz="2600">
              <a:solidFill>
                <a:srgbClr val="595959"/>
              </a:solidFill>
              <a:latin typeface="Arial"/>
              <a:ea typeface="Arial"/>
              <a:cs typeface="Arial"/>
              <a:sym typeface="Arial"/>
            </a:endParaRPr>
          </a:p>
          <a:p>
            <a:pPr indent="0" lvl="0" marL="0" rtl="0" algn="l">
              <a:lnSpc>
                <a:spcPct val="115000"/>
              </a:lnSpc>
              <a:spcBef>
                <a:spcPts val="1200"/>
              </a:spcBef>
              <a:spcAft>
                <a:spcPts val="0"/>
              </a:spcAft>
              <a:buNone/>
            </a:pPr>
            <a:r>
              <a:rPr lang="en-US" sz="2600">
                <a:solidFill>
                  <a:srgbClr val="595959"/>
                </a:solidFill>
                <a:latin typeface="Arial"/>
                <a:ea typeface="Arial"/>
                <a:cs typeface="Arial"/>
                <a:sym typeface="Arial"/>
              </a:rPr>
              <a:t>-We provide our analysis and insights so that Our Client can invest a </a:t>
            </a:r>
            <a:r>
              <a:rPr lang="en-US" sz="2600">
                <a:solidFill>
                  <a:srgbClr val="595959"/>
                </a:solidFill>
                <a:latin typeface="Arial"/>
                <a:ea typeface="Arial"/>
                <a:cs typeface="Arial"/>
                <a:sym typeface="Arial"/>
              </a:rPr>
              <a:t>right</a:t>
            </a:r>
            <a:r>
              <a:rPr lang="en-US" sz="2600">
                <a:solidFill>
                  <a:srgbClr val="595959"/>
                </a:solidFill>
                <a:latin typeface="Arial"/>
                <a:ea typeface="Arial"/>
                <a:cs typeface="Arial"/>
                <a:sym typeface="Arial"/>
              </a:rPr>
              <a:t> company. </a:t>
            </a:r>
            <a:endParaRPr sz="2600">
              <a:solidFill>
                <a:srgbClr val="595959"/>
              </a:solidFill>
              <a:latin typeface="Arial"/>
              <a:ea typeface="Arial"/>
              <a:cs typeface="Arial"/>
              <a:sym typeface="Arial"/>
            </a:endParaRPr>
          </a:p>
          <a:p>
            <a:pPr indent="0" lvl="0" marL="0" rtl="0" algn="l">
              <a:lnSpc>
                <a:spcPct val="115000"/>
              </a:lnSpc>
              <a:spcBef>
                <a:spcPts val="1200"/>
              </a:spcBef>
              <a:spcAft>
                <a:spcPts val="1200"/>
              </a:spcAft>
              <a:buClr>
                <a:schemeClr val="dk1"/>
              </a:buClr>
              <a:buSzPts val="1100"/>
              <a:buFont typeface="Arial"/>
              <a:buNone/>
            </a:pPr>
            <a:r>
              <a:rPr lang="en-US" sz="2600">
                <a:solidFill>
                  <a:srgbClr val="595959"/>
                </a:solidFill>
                <a:latin typeface="Arial"/>
                <a:ea typeface="Arial"/>
                <a:cs typeface="Arial"/>
                <a:sym typeface="Arial"/>
              </a:rPr>
              <a:t>-Yellow Cab is larger business size than Pink Cab </a:t>
            </a:r>
            <a:r>
              <a:rPr lang="en-US" sz="2600">
                <a:solidFill>
                  <a:srgbClr val="595959"/>
                </a:solidFill>
                <a:latin typeface="Arial"/>
                <a:ea typeface="Arial"/>
                <a:cs typeface="Arial"/>
                <a:sym typeface="Arial"/>
              </a:rPr>
              <a:t>in terms of the numbers of customers, the profit, locations, and transactions.</a:t>
            </a:r>
            <a:endParaRPr sz="2700">
              <a:solidFill>
                <a:srgbClr val="595959"/>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2597d595e8c_0_175"/>
          <p:cNvSpPr txBox="1"/>
          <p:nvPr>
            <p:ph type="ctrTitle"/>
          </p:nvPr>
        </p:nvSpPr>
        <p:spPr>
          <a:xfrm>
            <a:off x="156875" y="-5"/>
            <a:ext cx="9144000" cy="13371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400"/>
              <a:t>New Customers</a:t>
            </a:r>
            <a:endParaRPr sz="5400"/>
          </a:p>
        </p:txBody>
      </p:sp>
      <p:sp>
        <p:nvSpPr>
          <p:cNvPr id="286" name="Google Shape;286;g2597d595e8c_0_175"/>
          <p:cNvSpPr txBox="1"/>
          <p:nvPr>
            <p:ph idx="1" type="subTitle"/>
          </p:nvPr>
        </p:nvSpPr>
        <p:spPr>
          <a:xfrm>
            <a:off x="6377150" y="1472950"/>
            <a:ext cx="5658000" cy="5198400"/>
          </a:xfrm>
          <a:prstGeom prst="rect">
            <a:avLst/>
          </a:prstGeom>
        </p:spPr>
        <p:txBody>
          <a:bodyPr anchorCtr="0" anchor="t" bIns="45700" lIns="91425" spcFirstLastPara="1" rIns="91425" wrap="square" tIns="45700">
            <a:normAutofit fontScale="47500" lnSpcReduction="20000"/>
          </a:bodyPr>
          <a:lstStyle/>
          <a:p>
            <a:pPr indent="0" lvl="0" marL="0" rtl="0" algn="l">
              <a:spcBef>
                <a:spcPts val="1000"/>
              </a:spcBef>
              <a:spcAft>
                <a:spcPts val="0"/>
              </a:spcAft>
              <a:buNone/>
            </a:pPr>
            <a:r>
              <a:rPr lang="en-US" sz="5216"/>
              <a:t>In 2016, we don’t have a data with 2015 so we can’t compare if there are new </a:t>
            </a:r>
            <a:r>
              <a:rPr lang="en-US" sz="5216"/>
              <a:t>customers</a:t>
            </a:r>
            <a:r>
              <a:rPr lang="en-US" sz="5216"/>
              <a:t> in 2016 from 2015. </a:t>
            </a:r>
            <a:endParaRPr sz="5216"/>
          </a:p>
          <a:p>
            <a:pPr indent="0" lvl="0" marL="0" rtl="0" algn="l">
              <a:spcBef>
                <a:spcPts val="1000"/>
              </a:spcBef>
              <a:spcAft>
                <a:spcPts val="0"/>
              </a:spcAft>
              <a:buNone/>
            </a:pPr>
            <a:r>
              <a:rPr lang="en-US" sz="5216"/>
              <a:t>In 2017, new customers are decreasing from both companies.</a:t>
            </a:r>
            <a:endParaRPr sz="5216"/>
          </a:p>
          <a:p>
            <a:pPr indent="0" lvl="0" marL="0" rtl="0" algn="l">
              <a:spcBef>
                <a:spcPts val="1000"/>
              </a:spcBef>
              <a:spcAft>
                <a:spcPts val="0"/>
              </a:spcAft>
              <a:buNone/>
            </a:pPr>
            <a:r>
              <a:rPr lang="en-US" sz="5216"/>
              <a:t>Yellow Cab: 34% </a:t>
            </a:r>
            <a:r>
              <a:rPr lang="en-US" sz="5216"/>
              <a:t>(YOY)</a:t>
            </a:r>
            <a:endParaRPr sz="5216"/>
          </a:p>
          <a:p>
            <a:pPr indent="0" lvl="0" marL="0" rtl="0" algn="l">
              <a:spcBef>
                <a:spcPts val="1000"/>
              </a:spcBef>
              <a:spcAft>
                <a:spcPts val="0"/>
              </a:spcAft>
              <a:buNone/>
            </a:pPr>
            <a:r>
              <a:rPr lang="en-US" sz="5216"/>
              <a:t>Pink Cab: 59% </a:t>
            </a:r>
            <a:r>
              <a:rPr lang="en-US" sz="5216"/>
              <a:t>(YOY)</a:t>
            </a:r>
            <a:endParaRPr sz="5216"/>
          </a:p>
          <a:p>
            <a:pPr indent="0" lvl="0" marL="0" rtl="0" algn="l">
              <a:spcBef>
                <a:spcPts val="1000"/>
              </a:spcBef>
              <a:spcAft>
                <a:spcPts val="0"/>
              </a:spcAft>
              <a:buClr>
                <a:schemeClr val="dk1"/>
              </a:buClr>
              <a:buSzPts val="523"/>
              <a:buFont typeface="Arial"/>
              <a:buNone/>
            </a:pPr>
            <a:r>
              <a:rPr lang="en-US" sz="5216"/>
              <a:t>In 2018, new customers are decreasing from both companies.</a:t>
            </a:r>
            <a:endParaRPr sz="5216"/>
          </a:p>
          <a:p>
            <a:pPr indent="0" lvl="0" marL="0" rtl="0" algn="l">
              <a:spcBef>
                <a:spcPts val="1000"/>
              </a:spcBef>
              <a:spcAft>
                <a:spcPts val="0"/>
              </a:spcAft>
              <a:buClr>
                <a:schemeClr val="dk1"/>
              </a:buClr>
              <a:buSzPts val="523"/>
              <a:buFont typeface="Arial"/>
              <a:buNone/>
            </a:pPr>
            <a:r>
              <a:rPr lang="en-US" sz="5216"/>
              <a:t>Yellow Cab: 60% (YOY)</a:t>
            </a:r>
            <a:endParaRPr sz="5216"/>
          </a:p>
          <a:p>
            <a:pPr indent="0" lvl="0" marL="0" rtl="0" algn="l">
              <a:spcBef>
                <a:spcPts val="1000"/>
              </a:spcBef>
              <a:spcAft>
                <a:spcPts val="0"/>
              </a:spcAft>
              <a:buClr>
                <a:schemeClr val="dk1"/>
              </a:buClr>
              <a:buSzPts val="523"/>
              <a:buFont typeface="Arial"/>
              <a:buNone/>
            </a:pPr>
            <a:r>
              <a:rPr lang="en-US" sz="5216"/>
              <a:t>Pink Cab: 60% (YOY)</a:t>
            </a:r>
            <a:endParaRPr sz="5216"/>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ct val="45833"/>
              <a:buFont typeface="Arial"/>
              <a:buNone/>
            </a:pPr>
            <a:r>
              <a:t/>
            </a:r>
            <a:endParaRPr/>
          </a:p>
          <a:p>
            <a:pPr indent="0" lvl="0" marL="0" rtl="0" algn="l">
              <a:spcBef>
                <a:spcPts val="1000"/>
              </a:spcBef>
              <a:spcAft>
                <a:spcPts val="0"/>
              </a:spcAft>
              <a:buNone/>
            </a:pPr>
            <a:r>
              <a:t/>
            </a:r>
            <a:endParaRPr/>
          </a:p>
        </p:txBody>
      </p:sp>
      <p:pic>
        <p:nvPicPr>
          <p:cNvPr id="287" name="Google Shape;287;g2597d595e8c_0_175"/>
          <p:cNvPicPr preferRelativeResize="0"/>
          <p:nvPr/>
        </p:nvPicPr>
        <p:blipFill>
          <a:blip r:embed="rId3">
            <a:alphaModFix/>
          </a:blip>
          <a:stretch>
            <a:fillRect/>
          </a:stretch>
        </p:blipFill>
        <p:spPr>
          <a:xfrm>
            <a:off x="152400" y="1199225"/>
            <a:ext cx="6072350" cy="5198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597d595e8c_0_180"/>
          <p:cNvSpPr txBox="1"/>
          <p:nvPr>
            <p:ph type="ctrTitle"/>
          </p:nvPr>
        </p:nvSpPr>
        <p:spPr>
          <a:xfrm>
            <a:off x="0" y="-6"/>
            <a:ext cx="9144000" cy="1135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400"/>
              <a:t>Inactive Customer Comparison	</a:t>
            </a:r>
            <a:endParaRPr sz="5400"/>
          </a:p>
        </p:txBody>
      </p:sp>
      <p:sp>
        <p:nvSpPr>
          <p:cNvPr id="293" name="Google Shape;293;g2597d595e8c_0_180"/>
          <p:cNvSpPr txBox="1"/>
          <p:nvPr>
            <p:ph idx="1" type="subTitle"/>
          </p:nvPr>
        </p:nvSpPr>
        <p:spPr>
          <a:xfrm>
            <a:off x="6731000" y="1271225"/>
            <a:ext cx="5349000" cy="5492400"/>
          </a:xfrm>
          <a:prstGeom prst="rect">
            <a:avLst/>
          </a:prstGeom>
        </p:spPr>
        <p:txBody>
          <a:bodyPr anchorCtr="0" anchor="t" bIns="45700" lIns="91425" spcFirstLastPara="1" rIns="91425" wrap="square" tIns="45700">
            <a:normAutofit/>
          </a:bodyPr>
          <a:lstStyle/>
          <a:p>
            <a:pPr indent="0" lvl="0" marL="0" rtl="0" algn="l">
              <a:lnSpc>
                <a:spcPct val="80000"/>
              </a:lnSpc>
              <a:spcBef>
                <a:spcPts val="1000"/>
              </a:spcBef>
              <a:spcAft>
                <a:spcPts val="0"/>
              </a:spcAft>
              <a:buClr>
                <a:schemeClr val="dk1"/>
              </a:buClr>
              <a:buSzPts val="605"/>
              <a:buFont typeface="Arial"/>
              <a:buNone/>
            </a:pPr>
            <a:r>
              <a:rPr lang="en-US" sz="2669"/>
              <a:t>In 2016, we don’t have a data with 2015 so we can’t compare if there are inactive customers in 2016 from 2015. </a:t>
            </a:r>
            <a:endParaRPr sz="2669"/>
          </a:p>
          <a:p>
            <a:pPr indent="0" lvl="0" marL="0" rtl="0" algn="l">
              <a:lnSpc>
                <a:spcPct val="80000"/>
              </a:lnSpc>
              <a:spcBef>
                <a:spcPts val="1000"/>
              </a:spcBef>
              <a:spcAft>
                <a:spcPts val="0"/>
              </a:spcAft>
              <a:buClr>
                <a:schemeClr val="dk1"/>
              </a:buClr>
              <a:buSzPts val="605"/>
              <a:buFont typeface="Arial"/>
              <a:buNone/>
            </a:pPr>
            <a:r>
              <a:rPr lang="en-US" sz="2669"/>
              <a:t>In 2017, inactive customers are increasing from both companies.</a:t>
            </a:r>
            <a:endParaRPr sz="2669"/>
          </a:p>
          <a:p>
            <a:pPr indent="0" lvl="0" marL="0" rtl="0" algn="l">
              <a:lnSpc>
                <a:spcPct val="80000"/>
              </a:lnSpc>
              <a:spcBef>
                <a:spcPts val="1000"/>
              </a:spcBef>
              <a:spcAft>
                <a:spcPts val="0"/>
              </a:spcAft>
              <a:buClr>
                <a:schemeClr val="dk1"/>
              </a:buClr>
              <a:buSzPts val="605"/>
              <a:buFont typeface="Arial"/>
              <a:buNone/>
            </a:pPr>
            <a:r>
              <a:rPr lang="en-US" sz="2669"/>
              <a:t>Yellow Cab: 188% (YOY)</a:t>
            </a:r>
            <a:endParaRPr sz="2669"/>
          </a:p>
          <a:p>
            <a:pPr indent="0" lvl="0" marL="0" rtl="0" algn="l">
              <a:lnSpc>
                <a:spcPct val="80000"/>
              </a:lnSpc>
              <a:spcBef>
                <a:spcPts val="1000"/>
              </a:spcBef>
              <a:spcAft>
                <a:spcPts val="0"/>
              </a:spcAft>
              <a:buClr>
                <a:schemeClr val="dk1"/>
              </a:buClr>
              <a:buSzPts val="605"/>
              <a:buFont typeface="Arial"/>
              <a:buNone/>
            </a:pPr>
            <a:r>
              <a:rPr lang="en-US" sz="2669"/>
              <a:t>Pink Cab: 180% (YOY)</a:t>
            </a:r>
            <a:endParaRPr sz="2669"/>
          </a:p>
          <a:p>
            <a:pPr indent="0" lvl="0" marL="0" rtl="0" algn="l">
              <a:lnSpc>
                <a:spcPct val="80000"/>
              </a:lnSpc>
              <a:spcBef>
                <a:spcPts val="1000"/>
              </a:spcBef>
              <a:spcAft>
                <a:spcPts val="0"/>
              </a:spcAft>
              <a:buClr>
                <a:schemeClr val="dk1"/>
              </a:buClr>
              <a:buSzPts val="605"/>
              <a:buFont typeface="Arial"/>
              <a:buNone/>
            </a:pPr>
            <a:r>
              <a:rPr lang="en-US" sz="2669"/>
              <a:t>In 2018, inactive customers are increasing from both companies.</a:t>
            </a:r>
            <a:endParaRPr sz="2669"/>
          </a:p>
          <a:p>
            <a:pPr indent="0" lvl="0" marL="0" rtl="0" algn="l">
              <a:lnSpc>
                <a:spcPct val="80000"/>
              </a:lnSpc>
              <a:spcBef>
                <a:spcPts val="1000"/>
              </a:spcBef>
              <a:spcAft>
                <a:spcPts val="0"/>
              </a:spcAft>
              <a:buClr>
                <a:schemeClr val="dk1"/>
              </a:buClr>
              <a:buSzPts val="605"/>
              <a:buFont typeface="Arial"/>
              <a:buNone/>
            </a:pPr>
            <a:r>
              <a:rPr lang="en-US" sz="2669"/>
              <a:t>Yellow Cab: 338% (YOY)</a:t>
            </a:r>
            <a:endParaRPr sz="2669"/>
          </a:p>
          <a:p>
            <a:pPr indent="0" lvl="0" marL="0" rtl="0" algn="l">
              <a:lnSpc>
                <a:spcPct val="80000"/>
              </a:lnSpc>
              <a:spcBef>
                <a:spcPts val="1000"/>
              </a:spcBef>
              <a:spcAft>
                <a:spcPts val="0"/>
              </a:spcAft>
              <a:buClr>
                <a:schemeClr val="dk1"/>
              </a:buClr>
              <a:buSzPts val="605"/>
              <a:buFont typeface="Arial"/>
              <a:buNone/>
            </a:pPr>
            <a:r>
              <a:rPr lang="en-US" sz="2669"/>
              <a:t>Pink Cab: 205% (YOY)</a:t>
            </a:r>
            <a:endParaRPr sz="1120"/>
          </a:p>
        </p:txBody>
      </p:sp>
      <p:pic>
        <p:nvPicPr>
          <p:cNvPr id="294" name="Google Shape;294;g2597d595e8c_0_180"/>
          <p:cNvPicPr preferRelativeResize="0"/>
          <p:nvPr/>
        </p:nvPicPr>
        <p:blipFill>
          <a:blip r:embed="rId3">
            <a:alphaModFix/>
          </a:blip>
          <a:stretch>
            <a:fillRect/>
          </a:stretch>
        </p:blipFill>
        <p:spPr>
          <a:xfrm>
            <a:off x="152400" y="1287894"/>
            <a:ext cx="6426200" cy="5273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59a3699e1b_0_0"/>
          <p:cNvSpPr txBox="1"/>
          <p:nvPr>
            <p:ph type="ctrTitle"/>
          </p:nvPr>
        </p:nvSpPr>
        <p:spPr>
          <a:xfrm>
            <a:off x="99800" y="202125"/>
            <a:ext cx="11717400" cy="973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SzPts val="990"/>
              <a:buNone/>
            </a:pPr>
            <a:r>
              <a:rPr lang="en-US" sz="4100"/>
              <a:t>Recommendation: Yellow Cab is good for investments</a:t>
            </a:r>
            <a:endParaRPr sz="4100"/>
          </a:p>
        </p:txBody>
      </p:sp>
      <p:sp>
        <p:nvSpPr>
          <p:cNvPr id="300" name="Google Shape;300;g259a3699e1b_0_0"/>
          <p:cNvSpPr txBox="1"/>
          <p:nvPr>
            <p:ph idx="1" type="subTitle"/>
          </p:nvPr>
        </p:nvSpPr>
        <p:spPr>
          <a:xfrm>
            <a:off x="270225" y="1088225"/>
            <a:ext cx="11393400" cy="54777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sz="2200"/>
              <a:t>-</a:t>
            </a:r>
            <a:r>
              <a:rPr b="1" lang="en-US" sz="2200"/>
              <a:t>Customer Reach: </a:t>
            </a:r>
            <a:r>
              <a:rPr lang="en-US" sz="2200"/>
              <a:t>Yellow Cab has 15 cities that the larger amount of usage compared to Pink Cab. Pink Cab has 4 cities that the larger amount of usage compared to Yellow Cab. </a:t>
            </a:r>
            <a:endParaRPr sz="2200"/>
          </a:p>
          <a:p>
            <a:pPr indent="0" lvl="0" marL="0" rtl="0" algn="l">
              <a:spcBef>
                <a:spcPts val="1000"/>
              </a:spcBef>
              <a:spcAft>
                <a:spcPts val="0"/>
              </a:spcAft>
              <a:buNone/>
            </a:pPr>
            <a:r>
              <a:rPr b="1" lang="en-US" sz="2200"/>
              <a:t>-</a:t>
            </a:r>
            <a:r>
              <a:rPr b="1" lang="en-US" sz="2200"/>
              <a:t>Repeat</a:t>
            </a:r>
            <a:r>
              <a:rPr b="1" lang="en-US" sz="2200"/>
              <a:t> Customer</a:t>
            </a:r>
            <a:r>
              <a:rPr lang="en-US" sz="2200"/>
              <a:t>: Yellow Cab has large amount of </a:t>
            </a:r>
            <a:r>
              <a:rPr lang="en-US" sz="2200"/>
              <a:t>repetitive</a:t>
            </a:r>
            <a:r>
              <a:rPr lang="en-US" sz="2200"/>
              <a:t> customers while Pink Cab does not have them a lot. In 4-6 </a:t>
            </a:r>
            <a:r>
              <a:rPr lang="en-US" sz="2200"/>
              <a:t>times</a:t>
            </a:r>
            <a:r>
              <a:rPr lang="en-US" sz="2200"/>
              <a:t> usage customers, 60-70% of them use Yellow Cab while 40-30% of them use Pink Cab.  In other usage times, most of them are dominated by Yellow Cab. </a:t>
            </a:r>
            <a:endParaRPr sz="2200"/>
          </a:p>
          <a:p>
            <a:pPr indent="0" lvl="0" marL="0" rtl="0" algn="l">
              <a:spcBef>
                <a:spcPts val="1000"/>
              </a:spcBef>
              <a:spcAft>
                <a:spcPts val="0"/>
              </a:spcAft>
              <a:buNone/>
            </a:pPr>
            <a:r>
              <a:rPr lang="en-US" sz="2200"/>
              <a:t>-</a:t>
            </a:r>
            <a:r>
              <a:rPr b="1" lang="en-US" sz="2200"/>
              <a:t>Profit from short distance</a:t>
            </a:r>
            <a:r>
              <a:rPr lang="en-US" sz="2200"/>
              <a:t>: Yellow Cab provides the service to customer with less 0.084 KM per $1 while Pink Cab provides the service to customer more than 0.085 KM per $1.</a:t>
            </a:r>
            <a:endParaRPr sz="2200"/>
          </a:p>
          <a:p>
            <a:pPr indent="0" lvl="0" marL="0" rtl="0" algn="l">
              <a:spcBef>
                <a:spcPts val="1000"/>
              </a:spcBef>
              <a:spcAft>
                <a:spcPts val="0"/>
              </a:spcAft>
              <a:buNone/>
            </a:pPr>
            <a:r>
              <a:rPr b="1" lang="en-US" sz="2200"/>
              <a:t>-Profit from Holidays: </a:t>
            </a:r>
            <a:r>
              <a:rPr lang="en-US" sz="2200"/>
              <a:t>Yellow Cab is used by many customers any holidays not only Christmas Eve to New Year’s day. Those usages provide the company more profitable compared to Pink Cab. Pink Cab’s most profitable holidays are </a:t>
            </a:r>
            <a:r>
              <a:rPr lang="en-US" sz="2200"/>
              <a:t>Christmas Eve to New Year’s day.</a:t>
            </a:r>
            <a:endParaRPr sz="2200"/>
          </a:p>
          <a:p>
            <a:pPr indent="0" lvl="0" marL="0" rtl="0" algn="l">
              <a:spcBef>
                <a:spcPts val="1000"/>
              </a:spcBef>
              <a:spcAft>
                <a:spcPts val="0"/>
              </a:spcAft>
              <a:buNone/>
            </a:pPr>
            <a:r>
              <a:rPr lang="en-US" sz="2200"/>
              <a:t>-</a:t>
            </a:r>
            <a:r>
              <a:rPr b="1" lang="en-US" sz="2200"/>
              <a:t>Age Distribution</a:t>
            </a:r>
            <a:r>
              <a:rPr lang="en-US" sz="2200"/>
              <a:t>: Over 40 years old customers prefer Yellow Cab to Pink Cab. Even though the number of </a:t>
            </a:r>
            <a:r>
              <a:rPr lang="en-US" sz="2200"/>
              <a:t>customers of over 40 years old </a:t>
            </a:r>
            <a:r>
              <a:rPr lang="en-US" sz="2200"/>
              <a:t> is less than under 40 years old, that is </a:t>
            </a:r>
            <a:r>
              <a:rPr lang="en-US" sz="2200"/>
              <a:t>noticeable</a:t>
            </a:r>
            <a:r>
              <a:rPr lang="en-US" sz="2200"/>
              <a:t> thing.</a:t>
            </a:r>
            <a:endParaRPr sz="2200"/>
          </a:p>
          <a:p>
            <a:pPr indent="0" lvl="0" marL="0" rtl="0" algn="l">
              <a:spcBef>
                <a:spcPts val="1000"/>
              </a:spcBef>
              <a:spcAft>
                <a:spcPts val="0"/>
              </a:spcAft>
              <a:buNone/>
            </a:pPr>
            <a:r>
              <a:rPr lang="en-US" sz="2200"/>
              <a:t>-</a:t>
            </a:r>
            <a:r>
              <a:rPr b="1" lang="en-US" sz="2200"/>
              <a:t>Income wise Reach</a:t>
            </a:r>
            <a:r>
              <a:rPr lang="en-US" sz="2200"/>
              <a:t>: Yellow Cab is popular at over 25k income range customers compared to Pink Cab. This is great opportunity to increase profit. </a:t>
            </a:r>
            <a:endParaRPr sz="2200"/>
          </a:p>
          <a:p>
            <a:pPr indent="0" lvl="0" marL="0" rtl="0" algn="l">
              <a:spcBef>
                <a:spcPts val="1000"/>
              </a:spcBef>
              <a:spcAft>
                <a:spcPts val="0"/>
              </a:spcAft>
              <a:buNone/>
            </a:pPr>
            <a:r>
              <a:rPr lang="en-US" sz="2200"/>
              <a:t>-</a:t>
            </a:r>
            <a:r>
              <a:rPr b="1" lang="en-US" sz="2200"/>
              <a:t>Gender wise Reach</a:t>
            </a:r>
            <a:r>
              <a:rPr lang="en-US" sz="2200"/>
              <a:t>: Both of cab companies has Male customers compared to Female. Male will provide them more profit with using the cab service.</a:t>
            </a:r>
            <a:endParaRPr sz="2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b="1">
              <a:solidFill>
                <a:srgbClr val="FF6600"/>
              </a:solidFill>
            </a:endParaRPr>
          </a:p>
        </p:txBody>
      </p:sp>
      <p:pic>
        <p:nvPicPr>
          <p:cNvPr id="306" name="Google Shape;306;p3"/>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307" name="Google Shape;307;p3"/>
          <p:cNvSpPr txBox="1"/>
          <p:nvPr>
            <p:ph idx="1" type="subTitle"/>
          </p:nvPr>
        </p:nvSpPr>
        <p:spPr>
          <a:xfrm>
            <a:off x="5152570" y="2481943"/>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597d595e8c_0_5"/>
          <p:cNvSpPr txBox="1"/>
          <p:nvPr>
            <p:ph type="ctrTitle"/>
          </p:nvPr>
        </p:nvSpPr>
        <p:spPr>
          <a:xfrm>
            <a:off x="231275" y="333592"/>
            <a:ext cx="9144000" cy="8424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t>Problem Statement</a:t>
            </a:r>
            <a:endParaRPr/>
          </a:p>
        </p:txBody>
      </p:sp>
      <p:sp>
        <p:nvSpPr>
          <p:cNvPr id="104" name="Google Shape;104;g2597d595e8c_0_5"/>
          <p:cNvSpPr txBox="1"/>
          <p:nvPr>
            <p:ph idx="1" type="subTitle"/>
          </p:nvPr>
        </p:nvSpPr>
        <p:spPr>
          <a:xfrm>
            <a:off x="576975" y="1088250"/>
            <a:ext cx="10911600" cy="5324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900"/>
              <a:t>Our Client does not know what </a:t>
            </a:r>
            <a:r>
              <a:rPr lang="en-US" sz="2900"/>
              <a:t>kind of cab service is worth to invest. </a:t>
            </a:r>
            <a:endParaRPr sz="2900"/>
          </a:p>
          <a:p>
            <a:pPr indent="0" lvl="0" marL="0" rtl="0" algn="l">
              <a:spcBef>
                <a:spcPts val="1000"/>
              </a:spcBef>
              <a:spcAft>
                <a:spcPts val="0"/>
              </a:spcAft>
              <a:buNone/>
            </a:pPr>
            <a:r>
              <a:rPr lang="en-US" sz="2900"/>
              <a:t>We provide recommendations, analysis, and insights to them to choose right cab service. </a:t>
            </a:r>
            <a:endParaRPr sz="2900"/>
          </a:p>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597d595e8c_0_10"/>
          <p:cNvSpPr txBox="1"/>
          <p:nvPr>
            <p:ph type="ctrTitle"/>
          </p:nvPr>
        </p:nvSpPr>
        <p:spPr>
          <a:xfrm>
            <a:off x="209400" y="370166"/>
            <a:ext cx="9144000" cy="557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SzPts val="990"/>
              <a:buNone/>
            </a:pPr>
            <a:r>
              <a:rPr lang="en-US" sz="5400"/>
              <a:t>Approach</a:t>
            </a:r>
            <a:endParaRPr sz="4900"/>
          </a:p>
        </p:txBody>
      </p:sp>
      <p:sp>
        <p:nvSpPr>
          <p:cNvPr id="110" name="Google Shape;110;g2597d595e8c_0_10"/>
          <p:cNvSpPr txBox="1"/>
          <p:nvPr>
            <p:ph idx="1" type="subTitle"/>
          </p:nvPr>
        </p:nvSpPr>
        <p:spPr>
          <a:xfrm>
            <a:off x="379775" y="927575"/>
            <a:ext cx="11590800" cy="5674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600"/>
              <a:t>-Merge and join 5 data sets to analyze. </a:t>
            </a:r>
            <a:endParaRPr sz="2600"/>
          </a:p>
          <a:p>
            <a:pPr indent="0" lvl="0" marL="0" rtl="0" algn="l">
              <a:spcBef>
                <a:spcPts val="1000"/>
              </a:spcBef>
              <a:spcAft>
                <a:spcPts val="0"/>
              </a:spcAft>
              <a:buNone/>
            </a:pPr>
            <a:r>
              <a:rPr lang="en-US" sz="2600"/>
              <a:t>-Data cleaning.</a:t>
            </a:r>
            <a:endParaRPr sz="2600"/>
          </a:p>
          <a:p>
            <a:pPr indent="0" lvl="0" marL="0" rtl="0" algn="l">
              <a:spcBef>
                <a:spcPts val="1000"/>
              </a:spcBef>
              <a:spcAft>
                <a:spcPts val="0"/>
              </a:spcAft>
              <a:buNone/>
            </a:pPr>
            <a:r>
              <a:rPr lang="en-US" sz="2600"/>
              <a:t>-Data type check to analyze.</a:t>
            </a:r>
            <a:endParaRPr sz="2600"/>
          </a:p>
          <a:p>
            <a:pPr indent="0" lvl="0" marL="0" rtl="0" algn="l">
              <a:spcBef>
                <a:spcPts val="1000"/>
              </a:spcBef>
              <a:spcAft>
                <a:spcPts val="0"/>
              </a:spcAft>
              <a:buNone/>
            </a:pPr>
            <a:r>
              <a:rPr lang="en-US" sz="2600"/>
              <a:t>-Explorer Data Analysis.</a:t>
            </a:r>
            <a:endParaRPr sz="2600"/>
          </a:p>
          <a:p>
            <a:pPr indent="0" lvl="0" marL="0" rtl="0" algn="l">
              <a:spcBef>
                <a:spcPts val="1000"/>
              </a:spcBef>
              <a:spcAft>
                <a:spcPts val="0"/>
              </a:spcAft>
              <a:buNone/>
            </a:pPr>
            <a:r>
              <a:rPr lang="en-US" sz="2600"/>
              <a:t>-Creation Profit variable.</a:t>
            </a:r>
            <a:endParaRPr sz="2600"/>
          </a:p>
          <a:p>
            <a:pPr indent="0" lvl="0" marL="0" rtl="0" algn="l">
              <a:spcBef>
                <a:spcPts val="1000"/>
              </a:spcBef>
              <a:spcAft>
                <a:spcPts val="0"/>
              </a:spcAft>
              <a:buNone/>
            </a:pPr>
            <a:r>
              <a:rPr lang="en-US" sz="2600"/>
              <a:t>-Profit Analysis.</a:t>
            </a:r>
            <a:endParaRPr sz="2600"/>
          </a:p>
          <a:p>
            <a:pPr indent="0" lvl="0" marL="0" rtl="0" algn="l">
              <a:spcBef>
                <a:spcPts val="1000"/>
              </a:spcBef>
              <a:spcAft>
                <a:spcPts val="0"/>
              </a:spcAft>
              <a:buNone/>
            </a:pPr>
            <a:r>
              <a:rPr lang="en-US" sz="2600"/>
              <a:t>-Seasonality Analysis.</a:t>
            </a:r>
            <a:endParaRPr sz="2600"/>
          </a:p>
          <a:p>
            <a:pPr indent="0" lvl="0" marL="0" rtl="0" algn="l">
              <a:spcBef>
                <a:spcPts val="1000"/>
              </a:spcBef>
              <a:spcAft>
                <a:spcPts val="0"/>
              </a:spcAft>
              <a:buNone/>
            </a:pPr>
            <a:r>
              <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597d595e8c_0_21"/>
          <p:cNvSpPr txBox="1"/>
          <p:nvPr>
            <p:ph type="ctrTitle"/>
          </p:nvPr>
        </p:nvSpPr>
        <p:spPr>
          <a:xfrm>
            <a:off x="165550" y="136392"/>
            <a:ext cx="9144000" cy="7767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t>Merge and Join 5 datas</a:t>
            </a:r>
            <a:endParaRPr/>
          </a:p>
        </p:txBody>
      </p:sp>
      <p:sp>
        <p:nvSpPr>
          <p:cNvPr id="116" name="Google Shape;116;g2597d595e8c_0_21"/>
          <p:cNvSpPr txBox="1"/>
          <p:nvPr>
            <p:ph idx="1" type="subTitle"/>
          </p:nvPr>
        </p:nvSpPr>
        <p:spPr>
          <a:xfrm>
            <a:off x="445525" y="1263525"/>
            <a:ext cx="11218200" cy="5214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800"/>
              <a:t>-There were no </a:t>
            </a:r>
            <a:r>
              <a:rPr lang="en-US" sz="2800"/>
              <a:t>missing</a:t>
            </a:r>
            <a:r>
              <a:rPr lang="en-US" sz="2800"/>
              <a:t> values so no needed to impute or drop for that.</a:t>
            </a:r>
            <a:endParaRPr sz="2800"/>
          </a:p>
          <a:p>
            <a:pPr indent="0" lvl="0" marL="0" rtl="0" algn="l">
              <a:spcBef>
                <a:spcPts val="1000"/>
              </a:spcBef>
              <a:spcAft>
                <a:spcPts val="0"/>
              </a:spcAft>
              <a:buNone/>
            </a:pPr>
            <a:r>
              <a:rPr lang="en-US" sz="2800"/>
              <a:t>-Transaction IDs that had duplications. I deleted.</a:t>
            </a:r>
            <a:endParaRPr sz="2800"/>
          </a:p>
          <a:p>
            <a:pPr indent="0" lvl="0" marL="0" rtl="0" algn="l">
              <a:spcBef>
                <a:spcPts val="1000"/>
              </a:spcBef>
              <a:spcAft>
                <a:spcPts val="0"/>
              </a:spcAft>
              <a:buNone/>
            </a:pPr>
            <a:r>
              <a:rPr lang="en-US" sz="2800"/>
              <a:t>-The </a:t>
            </a:r>
            <a:r>
              <a:rPr lang="en-US" sz="2800"/>
              <a:t>duplication</a:t>
            </a:r>
            <a:r>
              <a:rPr lang="en-US" sz="2800"/>
              <a:t> of Customer IDs were same as Transaction IDs.</a:t>
            </a:r>
            <a:endParaRPr sz="2800"/>
          </a:p>
          <a:p>
            <a:pPr indent="0" lvl="0" marL="0" rtl="0" algn="l">
              <a:spcBef>
                <a:spcPts val="1000"/>
              </a:spcBef>
              <a:spcAft>
                <a:spcPts val="0"/>
              </a:spcAft>
              <a:buNone/>
            </a:pPr>
            <a:r>
              <a:rPr lang="en-US" sz="2800"/>
              <a:t>-Changed data types of Date of Travel, Population, and Users.</a:t>
            </a:r>
            <a:endParaRPr sz="2800"/>
          </a:p>
          <a:p>
            <a:pPr indent="0" lvl="0" marL="0" rtl="0" algn="l">
              <a:spcBef>
                <a:spcPts val="1000"/>
              </a:spcBef>
              <a:spcAft>
                <a:spcPts val="0"/>
              </a:spcAft>
              <a:buNone/>
            </a:pPr>
            <a:r>
              <a:rPr lang="en-US" sz="2800"/>
              <a:t>-Used left join method that can check any missing values to </a:t>
            </a:r>
            <a:r>
              <a:rPr lang="en-US" sz="2800"/>
              <a:t>understand</a:t>
            </a:r>
            <a:r>
              <a:rPr lang="en-US" sz="2800"/>
              <a:t> datas.</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597d595e8c_0_26"/>
          <p:cNvSpPr txBox="1"/>
          <p:nvPr>
            <p:ph type="ctrTitle"/>
          </p:nvPr>
        </p:nvSpPr>
        <p:spPr>
          <a:xfrm>
            <a:off x="209375" y="180225"/>
            <a:ext cx="7247400" cy="8643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t>Data Type after Cleaning</a:t>
            </a:r>
            <a:endParaRPr/>
          </a:p>
        </p:txBody>
      </p:sp>
      <p:pic>
        <p:nvPicPr>
          <p:cNvPr id="122" name="Google Shape;122;g2597d595e8c_0_26"/>
          <p:cNvPicPr preferRelativeResize="0"/>
          <p:nvPr/>
        </p:nvPicPr>
        <p:blipFill>
          <a:blip r:embed="rId3">
            <a:alphaModFix/>
          </a:blip>
          <a:stretch>
            <a:fillRect/>
          </a:stretch>
        </p:blipFill>
        <p:spPr>
          <a:xfrm>
            <a:off x="3206250" y="1219700"/>
            <a:ext cx="5740550" cy="5478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597d595e8c_0_31"/>
          <p:cNvSpPr txBox="1"/>
          <p:nvPr>
            <p:ph type="ctrTitle"/>
          </p:nvPr>
        </p:nvSpPr>
        <p:spPr>
          <a:xfrm>
            <a:off x="165550" y="158293"/>
            <a:ext cx="9144000" cy="9519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400"/>
              <a:t>Comparison of Profitability</a:t>
            </a:r>
            <a:endParaRPr sz="5400"/>
          </a:p>
        </p:txBody>
      </p:sp>
      <p:sp>
        <p:nvSpPr>
          <p:cNvPr id="128" name="Google Shape;128;g2597d595e8c_0_31"/>
          <p:cNvSpPr txBox="1"/>
          <p:nvPr>
            <p:ph idx="1" type="subTitle"/>
          </p:nvPr>
        </p:nvSpPr>
        <p:spPr>
          <a:xfrm>
            <a:off x="576975" y="4462450"/>
            <a:ext cx="11283900" cy="2000400"/>
          </a:xfrm>
          <a:prstGeom prst="rect">
            <a:avLst/>
          </a:prstGeom>
        </p:spPr>
        <p:txBody>
          <a:bodyPr anchorCtr="0" anchor="t" bIns="45700" lIns="91425" spcFirstLastPara="1" rIns="91425" wrap="square" tIns="45700">
            <a:normAutofit fontScale="92500"/>
          </a:bodyPr>
          <a:lstStyle/>
          <a:p>
            <a:pPr indent="0" lvl="0" marL="0" rtl="0" algn="l">
              <a:spcBef>
                <a:spcPts val="1000"/>
              </a:spcBef>
              <a:spcAft>
                <a:spcPts val="0"/>
              </a:spcAft>
              <a:buNone/>
            </a:pPr>
            <a:r>
              <a:rPr lang="en-US"/>
              <a:t>-Yellow Cab (Orange) makes profits </a:t>
            </a:r>
            <a:r>
              <a:rPr lang="en-US"/>
              <a:t>significantly</a:t>
            </a:r>
            <a:r>
              <a:rPr lang="en-US"/>
              <a:t> higher than Pink Cab (Blue). </a:t>
            </a:r>
            <a:endParaRPr/>
          </a:p>
          <a:p>
            <a:pPr indent="0" lvl="0" marL="0" rtl="0" algn="l">
              <a:spcBef>
                <a:spcPts val="1000"/>
              </a:spcBef>
              <a:spcAft>
                <a:spcPts val="0"/>
              </a:spcAft>
              <a:buNone/>
            </a:pPr>
            <a:r>
              <a:rPr lang="en-US"/>
              <a:t>-Pink Cab has some minus profit while Yellow Cab has almost no minus </a:t>
            </a:r>
            <a:r>
              <a:rPr lang="en-US"/>
              <a:t>profit</a:t>
            </a:r>
            <a:r>
              <a:rPr lang="en-US"/>
              <a:t>.</a:t>
            </a:r>
            <a:endParaRPr/>
          </a:p>
          <a:p>
            <a:pPr indent="0" lvl="0" marL="0" rtl="0" algn="l">
              <a:spcBef>
                <a:spcPts val="1000"/>
              </a:spcBef>
              <a:spcAft>
                <a:spcPts val="0"/>
              </a:spcAft>
              <a:buNone/>
            </a:pPr>
            <a:r>
              <a:rPr lang="en-US"/>
              <a:t>-The count transactions of Yellow Cab is about double of Pink Cab’s. That contributes more profit.</a:t>
            </a:r>
            <a:endParaRPr/>
          </a:p>
          <a:p>
            <a:pPr indent="0" lvl="0" marL="0" rtl="0" algn="l">
              <a:spcBef>
                <a:spcPts val="1000"/>
              </a:spcBef>
              <a:spcAft>
                <a:spcPts val="0"/>
              </a:spcAft>
              <a:buNone/>
            </a:pPr>
            <a:r>
              <a:rPr lang="en-US"/>
              <a:t>-Pink Cab’s profit is limited according to the graph. But Yellow Cab extends the profit that we can see the long tail in left side. </a:t>
            </a:r>
            <a:endParaRPr/>
          </a:p>
        </p:txBody>
      </p:sp>
      <p:pic>
        <p:nvPicPr>
          <p:cNvPr id="129" name="Google Shape;129;g2597d595e8c_0_31"/>
          <p:cNvPicPr preferRelativeResize="0"/>
          <p:nvPr/>
        </p:nvPicPr>
        <p:blipFill>
          <a:blip r:embed="rId3">
            <a:alphaModFix/>
          </a:blip>
          <a:stretch>
            <a:fillRect/>
          </a:stretch>
        </p:blipFill>
        <p:spPr>
          <a:xfrm>
            <a:off x="152400" y="1262603"/>
            <a:ext cx="11887202" cy="3079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597d595e8c_0_41"/>
          <p:cNvSpPr txBox="1"/>
          <p:nvPr>
            <p:ph type="ctrTitle"/>
          </p:nvPr>
        </p:nvSpPr>
        <p:spPr>
          <a:xfrm>
            <a:off x="231275" y="136400"/>
            <a:ext cx="11695500" cy="951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SzPts val="990"/>
              <a:buNone/>
            </a:pPr>
            <a:r>
              <a:rPr lang="en-US" sz="4600"/>
              <a:t>Average Profit Distribution by Citi </a:t>
            </a:r>
            <a:endParaRPr sz="4600"/>
          </a:p>
        </p:txBody>
      </p:sp>
      <p:sp>
        <p:nvSpPr>
          <p:cNvPr id="135" name="Google Shape;135;g2597d595e8c_0_41"/>
          <p:cNvSpPr txBox="1"/>
          <p:nvPr>
            <p:ph idx="1" type="subTitle"/>
          </p:nvPr>
        </p:nvSpPr>
        <p:spPr>
          <a:xfrm>
            <a:off x="8399050" y="1088300"/>
            <a:ext cx="3693300" cy="57696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Clr>
                <a:schemeClr val="dk1"/>
              </a:buClr>
              <a:buSzPts val="1100"/>
              <a:buFont typeface="Arial"/>
              <a:buNone/>
            </a:pPr>
            <a:r>
              <a:rPr lang="en-US"/>
              <a:t>-The highest profitable city is New York with Yellow Cab as about average profit $300 per transaction.</a:t>
            </a:r>
            <a:endParaRPr/>
          </a:p>
          <a:p>
            <a:pPr indent="0" lvl="0" marL="0" rtl="0" algn="l">
              <a:spcBef>
                <a:spcPts val="1000"/>
              </a:spcBef>
              <a:spcAft>
                <a:spcPts val="0"/>
              </a:spcAft>
              <a:buClr>
                <a:schemeClr val="dk1"/>
              </a:buClr>
              <a:buSzPts val="1100"/>
              <a:buFont typeface="Arial"/>
              <a:buNone/>
            </a:pPr>
            <a:r>
              <a:rPr lang="en-US"/>
              <a:t>-The second profitable city is Silicon Valley with Yellow Cab as about average profit $250 per transaction.</a:t>
            </a:r>
            <a:endParaRPr/>
          </a:p>
          <a:p>
            <a:pPr indent="0" lvl="0" marL="0" rtl="0" algn="l">
              <a:spcBef>
                <a:spcPts val="1000"/>
              </a:spcBef>
              <a:spcAft>
                <a:spcPts val="0"/>
              </a:spcAft>
              <a:buClr>
                <a:schemeClr val="dk1"/>
              </a:buClr>
              <a:buSzPts val="1100"/>
              <a:buFont typeface="Arial"/>
              <a:buNone/>
            </a:pPr>
            <a:r>
              <a:rPr lang="en-US"/>
              <a:t>  -The highest profitable city with Pink Cab is also New York  as about about profit $150 per transaction but that is not really profitable compared to profit of Yellow Cab in many cities.</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pic>
        <p:nvPicPr>
          <p:cNvPr id="136" name="Google Shape;136;g2597d595e8c_0_41"/>
          <p:cNvPicPr preferRelativeResize="0"/>
          <p:nvPr/>
        </p:nvPicPr>
        <p:blipFill>
          <a:blip r:embed="rId3">
            <a:alphaModFix/>
          </a:blip>
          <a:stretch>
            <a:fillRect/>
          </a:stretch>
        </p:blipFill>
        <p:spPr>
          <a:xfrm>
            <a:off x="152400" y="993450"/>
            <a:ext cx="8094249" cy="5769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2020-12-18T04:50:05Z</dcterms:created>
</cp:coreProperties>
</file>