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3" r:id="rId1"/>
  </p:sldMasterIdLst>
  <p:notesMasterIdLst>
    <p:notesMasterId r:id="rId14"/>
  </p:notesMasterIdLst>
  <p:sldIdLst>
    <p:sldId id="256" r:id="rId2"/>
    <p:sldId id="265" r:id="rId3"/>
    <p:sldId id="257" r:id="rId4"/>
    <p:sldId id="258" r:id="rId5"/>
    <p:sldId id="259" r:id="rId6"/>
    <p:sldId id="261" r:id="rId7"/>
    <p:sldId id="262" r:id="rId8"/>
    <p:sldId id="260" r:id="rId9"/>
    <p:sldId id="264" r:id="rId10"/>
    <p:sldId id="266" r:id="rId11"/>
    <p:sldId id="268"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80A86D-97F4-4853-A361-9CBD682A7E29}" v="17" dt="2023-02-03T21:00:05.071"/>
    <p1510:client id="{4984AA02-6CA0-43AC-BE37-55A08AC968AC}" v="44" dt="2023-02-03T21:19:57.0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89474" autoAdjust="0"/>
  </p:normalViewPr>
  <p:slideViewPr>
    <p:cSldViewPr snapToGrid="0">
      <p:cViewPr varScale="1">
        <p:scale>
          <a:sx n="63" d="100"/>
          <a:sy n="63" d="100"/>
        </p:scale>
        <p:origin x="612" y="5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doka F" userId="0d8a7aa10bea548c" providerId="Windows Live" clId="Web-{4984AA02-6CA0-43AC-BE37-55A08AC968AC}"/>
    <pc:docChg chg="addSld modSld">
      <pc:chgData name="Madoka F" userId="0d8a7aa10bea548c" providerId="Windows Live" clId="Web-{4984AA02-6CA0-43AC-BE37-55A08AC968AC}" dt="2023-02-03T21:19:52.471" v="220" actId="20577"/>
      <pc:docMkLst>
        <pc:docMk/>
      </pc:docMkLst>
      <pc:sldChg chg="addSp modSp">
        <pc:chgData name="Madoka F" userId="0d8a7aa10bea548c" providerId="Windows Live" clId="Web-{4984AA02-6CA0-43AC-BE37-55A08AC968AC}" dt="2023-02-03T21:19:27.907" v="216" actId="20577"/>
        <pc:sldMkLst>
          <pc:docMk/>
          <pc:sldMk cId="2007269109" sldId="257"/>
        </pc:sldMkLst>
        <pc:spChg chg="mod">
          <ac:chgData name="Madoka F" userId="0d8a7aa10bea548c" providerId="Windows Live" clId="Web-{4984AA02-6CA0-43AC-BE37-55A08AC968AC}" dt="2023-02-03T21:02:20.275" v="11" actId="20577"/>
          <ac:spMkLst>
            <pc:docMk/>
            <pc:sldMk cId="2007269109" sldId="257"/>
            <ac:spMk id="2" creationId="{E8957E16-5DA9-308E-C8BE-08578CBFE4AA}"/>
          </ac:spMkLst>
        </pc:spChg>
        <pc:spChg chg="mod">
          <ac:chgData name="Madoka F" userId="0d8a7aa10bea548c" providerId="Windows Live" clId="Web-{4984AA02-6CA0-43AC-BE37-55A08AC968AC}" dt="2023-02-03T21:05:31.288" v="95" actId="20577"/>
          <ac:spMkLst>
            <pc:docMk/>
            <pc:sldMk cId="2007269109" sldId="257"/>
            <ac:spMk id="3" creationId="{88019216-CD18-ADEC-2622-872976405131}"/>
          </ac:spMkLst>
        </pc:spChg>
        <pc:graphicFrameChg chg="add mod modGraphic">
          <ac:chgData name="Madoka F" userId="0d8a7aa10bea548c" providerId="Windows Live" clId="Web-{4984AA02-6CA0-43AC-BE37-55A08AC968AC}" dt="2023-02-03T21:19:27.907" v="216" actId="20577"/>
          <ac:graphicFrameMkLst>
            <pc:docMk/>
            <pc:sldMk cId="2007269109" sldId="257"/>
            <ac:graphicFrameMk id="4" creationId="{490250E1-F3C7-0462-AD32-0B7019C0F7C8}"/>
          </ac:graphicFrameMkLst>
        </pc:graphicFrameChg>
      </pc:sldChg>
      <pc:sldChg chg="modSp new">
        <pc:chgData name="Madoka F" userId="0d8a7aa10bea548c" providerId="Windows Live" clId="Web-{4984AA02-6CA0-43AC-BE37-55A08AC968AC}" dt="2023-02-03T21:19:52.471" v="220" actId="20577"/>
        <pc:sldMkLst>
          <pc:docMk/>
          <pc:sldMk cId="996211062" sldId="258"/>
        </pc:sldMkLst>
        <pc:spChg chg="mod">
          <ac:chgData name="Madoka F" userId="0d8a7aa10bea548c" providerId="Windows Live" clId="Web-{4984AA02-6CA0-43AC-BE37-55A08AC968AC}" dt="2023-02-03T21:19:52.471" v="220" actId="20577"/>
          <ac:spMkLst>
            <pc:docMk/>
            <pc:sldMk cId="996211062" sldId="258"/>
            <ac:spMk id="2" creationId="{A8721E25-79FD-6973-3F45-35390ACBDB1F}"/>
          </ac:spMkLst>
        </pc:spChg>
      </pc:sldChg>
    </pc:docChg>
  </pc:docChgLst>
  <pc:docChgLst>
    <pc:chgData name="Madoka F" userId="0d8a7aa10bea548c" providerId="LiveId" clId="{6AD076BB-046F-4FF1-9150-24D78D36A372}"/>
    <pc:docChg chg="addSld modSld">
      <pc:chgData name="Madoka F" userId="0d8a7aa10bea548c" providerId="LiveId" clId="{6AD076BB-046F-4FF1-9150-24D78D36A372}" dt="2023-02-03T21:49:50.006" v="351" actId="20577"/>
      <pc:docMkLst>
        <pc:docMk/>
      </pc:docMkLst>
      <pc:sldChg chg="modSp">
        <pc:chgData name="Madoka F" userId="0d8a7aa10bea548c" providerId="LiveId" clId="{6AD076BB-046F-4FF1-9150-24D78D36A372}" dt="2023-02-03T21:41:26.418" v="78" actId="20577"/>
        <pc:sldMkLst>
          <pc:docMk/>
          <pc:sldMk cId="2007269109" sldId="257"/>
        </pc:sldMkLst>
        <pc:graphicFrameChg chg="mod">
          <ac:chgData name="Madoka F" userId="0d8a7aa10bea548c" providerId="LiveId" clId="{6AD076BB-046F-4FF1-9150-24D78D36A372}" dt="2023-02-03T21:41:26.418" v="78" actId="20577"/>
          <ac:graphicFrameMkLst>
            <pc:docMk/>
            <pc:sldMk cId="2007269109" sldId="257"/>
            <ac:graphicFrameMk id="4" creationId="{490250E1-F3C7-0462-AD32-0B7019C0F7C8}"/>
          </ac:graphicFrameMkLst>
        </pc:graphicFrameChg>
      </pc:sldChg>
      <pc:sldChg chg="modSp mod">
        <pc:chgData name="Madoka F" userId="0d8a7aa10bea548c" providerId="LiveId" clId="{6AD076BB-046F-4FF1-9150-24D78D36A372}" dt="2023-02-03T21:48:16.405" v="333" actId="20577"/>
        <pc:sldMkLst>
          <pc:docMk/>
          <pc:sldMk cId="996211062" sldId="258"/>
        </pc:sldMkLst>
        <pc:spChg chg="mod">
          <ac:chgData name="Madoka F" userId="0d8a7aa10bea548c" providerId="LiveId" clId="{6AD076BB-046F-4FF1-9150-24D78D36A372}" dt="2023-02-03T21:48:16.405" v="333" actId="20577"/>
          <ac:spMkLst>
            <pc:docMk/>
            <pc:sldMk cId="996211062" sldId="258"/>
            <ac:spMk id="3" creationId="{8D6A1F23-6335-AC7D-1702-280CCD870992}"/>
          </ac:spMkLst>
        </pc:spChg>
      </pc:sldChg>
      <pc:sldChg chg="modSp new mod">
        <pc:chgData name="Madoka F" userId="0d8a7aa10bea548c" providerId="LiveId" clId="{6AD076BB-046F-4FF1-9150-24D78D36A372}" dt="2023-02-03T21:49:50.006" v="351" actId="20577"/>
        <pc:sldMkLst>
          <pc:docMk/>
          <pc:sldMk cId="4176995306" sldId="259"/>
        </pc:sldMkLst>
        <pc:spChg chg="mod">
          <ac:chgData name="Madoka F" userId="0d8a7aa10bea548c" providerId="LiveId" clId="{6AD076BB-046F-4FF1-9150-24D78D36A372}" dt="2023-02-03T21:49:50.006" v="351" actId="20577"/>
          <ac:spMkLst>
            <pc:docMk/>
            <pc:sldMk cId="4176995306" sldId="259"/>
            <ac:spMk id="2" creationId="{F3738061-816A-5DBF-3C90-05D0245D1AA7}"/>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D5040F-B104-4B17-9003-3B58E9C0EB49}" type="doc">
      <dgm:prSet loTypeId="urn:microsoft.com/office/officeart/2005/8/layout/process4" loCatId="process" qsTypeId="urn:microsoft.com/office/officeart/2005/8/quickstyle/simple1" qsCatId="simple" csTypeId="urn:microsoft.com/office/officeart/2005/8/colors/accent1_2" csCatId="accent1" phldr="1"/>
      <dgm:spPr/>
    </dgm:pt>
    <dgm:pt modelId="{294D6C1D-512A-4DF5-AEC2-7A43172D6EA3}">
      <dgm:prSet phldrT="[Text]" phldr="0" custT="1"/>
      <dgm:spPr>
        <a:solidFill>
          <a:srgbClr val="92D050"/>
        </a:solidFill>
      </dgm:spPr>
      <dgm:t>
        <a:bodyPr/>
        <a:lstStyle/>
        <a:p>
          <a:pPr rtl="0"/>
          <a:r>
            <a:rPr lang="en-US" sz="2800" dirty="0">
              <a:solidFill>
                <a:schemeClr val="bg1"/>
              </a:solidFill>
              <a:latin typeface="Avenir Next LT Pro"/>
            </a:rPr>
            <a:t>Used car market is rapidly growing in India</a:t>
          </a:r>
          <a:endParaRPr lang="en-US" sz="2800" dirty="0">
            <a:solidFill>
              <a:schemeClr val="bg1"/>
            </a:solidFill>
          </a:endParaRPr>
        </a:p>
      </dgm:t>
    </dgm:pt>
    <dgm:pt modelId="{41D6669A-7C0D-4873-BA63-0CFF8F29AD32}" type="parTrans" cxnId="{5F243099-34F3-43CE-A14F-4E4260A715BE}">
      <dgm:prSet/>
      <dgm:spPr/>
      <dgm:t>
        <a:bodyPr/>
        <a:lstStyle/>
        <a:p>
          <a:endParaRPr lang="en-US"/>
        </a:p>
      </dgm:t>
    </dgm:pt>
    <dgm:pt modelId="{BCF12652-93E5-44B0-B7D2-2E529CD8074F}" type="sibTrans" cxnId="{5F243099-34F3-43CE-A14F-4E4260A715BE}">
      <dgm:prSet/>
      <dgm:spPr/>
      <dgm:t>
        <a:bodyPr/>
        <a:lstStyle/>
        <a:p>
          <a:endParaRPr lang="en-US"/>
        </a:p>
      </dgm:t>
    </dgm:pt>
    <dgm:pt modelId="{6A119EDB-3F7A-491C-BA1C-C7F61DAB93BC}">
      <dgm:prSet phldrT="[Text]" phldr="0" custT="1"/>
      <dgm:spPr>
        <a:solidFill>
          <a:srgbClr val="92D050"/>
        </a:solidFill>
      </dgm:spPr>
      <dgm:t>
        <a:bodyPr/>
        <a:lstStyle/>
        <a:p>
          <a:pPr rtl="0"/>
          <a:r>
            <a:rPr lang="en-US" sz="2800" dirty="0">
              <a:solidFill>
                <a:schemeClr val="bg1"/>
              </a:solidFill>
              <a:latin typeface="Avenir Next LT Pro"/>
            </a:rPr>
            <a:t>The price of used car keeps rising dramatically</a:t>
          </a:r>
          <a:endParaRPr lang="en-US" sz="2800" dirty="0">
            <a:solidFill>
              <a:schemeClr val="bg1"/>
            </a:solidFill>
          </a:endParaRPr>
        </a:p>
      </dgm:t>
    </dgm:pt>
    <dgm:pt modelId="{E25F905D-75B7-4A9D-A74C-346E20A24C56}" type="parTrans" cxnId="{E1FACD54-124E-4051-9538-EAB933922F83}">
      <dgm:prSet/>
      <dgm:spPr/>
      <dgm:t>
        <a:bodyPr/>
        <a:lstStyle/>
        <a:p>
          <a:endParaRPr lang="en-US"/>
        </a:p>
      </dgm:t>
    </dgm:pt>
    <dgm:pt modelId="{3D507BFA-3269-43DB-8C34-5F629956A350}" type="sibTrans" cxnId="{E1FACD54-124E-4051-9538-EAB933922F83}">
      <dgm:prSet/>
      <dgm:spPr/>
      <dgm:t>
        <a:bodyPr/>
        <a:lstStyle/>
        <a:p>
          <a:endParaRPr lang="en-US"/>
        </a:p>
      </dgm:t>
    </dgm:pt>
    <dgm:pt modelId="{00D7CD7C-E084-40EF-9429-180EAF66CBF8}">
      <dgm:prSet phldr="0" custT="1"/>
      <dgm:spPr>
        <a:solidFill>
          <a:srgbClr val="92D050"/>
        </a:solidFill>
      </dgm:spPr>
      <dgm:t>
        <a:bodyPr/>
        <a:lstStyle/>
        <a:p>
          <a:pPr rtl="0"/>
          <a:r>
            <a:rPr lang="en-US" sz="2800" dirty="0">
              <a:solidFill>
                <a:schemeClr val="bg1"/>
              </a:solidFill>
              <a:latin typeface="Avenir Next LT Pro"/>
            </a:rPr>
            <a:t>Pricing is hard in terms of  accuracy and time</a:t>
          </a:r>
          <a:endParaRPr lang="en-US" sz="2800" dirty="0">
            <a:solidFill>
              <a:schemeClr val="bg1"/>
            </a:solidFill>
          </a:endParaRPr>
        </a:p>
      </dgm:t>
    </dgm:pt>
    <dgm:pt modelId="{1F66C68D-FCDC-4209-84F2-CAECD787206A}" type="parTrans" cxnId="{7956C242-81B8-4987-AEB1-81E576ADB65F}">
      <dgm:prSet/>
      <dgm:spPr/>
      <dgm:t>
        <a:bodyPr/>
        <a:lstStyle/>
        <a:p>
          <a:endParaRPr lang="en-US"/>
        </a:p>
      </dgm:t>
    </dgm:pt>
    <dgm:pt modelId="{367B3003-8761-415A-9A20-CD04A08C3EE4}" type="sibTrans" cxnId="{7956C242-81B8-4987-AEB1-81E576ADB65F}">
      <dgm:prSet/>
      <dgm:spPr/>
      <dgm:t>
        <a:bodyPr/>
        <a:lstStyle/>
        <a:p>
          <a:endParaRPr lang="en-US"/>
        </a:p>
      </dgm:t>
    </dgm:pt>
    <dgm:pt modelId="{C0DAA95B-A18B-42EB-8CBF-CAE2DC018008}" type="pres">
      <dgm:prSet presAssocID="{00D5040F-B104-4B17-9003-3B58E9C0EB49}" presName="Name0" presStyleCnt="0">
        <dgm:presLayoutVars>
          <dgm:dir/>
          <dgm:animLvl val="lvl"/>
          <dgm:resizeHandles val="exact"/>
        </dgm:presLayoutVars>
      </dgm:prSet>
      <dgm:spPr/>
    </dgm:pt>
    <dgm:pt modelId="{33F831F7-1DF3-46DE-9CA3-36D0CE7F343D}" type="pres">
      <dgm:prSet presAssocID="{00D7CD7C-E084-40EF-9429-180EAF66CBF8}" presName="boxAndChildren" presStyleCnt="0"/>
      <dgm:spPr/>
    </dgm:pt>
    <dgm:pt modelId="{94387399-9B0C-4215-90D2-A1387BB0F44A}" type="pres">
      <dgm:prSet presAssocID="{00D7CD7C-E084-40EF-9429-180EAF66CBF8}" presName="parentTextBox" presStyleLbl="node1" presStyleIdx="0" presStyleCnt="3"/>
      <dgm:spPr/>
    </dgm:pt>
    <dgm:pt modelId="{ECC739B5-81E6-430A-AD2F-28350778DE05}" type="pres">
      <dgm:prSet presAssocID="{3D507BFA-3269-43DB-8C34-5F629956A350}" presName="sp" presStyleCnt="0"/>
      <dgm:spPr/>
    </dgm:pt>
    <dgm:pt modelId="{CF2EF95C-27AF-4F55-BB44-898E07429A93}" type="pres">
      <dgm:prSet presAssocID="{6A119EDB-3F7A-491C-BA1C-C7F61DAB93BC}" presName="arrowAndChildren" presStyleCnt="0"/>
      <dgm:spPr/>
    </dgm:pt>
    <dgm:pt modelId="{9C1CB802-14F2-486D-B1A1-A4C7BF43C0EA}" type="pres">
      <dgm:prSet presAssocID="{6A119EDB-3F7A-491C-BA1C-C7F61DAB93BC}" presName="parentTextArrow" presStyleLbl="node1" presStyleIdx="1" presStyleCnt="3"/>
      <dgm:spPr/>
    </dgm:pt>
    <dgm:pt modelId="{A8021550-7190-45A6-ADC1-E6DC34FFC520}" type="pres">
      <dgm:prSet presAssocID="{BCF12652-93E5-44B0-B7D2-2E529CD8074F}" presName="sp" presStyleCnt="0"/>
      <dgm:spPr/>
    </dgm:pt>
    <dgm:pt modelId="{64FF5362-0AE1-413F-9C3E-D5FD7A657C02}" type="pres">
      <dgm:prSet presAssocID="{294D6C1D-512A-4DF5-AEC2-7A43172D6EA3}" presName="arrowAndChildren" presStyleCnt="0"/>
      <dgm:spPr/>
    </dgm:pt>
    <dgm:pt modelId="{F877589C-9BAE-4958-8133-F6AEECF5AB5D}" type="pres">
      <dgm:prSet presAssocID="{294D6C1D-512A-4DF5-AEC2-7A43172D6EA3}" presName="parentTextArrow" presStyleLbl="node1" presStyleIdx="2" presStyleCnt="3" custLinFactNeighborX="178" custLinFactNeighborY="1980"/>
      <dgm:spPr/>
    </dgm:pt>
  </dgm:ptLst>
  <dgm:cxnLst>
    <dgm:cxn modelId="{7956C242-81B8-4987-AEB1-81E576ADB65F}" srcId="{00D5040F-B104-4B17-9003-3B58E9C0EB49}" destId="{00D7CD7C-E084-40EF-9429-180EAF66CBF8}" srcOrd="2" destOrd="0" parTransId="{1F66C68D-FCDC-4209-84F2-CAECD787206A}" sibTransId="{367B3003-8761-415A-9A20-CD04A08C3EE4}"/>
    <dgm:cxn modelId="{E1FACD54-124E-4051-9538-EAB933922F83}" srcId="{00D5040F-B104-4B17-9003-3B58E9C0EB49}" destId="{6A119EDB-3F7A-491C-BA1C-C7F61DAB93BC}" srcOrd="1" destOrd="0" parTransId="{E25F905D-75B7-4A9D-A74C-346E20A24C56}" sibTransId="{3D507BFA-3269-43DB-8C34-5F629956A350}"/>
    <dgm:cxn modelId="{7DE22180-CE12-4303-87DB-85655EE06928}" type="presOf" srcId="{6A119EDB-3F7A-491C-BA1C-C7F61DAB93BC}" destId="{9C1CB802-14F2-486D-B1A1-A4C7BF43C0EA}" srcOrd="0" destOrd="0" presId="urn:microsoft.com/office/officeart/2005/8/layout/process4"/>
    <dgm:cxn modelId="{93073685-DFCC-4F25-BE47-B1C839F920AC}" type="presOf" srcId="{294D6C1D-512A-4DF5-AEC2-7A43172D6EA3}" destId="{F877589C-9BAE-4958-8133-F6AEECF5AB5D}" srcOrd="0" destOrd="0" presId="urn:microsoft.com/office/officeart/2005/8/layout/process4"/>
    <dgm:cxn modelId="{5F243099-34F3-43CE-A14F-4E4260A715BE}" srcId="{00D5040F-B104-4B17-9003-3B58E9C0EB49}" destId="{294D6C1D-512A-4DF5-AEC2-7A43172D6EA3}" srcOrd="0" destOrd="0" parTransId="{41D6669A-7C0D-4873-BA63-0CFF8F29AD32}" sibTransId="{BCF12652-93E5-44B0-B7D2-2E529CD8074F}"/>
    <dgm:cxn modelId="{24CB539C-9100-4FD2-B365-8C3C30D7D60D}" type="presOf" srcId="{00D7CD7C-E084-40EF-9429-180EAF66CBF8}" destId="{94387399-9B0C-4215-90D2-A1387BB0F44A}" srcOrd="0" destOrd="0" presId="urn:microsoft.com/office/officeart/2005/8/layout/process4"/>
    <dgm:cxn modelId="{70CEC7D8-CCB8-42A9-B0D4-C076CE8E1E35}" type="presOf" srcId="{00D5040F-B104-4B17-9003-3B58E9C0EB49}" destId="{C0DAA95B-A18B-42EB-8CBF-CAE2DC018008}" srcOrd="0" destOrd="0" presId="urn:microsoft.com/office/officeart/2005/8/layout/process4"/>
    <dgm:cxn modelId="{54FAF24B-65C8-42E6-9F79-CD77E208F31A}" type="presParOf" srcId="{C0DAA95B-A18B-42EB-8CBF-CAE2DC018008}" destId="{33F831F7-1DF3-46DE-9CA3-36D0CE7F343D}" srcOrd="0" destOrd="0" presId="urn:microsoft.com/office/officeart/2005/8/layout/process4"/>
    <dgm:cxn modelId="{321EF316-934B-4FE0-A0A5-4D030E5EB4F2}" type="presParOf" srcId="{33F831F7-1DF3-46DE-9CA3-36D0CE7F343D}" destId="{94387399-9B0C-4215-90D2-A1387BB0F44A}" srcOrd="0" destOrd="0" presId="urn:microsoft.com/office/officeart/2005/8/layout/process4"/>
    <dgm:cxn modelId="{41FE429B-D391-450C-9B9A-CFCDF6D09B01}" type="presParOf" srcId="{C0DAA95B-A18B-42EB-8CBF-CAE2DC018008}" destId="{ECC739B5-81E6-430A-AD2F-28350778DE05}" srcOrd="1" destOrd="0" presId="urn:microsoft.com/office/officeart/2005/8/layout/process4"/>
    <dgm:cxn modelId="{CA46374B-BA05-43E8-81BD-E5C9238F1C79}" type="presParOf" srcId="{C0DAA95B-A18B-42EB-8CBF-CAE2DC018008}" destId="{CF2EF95C-27AF-4F55-BB44-898E07429A93}" srcOrd="2" destOrd="0" presId="urn:microsoft.com/office/officeart/2005/8/layout/process4"/>
    <dgm:cxn modelId="{E0EC5558-FDED-4AC6-B52C-6F14328A04BC}" type="presParOf" srcId="{CF2EF95C-27AF-4F55-BB44-898E07429A93}" destId="{9C1CB802-14F2-486D-B1A1-A4C7BF43C0EA}" srcOrd="0" destOrd="0" presId="urn:microsoft.com/office/officeart/2005/8/layout/process4"/>
    <dgm:cxn modelId="{FFB92F63-0F1D-427E-A4B7-ABA2896244E1}" type="presParOf" srcId="{C0DAA95B-A18B-42EB-8CBF-CAE2DC018008}" destId="{A8021550-7190-45A6-ADC1-E6DC34FFC520}" srcOrd="3" destOrd="0" presId="urn:microsoft.com/office/officeart/2005/8/layout/process4"/>
    <dgm:cxn modelId="{F1B110D8-E93E-4DE5-80B0-99AC641D7ECC}" type="presParOf" srcId="{C0DAA95B-A18B-42EB-8CBF-CAE2DC018008}" destId="{64FF5362-0AE1-413F-9C3E-D5FD7A657C02}" srcOrd="4" destOrd="0" presId="urn:microsoft.com/office/officeart/2005/8/layout/process4"/>
    <dgm:cxn modelId="{4F3C705C-E43B-4A7F-A1AC-F15FA2ADC6E1}" type="presParOf" srcId="{64FF5362-0AE1-413F-9C3E-D5FD7A657C02}" destId="{F877589C-9BAE-4958-8133-F6AEECF5AB5D}"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387399-9B0C-4215-90D2-A1387BB0F44A}">
      <dsp:nvSpPr>
        <dsp:cNvPr id="0" name=""/>
        <dsp:cNvSpPr/>
      </dsp:nvSpPr>
      <dsp:spPr>
        <a:xfrm>
          <a:off x="0" y="3049607"/>
          <a:ext cx="11430001" cy="1000949"/>
        </a:xfrm>
        <a:prstGeom prst="rect">
          <a:avLst/>
        </a:prstGeom>
        <a:solidFill>
          <a:srgbClr val="92D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rtl="0">
            <a:lnSpc>
              <a:spcPct val="90000"/>
            </a:lnSpc>
            <a:spcBef>
              <a:spcPct val="0"/>
            </a:spcBef>
            <a:spcAft>
              <a:spcPct val="35000"/>
            </a:spcAft>
            <a:buNone/>
          </a:pPr>
          <a:r>
            <a:rPr lang="en-US" sz="2800" kern="1200" dirty="0">
              <a:solidFill>
                <a:schemeClr val="bg1"/>
              </a:solidFill>
              <a:latin typeface="Avenir Next LT Pro"/>
            </a:rPr>
            <a:t>Pricing is hard in terms of  accuracy and time</a:t>
          </a:r>
          <a:endParaRPr lang="en-US" sz="2800" kern="1200" dirty="0">
            <a:solidFill>
              <a:schemeClr val="bg1"/>
            </a:solidFill>
          </a:endParaRPr>
        </a:p>
      </dsp:txBody>
      <dsp:txXfrm>
        <a:off x="0" y="3049607"/>
        <a:ext cx="11430001" cy="1000949"/>
      </dsp:txXfrm>
    </dsp:sp>
    <dsp:sp modelId="{9C1CB802-14F2-486D-B1A1-A4C7BF43C0EA}">
      <dsp:nvSpPr>
        <dsp:cNvPr id="0" name=""/>
        <dsp:cNvSpPr/>
      </dsp:nvSpPr>
      <dsp:spPr>
        <a:xfrm rot="10800000">
          <a:off x="0" y="1525161"/>
          <a:ext cx="11430001" cy="1539460"/>
        </a:xfrm>
        <a:prstGeom prst="upArrowCallout">
          <a:avLst/>
        </a:prstGeom>
        <a:solidFill>
          <a:srgbClr val="92D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rtl="0">
            <a:lnSpc>
              <a:spcPct val="90000"/>
            </a:lnSpc>
            <a:spcBef>
              <a:spcPct val="0"/>
            </a:spcBef>
            <a:spcAft>
              <a:spcPct val="35000"/>
            </a:spcAft>
            <a:buNone/>
          </a:pPr>
          <a:r>
            <a:rPr lang="en-US" sz="2800" kern="1200" dirty="0">
              <a:solidFill>
                <a:schemeClr val="bg1"/>
              </a:solidFill>
              <a:latin typeface="Avenir Next LT Pro"/>
            </a:rPr>
            <a:t>The price of used car keeps rising dramatically</a:t>
          </a:r>
          <a:endParaRPr lang="en-US" sz="2800" kern="1200" dirty="0">
            <a:solidFill>
              <a:schemeClr val="bg1"/>
            </a:solidFill>
          </a:endParaRPr>
        </a:p>
      </dsp:txBody>
      <dsp:txXfrm rot="10800000">
        <a:off x="0" y="1525161"/>
        <a:ext cx="11430001" cy="1000295"/>
      </dsp:txXfrm>
    </dsp:sp>
    <dsp:sp modelId="{F877589C-9BAE-4958-8133-F6AEECF5AB5D}">
      <dsp:nvSpPr>
        <dsp:cNvPr id="0" name=""/>
        <dsp:cNvSpPr/>
      </dsp:nvSpPr>
      <dsp:spPr>
        <a:xfrm rot="10800000">
          <a:off x="0" y="31197"/>
          <a:ext cx="11430001" cy="1539460"/>
        </a:xfrm>
        <a:prstGeom prst="upArrowCallout">
          <a:avLst/>
        </a:prstGeom>
        <a:solidFill>
          <a:srgbClr val="92D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rtl="0">
            <a:lnSpc>
              <a:spcPct val="90000"/>
            </a:lnSpc>
            <a:spcBef>
              <a:spcPct val="0"/>
            </a:spcBef>
            <a:spcAft>
              <a:spcPct val="35000"/>
            </a:spcAft>
            <a:buNone/>
          </a:pPr>
          <a:r>
            <a:rPr lang="en-US" sz="2800" kern="1200" dirty="0">
              <a:solidFill>
                <a:schemeClr val="bg1"/>
              </a:solidFill>
              <a:latin typeface="Avenir Next LT Pro"/>
            </a:rPr>
            <a:t>Used car market is rapidly growing in India</a:t>
          </a:r>
          <a:endParaRPr lang="en-US" sz="2800" kern="1200" dirty="0">
            <a:solidFill>
              <a:schemeClr val="bg1"/>
            </a:solidFill>
          </a:endParaRPr>
        </a:p>
      </dsp:txBody>
      <dsp:txXfrm rot="10800000">
        <a:off x="0" y="31197"/>
        <a:ext cx="11430001" cy="1000295"/>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8B8242-1824-4474-A8C0-F29DCC10BC1E}" type="datetimeFigureOut">
              <a:rPr lang="en-US" smtClean="0"/>
              <a:t>2/10/2023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66A281-16EC-4A00-A3F9-0D56CCFE10A4}" type="slidenum">
              <a:rPr lang="en-US" smtClean="0"/>
              <a:t>‹#›</a:t>
            </a:fld>
            <a:endParaRPr lang="en-US"/>
          </a:p>
        </p:txBody>
      </p:sp>
    </p:spTree>
    <p:extLst>
      <p:ext uri="{BB962C8B-B14F-4D97-AF65-F5344CB8AC3E}">
        <p14:creationId xmlns:p14="http://schemas.microsoft.com/office/powerpoint/2010/main" val="3130765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Arial" panose="020B0604020202020204" pitchFamily="34" charset="0"/>
                <a:ea typeface="ＭＳ 明朝" panose="02020609040205080304" pitchFamily="17" charset="-128"/>
                <a:cs typeface="Times New Roman" panose="02020603050405020304" pitchFamily="18" charset="0"/>
              </a:rPr>
              <a:t>Hello, everyone. Thank you for having me. My name is Madoka. I would like to speak about the capstone project, used car price prediction today.</a:t>
            </a:r>
            <a:endParaRPr lang="en-US" sz="1800" dirty="0">
              <a:effectLst/>
              <a:latin typeface="Calibri" panose="020F0502020204030204" pitchFamily="34" charset="0"/>
              <a:ea typeface="ＭＳ 明朝" panose="02020609040205080304" pitchFamily="17" charset="-128"/>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9766A281-16EC-4A00-A3F9-0D56CCFE10A4}" type="slidenum">
              <a:rPr lang="en-US" smtClean="0"/>
              <a:t>1</a:t>
            </a:fld>
            <a:endParaRPr lang="en-US"/>
          </a:p>
        </p:txBody>
      </p:sp>
    </p:spTree>
    <p:extLst>
      <p:ext uri="{BB962C8B-B14F-4D97-AF65-F5344CB8AC3E}">
        <p14:creationId xmlns:p14="http://schemas.microsoft.com/office/powerpoint/2010/main" val="1520618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0"/>
              </a:spcAft>
            </a:pPr>
            <a:r>
              <a:rPr lang="en-US" sz="1800" dirty="0">
                <a:solidFill>
                  <a:srgbClr val="000000"/>
                </a:solidFill>
                <a:effectLst/>
                <a:latin typeface="Arial" panose="020B0604020202020204" pitchFamily="34" charset="0"/>
                <a:ea typeface="ＭＳ 明朝" panose="02020609040205080304" pitchFamily="17" charset="-128"/>
                <a:cs typeface="Times New Roman" panose="02020603050405020304" pitchFamily="18" charset="0"/>
              </a:rPr>
              <a:t>What are the key risks and challenges?</a:t>
            </a:r>
          </a:p>
          <a:p>
            <a:pPr marL="0" marR="0">
              <a:lnSpc>
                <a:spcPct val="115000"/>
              </a:lnSpc>
              <a:spcBef>
                <a:spcPts val="0"/>
              </a:spcBef>
              <a:spcAft>
                <a:spcPts val="0"/>
              </a:spcAft>
            </a:pPr>
            <a:r>
              <a:rPr lang="en-US" sz="1800" dirty="0">
                <a:solidFill>
                  <a:srgbClr val="000000"/>
                </a:solidFill>
                <a:effectLst/>
                <a:latin typeface="Arial" panose="020B0604020202020204" pitchFamily="34" charset="0"/>
                <a:ea typeface="ＭＳ 明朝" panose="02020609040205080304" pitchFamily="17" charset="-128"/>
                <a:cs typeface="Times New Roman" panose="02020603050405020304" pitchFamily="18" charset="0"/>
              </a:rPr>
              <a:t>Accuracy of data is one of key risks. To create the model, there are a lot of detailed process. That is easy to misunderstand what the data tells us. It causes inaccuracy of the prediction. That will provide significant loss both our company and our customers. And that will impact to the used car market in India.</a:t>
            </a:r>
          </a:p>
          <a:p>
            <a:pPr marL="0" marR="0">
              <a:lnSpc>
                <a:spcPct val="115000"/>
              </a:lnSpc>
              <a:spcBef>
                <a:spcPts val="0"/>
              </a:spcBef>
              <a:spcAft>
                <a:spcPts val="0"/>
              </a:spcAft>
            </a:pPr>
            <a:r>
              <a:rPr lang="en-US" sz="1800" dirty="0">
                <a:solidFill>
                  <a:srgbClr val="000000"/>
                </a:solidFill>
                <a:effectLst/>
                <a:latin typeface="Arial" panose="020B0604020202020204" pitchFamily="34" charset="0"/>
                <a:ea typeface="ＭＳ 明朝" panose="02020609040205080304" pitchFamily="17" charset="-128"/>
                <a:cs typeface="Times New Roman" panose="02020603050405020304" pitchFamily="18" charset="0"/>
              </a:rPr>
              <a:t> </a:t>
            </a:r>
            <a:endParaRPr lang="en-US" sz="1800" dirty="0">
              <a:effectLst/>
              <a:latin typeface="Calibri" panose="020F0502020204030204" pitchFamily="34" charset="0"/>
              <a:ea typeface="ＭＳ 明朝" panose="02020609040205080304" pitchFamily="17" charset="-128"/>
              <a:cs typeface="Times New Roman" panose="02020603050405020304" pitchFamily="18" charset="0"/>
            </a:endParaRPr>
          </a:p>
          <a:p>
            <a:pPr marL="0" marR="0">
              <a:lnSpc>
                <a:spcPct val="115000"/>
              </a:lnSpc>
              <a:spcBef>
                <a:spcPts val="0"/>
              </a:spcBef>
              <a:spcAft>
                <a:spcPts val="0"/>
              </a:spcAft>
            </a:pPr>
            <a:r>
              <a:rPr lang="en-US" sz="1800" dirty="0">
                <a:solidFill>
                  <a:srgbClr val="000000"/>
                </a:solidFill>
                <a:effectLst/>
                <a:latin typeface="Arial" panose="020B0604020202020204" pitchFamily="34" charset="0"/>
                <a:ea typeface="ＭＳ 明朝" panose="02020609040205080304" pitchFamily="17" charset="-128"/>
                <a:cs typeface="Times New Roman" panose="02020603050405020304" pitchFamily="18" charset="0"/>
              </a:rPr>
              <a:t>The pricing model may not right. The performance of model might not accurate and appropriate. If so, the result will be overfitting, or under fitting. We regularly need to keep the model up-to-date and improve it in order to predict price accurately.</a:t>
            </a:r>
            <a:endParaRPr lang="en-US" sz="1800" dirty="0">
              <a:effectLst/>
              <a:latin typeface="Calibri" panose="020F0502020204030204" pitchFamily="34" charset="0"/>
              <a:ea typeface="ＭＳ 明朝" panose="02020609040205080304" pitchFamily="17" charset="-128"/>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766A281-16EC-4A00-A3F9-0D56CCFE10A4}" type="slidenum">
              <a:rPr lang="en-US" smtClean="0"/>
              <a:t>10</a:t>
            </a:fld>
            <a:endParaRPr lang="en-US"/>
          </a:p>
        </p:txBody>
      </p:sp>
    </p:spTree>
    <p:extLst>
      <p:ext uri="{BB962C8B-B14F-4D97-AF65-F5344CB8AC3E}">
        <p14:creationId xmlns:p14="http://schemas.microsoft.com/office/powerpoint/2010/main" val="5997527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Arial" panose="020B0604020202020204" pitchFamily="34" charset="0"/>
                <a:ea typeface="ＭＳ 明朝" panose="02020609040205080304" pitchFamily="17" charset="-128"/>
                <a:cs typeface="Times New Roman" panose="02020603050405020304" pitchFamily="18" charset="0"/>
              </a:rPr>
              <a:t>Next step.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Arial" panose="020B0604020202020204" pitchFamily="34" charset="0"/>
                <a:ea typeface="ＭＳ 明朝" panose="02020609040205080304" pitchFamily="17" charset="-128"/>
                <a:cs typeface="Times New Roman" panose="02020603050405020304" pitchFamily="18" charset="0"/>
              </a:rPr>
              <a:t>Further precise valuation of used car, it may be able to take a picture or video to see the condition (scratches, accidents, or repairs)  Then, evaluate the picture of used car. That will be applied to deep learning. The conditions of used car significantly impact the car’s price. </a:t>
            </a:r>
            <a:endParaRPr lang="en-US" sz="1800" dirty="0">
              <a:effectLst/>
              <a:latin typeface="Calibri" panose="020F0502020204030204" pitchFamily="34" charset="0"/>
              <a:ea typeface="ＭＳ 明朝" panose="02020609040205080304" pitchFamily="17" charset="-128"/>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766A281-16EC-4A00-A3F9-0D56CCFE10A4}" type="slidenum">
              <a:rPr lang="en-US" smtClean="0"/>
              <a:t>11</a:t>
            </a:fld>
            <a:endParaRPr lang="en-US"/>
          </a:p>
        </p:txBody>
      </p:sp>
    </p:spTree>
    <p:extLst>
      <p:ext uri="{BB962C8B-B14F-4D97-AF65-F5344CB8AC3E}">
        <p14:creationId xmlns:p14="http://schemas.microsoft.com/office/powerpoint/2010/main" val="34499158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1000"/>
              </a:spcAft>
            </a:pPr>
            <a:r>
              <a:rPr lang="en-US" sz="1800" dirty="0">
                <a:solidFill>
                  <a:srgbClr val="000000"/>
                </a:solidFill>
                <a:effectLst/>
                <a:latin typeface="Arial" panose="020B0604020202020204" pitchFamily="34" charset="0"/>
                <a:ea typeface="ＭＳ 明朝" panose="02020609040205080304" pitchFamily="17" charset="-128"/>
                <a:cs typeface="Times New Roman" panose="02020603050405020304" pitchFamily="18" charset="0"/>
              </a:rPr>
              <a:t>That’s concluding my regression model for used car pricing. </a:t>
            </a:r>
            <a:endParaRPr lang="en-US" sz="1800" dirty="0">
              <a:effectLst/>
              <a:latin typeface="Calibri" panose="020F0502020204030204" pitchFamily="34" charset="0"/>
              <a:ea typeface="ＭＳ 明朝" panose="02020609040205080304" pitchFamily="17" charset="-128"/>
              <a:cs typeface="Times New Roman" panose="02020603050405020304" pitchFamily="18" charset="0"/>
            </a:endParaRPr>
          </a:p>
          <a:p>
            <a:pPr marL="0" marR="0">
              <a:lnSpc>
                <a:spcPct val="115000"/>
              </a:lnSpc>
              <a:spcBef>
                <a:spcPts val="0"/>
              </a:spcBef>
              <a:spcAft>
                <a:spcPts val="1000"/>
              </a:spcAft>
            </a:pPr>
            <a:r>
              <a:rPr lang="en-US" sz="1800" dirty="0">
                <a:solidFill>
                  <a:srgbClr val="000000"/>
                </a:solidFill>
                <a:effectLst/>
                <a:latin typeface="Arial" panose="020B0604020202020204" pitchFamily="34" charset="0"/>
                <a:ea typeface="ＭＳ 明朝" panose="02020609040205080304" pitchFamily="17" charset="-128"/>
                <a:cs typeface="Times New Roman" panose="02020603050405020304" pitchFamily="18" charset="0"/>
              </a:rPr>
              <a:t>Thank you very much. Any questions?</a:t>
            </a:r>
            <a:endParaRPr lang="en-US" sz="1800" dirty="0">
              <a:effectLst/>
              <a:latin typeface="Calibri" panose="020F0502020204030204" pitchFamily="34" charset="0"/>
              <a:ea typeface="ＭＳ 明朝" panose="02020609040205080304" pitchFamily="17" charset="-128"/>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766A281-16EC-4A00-A3F9-0D56CCFE10A4}" type="slidenum">
              <a:rPr lang="en-US" smtClean="0"/>
              <a:t>12</a:t>
            </a:fld>
            <a:endParaRPr lang="en-US"/>
          </a:p>
        </p:txBody>
      </p:sp>
    </p:spTree>
    <p:extLst>
      <p:ext uri="{BB962C8B-B14F-4D97-AF65-F5344CB8AC3E}">
        <p14:creationId xmlns:p14="http://schemas.microsoft.com/office/powerpoint/2010/main" val="2203153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0000"/>
                </a:solidFill>
                <a:effectLst/>
                <a:latin typeface="Arial" panose="020B0604020202020204" pitchFamily="34" charset="0"/>
                <a:ea typeface="ＭＳ 明朝" panose="02020609040205080304" pitchFamily="17" charset="-128"/>
              </a:rPr>
              <a:t>First of all, I am going to go about the key takeaways. </a:t>
            </a:r>
          </a:p>
          <a:p>
            <a:pPr marL="0" marR="0">
              <a:lnSpc>
                <a:spcPct val="115000"/>
              </a:lnSpc>
              <a:spcBef>
                <a:spcPts val="0"/>
              </a:spcBef>
              <a:spcAft>
                <a:spcPts val="1000"/>
              </a:spcAft>
            </a:pPr>
            <a:r>
              <a:rPr lang="en-US" sz="1800" dirty="0">
                <a:solidFill>
                  <a:srgbClr val="000000"/>
                </a:solidFill>
                <a:effectLst/>
                <a:latin typeface="Arial" panose="020B0604020202020204" pitchFamily="34" charset="0"/>
                <a:ea typeface="ＭＳ 明朝" panose="02020609040205080304" pitchFamily="17" charset="-128"/>
                <a:cs typeface="Times New Roman" panose="02020603050405020304" pitchFamily="18" charset="0"/>
              </a:rPr>
              <a:t>Used car market is rapidly growing in India now. The price keeps rising dramatically. It is important to solve this problem because there is uncertainty of accuracy of pricing.</a:t>
            </a:r>
            <a:endParaRPr lang="en-US" sz="1800" dirty="0">
              <a:effectLst/>
              <a:latin typeface="Calibri" panose="020F0502020204030204" pitchFamily="34" charset="0"/>
              <a:ea typeface="ＭＳ 明朝" panose="02020609040205080304" pitchFamily="17" charset="-128"/>
              <a:cs typeface="Times New Roman" panose="02020603050405020304" pitchFamily="18" charset="0"/>
            </a:endParaRPr>
          </a:p>
          <a:p>
            <a:pPr marL="0" marR="0">
              <a:lnSpc>
                <a:spcPct val="115000"/>
              </a:lnSpc>
              <a:spcBef>
                <a:spcPts val="0"/>
              </a:spcBef>
              <a:spcAft>
                <a:spcPts val="100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Intended goal is making a pricing model. </a:t>
            </a:r>
            <a:r>
              <a:rPr lang="en-US" sz="1800" dirty="0">
                <a:solidFill>
                  <a:srgbClr val="000000"/>
                </a:solidFill>
                <a:effectLst/>
                <a:latin typeface="Arial" panose="020B0604020202020204" pitchFamily="34" charset="0"/>
                <a:ea typeface="ＭＳ 明朝" panose="02020609040205080304" pitchFamily="17" charset="-128"/>
                <a:cs typeface="Times New Roman" panose="02020603050405020304" pitchFamily="18" charset="0"/>
              </a:rPr>
              <a:t>Using the model helps us to make profitable.</a:t>
            </a:r>
            <a:endParaRPr lang="en-US" sz="1800" dirty="0">
              <a:effectLst/>
              <a:latin typeface="Calibri" panose="020F0502020204030204" pitchFamily="34" charset="0"/>
              <a:ea typeface="ＭＳ 明朝" panose="02020609040205080304" pitchFamily="17" charset="-128"/>
              <a:cs typeface="Times New Roman" panose="02020603050405020304" pitchFamily="18" charset="0"/>
            </a:endParaRPr>
          </a:p>
          <a:p>
            <a:pPr marL="0" marR="0">
              <a:lnSpc>
                <a:spcPct val="115000"/>
              </a:lnSpc>
              <a:spcBef>
                <a:spcPts val="0"/>
              </a:spcBef>
              <a:spcAft>
                <a:spcPts val="1000"/>
              </a:spcAft>
            </a:pPr>
            <a:r>
              <a:rPr lang="en-US" sz="1800" dirty="0">
                <a:solidFill>
                  <a:srgbClr val="000000"/>
                </a:solidFill>
                <a:effectLst/>
                <a:latin typeface="Arial" panose="020B0604020202020204" pitchFamily="34" charset="0"/>
                <a:ea typeface="ＭＳ 明朝" panose="02020609040205080304" pitchFamily="17" charset="-128"/>
                <a:cs typeface="Times New Roman" panose="02020603050405020304" pitchFamily="18" charset="0"/>
              </a:rPr>
              <a:t>This project proposes the Gradient Boost model to solve the current issue.</a:t>
            </a:r>
            <a:endParaRPr lang="en-US" sz="1800" dirty="0">
              <a:effectLst/>
              <a:latin typeface="Calibri" panose="020F0502020204030204" pitchFamily="34" charset="0"/>
              <a:ea typeface="ＭＳ 明朝" panose="02020609040205080304" pitchFamily="17" charset="-128"/>
              <a:cs typeface="Times New Roman" panose="02020603050405020304" pitchFamily="18" charset="0"/>
            </a:endParaRPr>
          </a:p>
          <a:p>
            <a:pPr marL="0" marR="0">
              <a:lnSpc>
                <a:spcPct val="115000"/>
              </a:lnSpc>
              <a:spcBef>
                <a:spcPts val="0"/>
              </a:spcBef>
              <a:spcAft>
                <a:spcPts val="1000"/>
              </a:spcAft>
            </a:pPr>
            <a:r>
              <a:rPr lang="en-US" sz="1800" dirty="0">
                <a:solidFill>
                  <a:srgbClr val="000000"/>
                </a:solidFill>
                <a:effectLst/>
                <a:latin typeface="Arial" panose="020B0604020202020204" pitchFamily="34" charset="0"/>
                <a:ea typeface="ＭＳ 明朝" panose="02020609040205080304" pitchFamily="17" charset="-128"/>
                <a:cs typeface="Times New Roman" panose="02020603050405020304" pitchFamily="18" charset="0"/>
              </a:rPr>
              <a:t>In the near future, we may be able to try analyzing picture and video for prediction.</a:t>
            </a:r>
            <a:endParaRPr lang="en-US" sz="1800" dirty="0">
              <a:effectLst/>
              <a:latin typeface="Calibri" panose="020F0502020204030204" pitchFamily="34" charset="0"/>
              <a:ea typeface="ＭＳ 明朝" panose="02020609040205080304" pitchFamily="17" charset="-128"/>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766A281-16EC-4A00-A3F9-0D56CCFE10A4}" type="slidenum">
              <a:rPr lang="en-US" smtClean="0"/>
              <a:t>2</a:t>
            </a:fld>
            <a:endParaRPr lang="en-US"/>
          </a:p>
        </p:txBody>
      </p:sp>
    </p:spTree>
    <p:extLst>
      <p:ext uri="{BB962C8B-B14F-4D97-AF65-F5344CB8AC3E}">
        <p14:creationId xmlns:p14="http://schemas.microsoft.com/office/powerpoint/2010/main" val="1744768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1000"/>
              </a:spcAft>
            </a:pPr>
            <a:r>
              <a:rPr lang="en-US" sz="1800" dirty="0">
                <a:solidFill>
                  <a:srgbClr val="000000"/>
                </a:solidFill>
                <a:effectLst/>
                <a:latin typeface="Arial" panose="020B0604020202020204" pitchFamily="34" charset="0"/>
                <a:ea typeface="ＭＳ 明朝" panose="02020609040205080304" pitchFamily="17" charset="-128"/>
                <a:cs typeface="Times New Roman" panose="02020603050405020304" pitchFamily="18" charset="0"/>
              </a:rPr>
              <a:t>Problem Definition</a:t>
            </a:r>
          </a:p>
          <a:p>
            <a:pPr marL="0" marR="0">
              <a:lnSpc>
                <a:spcPct val="115000"/>
              </a:lnSpc>
              <a:spcBef>
                <a:spcPts val="0"/>
              </a:spcBef>
              <a:spcAft>
                <a:spcPts val="1000"/>
              </a:spcAft>
            </a:pPr>
            <a:r>
              <a:rPr lang="en-US" sz="1800" dirty="0">
                <a:solidFill>
                  <a:srgbClr val="000000"/>
                </a:solidFill>
                <a:effectLst/>
                <a:latin typeface="Arial" panose="020B0604020202020204" pitchFamily="34" charset="0"/>
                <a:ea typeface="ＭＳ 明朝" panose="02020609040205080304" pitchFamily="17" charset="-128"/>
                <a:cs typeface="Times New Roman" panose="02020603050405020304" pitchFamily="18" charset="0"/>
              </a:rPr>
              <a:t>Used car market is rapidly growing in India.</a:t>
            </a:r>
            <a:endParaRPr lang="en-US" sz="1800" dirty="0">
              <a:effectLst/>
              <a:latin typeface="Calibri" panose="020F0502020204030204" pitchFamily="34" charset="0"/>
              <a:ea typeface="ＭＳ 明朝" panose="02020609040205080304" pitchFamily="17" charset="-128"/>
              <a:cs typeface="Times New Roman" panose="02020603050405020304" pitchFamily="18" charset="0"/>
            </a:endParaRPr>
          </a:p>
          <a:p>
            <a:pPr marL="0" marR="0">
              <a:lnSpc>
                <a:spcPct val="115000"/>
              </a:lnSpc>
              <a:spcBef>
                <a:spcPts val="0"/>
              </a:spcBef>
              <a:spcAft>
                <a:spcPts val="1000"/>
              </a:spcAft>
            </a:pPr>
            <a:r>
              <a:rPr lang="en-US" sz="1800" dirty="0">
                <a:solidFill>
                  <a:srgbClr val="000000"/>
                </a:solidFill>
                <a:effectLst/>
                <a:latin typeface="Arial" panose="020B0604020202020204" pitchFamily="34" charset="0"/>
                <a:ea typeface="ＭＳ 明朝" panose="02020609040205080304" pitchFamily="17" charset="-128"/>
                <a:cs typeface="Times New Roman" panose="02020603050405020304" pitchFamily="18" charset="0"/>
              </a:rPr>
              <a:t>The price of used car keeps rising dramatically.</a:t>
            </a:r>
            <a:endParaRPr lang="en-US" sz="1800" dirty="0">
              <a:effectLst/>
              <a:latin typeface="Calibri" panose="020F0502020204030204" pitchFamily="34" charset="0"/>
              <a:ea typeface="ＭＳ 明朝" panose="02020609040205080304" pitchFamily="17" charset="-128"/>
              <a:cs typeface="Times New Roman" panose="02020603050405020304" pitchFamily="18" charset="0"/>
            </a:endParaRPr>
          </a:p>
          <a:p>
            <a:pPr marL="0" marR="0">
              <a:lnSpc>
                <a:spcPct val="115000"/>
              </a:lnSpc>
              <a:spcBef>
                <a:spcPts val="0"/>
              </a:spcBef>
              <a:spcAft>
                <a:spcPts val="1000"/>
              </a:spcAft>
            </a:pPr>
            <a:r>
              <a:rPr lang="en-US" sz="1800" dirty="0">
                <a:solidFill>
                  <a:srgbClr val="000000"/>
                </a:solidFill>
                <a:effectLst/>
                <a:latin typeface="Arial" panose="020B0604020202020204" pitchFamily="34" charset="0"/>
                <a:ea typeface="ＭＳ 明朝" panose="02020609040205080304" pitchFamily="17" charset="-128"/>
                <a:cs typeface="Times New Roman" panose="02020603050405020304" pitchFamily="18" charset="0"/>
              </a:rPr>
              <a:t>Pricing is hard in terms of accuracy and time.</a:t>
            </a:r>
            <a:endParaRPr lang="en-US" sz="1800" dirty="0">
              <a:effectLst/>
              <a:latin typeface="Calibri" panose="020F0502020204030204" pitchFamily="34" charset="0"/>
              <a:ea typeface="ＭＳ 明朝" panose="02020609040205080304" pitchFamily="17" charset="-128"/>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766A281-16EC-4A00-A3F9-0D56CCFE10A4}" type="slidenum">
              <a:rPr lang="en-US" smtClean="0"/>
              <a:t>3</a:t>
            </a:fld>
            <a:endParaRPr lang="en-US"/>
          </a:p>
        </p:txBody>
      </p:sp>
    </p:spTree>
    <p:extLst>
      <p:ext uri="{BB962C8B-B14F-4D97-AF65-F5344CB8AC3E}">
        <p14:creationId xmlns:p14="http://schemas.microsoft.com/office/powerpoint/2010/main" val="61366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1000"/>
              </a:spcAft>
            </a:pPr>
            <a:r>
              <a:rPr lang="en-US" sz="1800" dirty="0">
                <a:solidFill>
                  <a:srgbClr val="000000"/>
                </a:solidFill>
                <a:effectLst/>
                <a:latin typeface="Arial" panose="020B0604020202020204" pitchFamily="34" charset="0"/>
                <a:ea typeface="ＭＳ 明朝" panose="02020609040205080304" pitchFamily="17" charset="-128"/>
                <a:cs typeface="Times New Roman" panose="02020603050405020304" pitchFamily="18" charset="0"/>
              </a:rPr>
              <a:t>Problem to solve</a:t>
            </a:r>
          </a:p>
          <a:p>
            <a:pPr marL="0" marR="0">
              <a:lnSpc>
                <a:spcPct val="115000"/>
              </a:lnSpc>
              <a:spcBef>
                <a:spcPts val="0"/>
              </a:spcBef>
              <a:spcAft>
                <a:spcPts val="1000"/>
              </a:spcAft>
            </a:pPr>
            <a:r>
              <a:rPr lang="en-US" sz="1800" dirty="0">
                <a:solidFill>
                  <a:srgbClr val="000000"/>
                </a:solidFill>
                <a:effectLst/>
                <a:latin typeface="Arial" panose="020B0604020202020204" pitchFamily="34" charset="0"/>
                <a:ea typeface="ＭＳ 明朝" panose="02020609040205080304" pitchFamily="17" charset="-128"/>
                <a:cs typeface="Times New Roman" panose="02020603050405020304" pitchFamily="18" charset="0"/>
              </a:rPr>
              <a:t>Need to figure out what is the impact to price of used car.</a:t>
            </a:r>
            <a:endParaRPr lang="en-US" sz="1800" dirty="0">
              <a:effectLst/>
              <a:latin typeface="Calibri" panose="020F0502020204030204" pitchFamily="34" charset="0"/>
              <a:ea typeface="ＭＳ 明朝" panose="02020609040205080304" pitchFamily="17" charset="-128"/>
              <a:cs typeface="Times New Roman" panose="02020603050405020304" pitchFamily="18" charset="0"/>
            </a:endParaRPr>
          </a:p>
          <a:p>
            <a:pPr marL="0" marR="0">
              <a:lnSpc>
                <a:spcPct val="115000"/>
              </a:lnSpc>
              <a:spcBef>
                <a:spcPts val="0"/>
              </a:spcBef>
              <a:spcAft>
                <a:spcPts val="1000"/>
              </a:spcAft>
            </a:pPr>
            <a:r>
              <a:rPr lang="en-US" sz="1800" dirty="0">
                <a:solidFill>
                  <a:srgbClr val="000000"/>
                </a:solidFill>
                <a:effectLst/>
                <a:latin typeface="Arial" panose="020B0604020202020204" pitchFamily="34" charset="0"/>
                <a:ea typeface="ＭＳ 明朝" panose="02020609040205080304" pitchFamily="17" charset="-128"/>
                <a:cs typeface="Times New Roman" panose="02020603050405020304" pitchFamily="18" charset="0"/>
              </a:rPr>
              <a:t>Can we use machine learning to predict fair price?</a:t>
            </a:r>
            <a:endParaRPr lang="en-US" sz="1800" dirty="0">
              <a:effectLst/>
              <a:latin typeface="Calibri" panose="020F0502020204030204" pitchFamily="34" charset="0"/>
              <a:ea typeface="ＭＳ 明朝" panose="02020609040205080304" pitchFamily="17" charset="-128"/>
              <a:cs typeface="Times New Roman" panose="02020603050405020304" pitchFamily="18" charset="0"/>
            </a:endParaRPr>
          </a:p>
          <a:p>
            <a:r>
              <a:rPr lang="en-US" sz="1800" dirty="0">
                <a:solidFill>
                  <a:srgbClr val="000000"/>
                </a:solidFill>
                <a:effectLst/>
                <a:latin typeface="Arial" panose="020B0604020202020204" pitchFamily="34" charset="0"/>
                <a:ea typeface="ＭＳ 明朝" panose="02020609040205080304" pitchFamily="17" charset="-128"/>
              </a:rPr>
              <a:t>Can the pricing model predict price precisely and appropriately.</a:t>
            </a:r>
            <a:endParaRPr lang="en-US" dirty="0"/>
          </a:p>
        </p:txBody>
      </p:sp>
      <p:sp>
        <p:nvSpPr>
          <p:cNvPr id="4" name="Slide Number Placeholder 3"/>
          <p:cNvSpPr>
            <a:spLocks noGrp="1"/>
          </p:cNvSpPr>
          <p:nvPr>
            <p:ph type="sldNum" sz="quarter" idx="5"/>
          </p:nvPr>
        </p:nvSpPr>
        <p:spPr/>
        <p:txBody>
          <a:bodyPr/>
          <a:lstStyle/>
          <a:p>
            <a:fld id="{9766A281-16EC-4A00-A3F9-0D56CCFE10A4}" type="slidenum">
              <a:rPr lang="en-US" smtClean="0"/>
              <a:t>4</a:t>
            </a:fld>
            <a:endParaRPr lang="en-US"/>
          </a:p>
        </p:txBody>
      </p:sp>
    </p:spTree>
    <p:extLst>
      <p:ext uri="{BB962C8B-B14F-4D97-AF65-F5344CB8AC3E}">
        <p14:creationId xmlns:p14="http://schemas.microsoft.com/office/powerpoint/2010/main" val="1275429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Arial" panose="020B0604020202020204" pitchFamily="34" charset="0"/>
                <a:ea typeface="ＭＳ 明朝" panose="02020609040205080304" pitchFamily="17" charset="-128"/>
                <a:cs typeface="Times New Roman" panose="02020603050405020304" pitchFamily="18" charset="0"/>
              </a:rPr>
              <a:t>To figure out how the data inside, I explore the data. What I found is Engine and Power were strongly correlated. And they are also highly correlated with price, </a:t>
            </a:r>
            <a:r>
              <a:rPr lang="en-US" sz="1800" dirty="0" err="1">
                <a:solidFill>
                  <a:srgbClr val="000000"/>
                </a:solidFill>
                <a:effectLst/>
                <a:latin typeface="Arial" panose="020B0604020202020204" pitchFamily="34" charset="0"/>
                <a:ea typeface="ＭＳ 明朝" panose="02020609040205080304" pitchFamily="17" charset="-128"/>
                <a:cs typeface="Times New Roman" panose="02020603050405020304" pitchFamily="18" charset="0"/>
              </a:rPr>
              <a:t>price_log</a:t>
            </a:r>
            <a:r>
              <a:rPr lang="en-US" sz="1800" dirty="0">
                <a:solidFill>
                  <a:srgbClr val="000000"/>
                </a:solidFill>
                <a:effectLst/>
                <a:latin typeface="Arial" panose="020B0604020202020204" pitchFamily="34" charset="0"/>
                <a:ea typeface="ＭＳ 明朝" panose="02020609040205080304" pitchFamily="17" charset="-128"/>
                <a:cs typeface="Times New Roman" panose="02020603050405020304" pitchFamily="18" charset="0"/>
              </a:rPr>
              <a:t>, new price, and new-price-log as well. Generally, correlation rate higher is more strongly correlated.</a:t>
            </a:r>
            <a:endParaRPr lang="en-US" sz="1800" dirty="0">
              <a:effectLst/>
              <a:latin typeface="Calibri" panose="020F0502020204030204" pitchFamily="34" charset="0"/>
              <a:ea typeface="ＭＳ 明朝" panose="02020609040205080304" pitchFamily="17" charset="-128"/>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766A281-16EC-4A00-A3F9-0D56CCFE10A4}" type="slidenum">
              <a:rPr lang="en-US" smtClean="0"/>
              <a:t>5</a:t>
            </a:fld>
            <a:endParaRPr lang="en-US"/>
          </a:p>
        </p:txBody>
      </p:sp>
    </p:spTree>
    <p:extLst>
      <p:ext uri="{BB962C8B-B14F-4D97-AF65-F5344CB8AC3E}">
        <p14:creationId xmlns:p14="http://schemas.microsoft.com/office/powerpoint/2010/main" val="2985857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1000"/>
              </a:spcAft>
            </a:pPr>
            <a:r>
              <a:rPr lang="en-US" sz="1800" dirty="0">
                <a:solidFill>
                  <a:srgbClr val="000000"/>
                </a:solidFill>
                <a:effectLst/>
                <a:latin typeface="Arial" panose="020B0604020202020204" pitchFamily="34" charset="0"/>
                <a:ea typeface="ＭＳ 明朝" panose="02020609040205080304" pitchFamily="17" charset="-128"/>
                <a:cs typeface="Times New Roman" panose="02020603050405020304" pitchFamily="18" charset="0"/>
              </a:rPr>
              <a:t>Comparison of models</a:t>
            </a:r>
          </a:p>
          <a:p>
            <a:pPr marL="0" marR="0">
              <a:lnSpc>
                <a:spcPct val="115000"/>
              </a:lnSpc>
              <a:spcBef>
                <a:spcPts val="0"/>
              </a:spcBef>
              <a:spcAft>
                <a:spcPts val="1000"/>
              </a:spcAft>
            </a:pPr>
            <a:r>
              <a:rPr lang="en-US" sz="1800" dirty="0">
                <a:solidFill>
                  <a:srgbClr val="000000"/>
                </a:solidFill>
                <a:effectLst/>
                <a:latin typeface="Arial" panose="020B0604020202020204" pitchFamily="34" charset="0"/>
                <a:ea typeface="ＭＳ 明朝" panose="02020609040205080304" pitchFamily="17" charset="-128"/>
                <a:cs typeface="Times New Roman" panose="02020603050405020304" pitchFamily="18" charset="0"/>
              </a:rPr>
              <a:t>After the data analysis, I have created 14 models and the table shows 11 models of them. </a:t>
            </a:r>
            <a:endParaRPr lang="en-US" sz="1800" dirty="0">
              <a:effectLst/>
              <a:latin typeface="Calibri" panose="020F0502020204030204" pitchFamily="34" charset="0"/>
              <a:ea typeface="ＭＳ 明朝" panose="02020609040205080304" pitchFamily="17" charset="-128"/>
              <a:cs typeface="Times New Roman" panose="02020603050405020304" pitchFamily="18" charset="0"/>
            </a:endParaRPr>
          </a:p>
          <a:p>
            <a:pPr marL="0" marR="0">
              <a:lnSpc>
                <a:spcPct val="115000"/>
              </a:lnSpc>
              <a:spcBef>
                <a:spcPts val="0"/>
              </a:spcBef>
              <a:spcAft>
                <a:spcPts val="1000"/>
              </a:spcAft>
            </a:pPr>
            <a:r>
              <a:rPr lang="en-US" sz="1800" dirty="0">
                <a:solidFill>
                  <a:srgbClr val="000000"/>
                </a:solidFill>
                <a:effectLst/>
                <a:latin typeface="Arial" panose="020B0604020202020204" pitchFamily="34" charset="0"/>
                <a:ea typeface="ＭＳ 明朝" panose="02020609040205080304" pitchFamily="17" charset="-128"/>
                <a:cs typeface="Times New Roman" panose="02020603050405020304" pitchFamily="18" charset="0"/>
              </a:rPr>
              <a:t>In term of R2, the </a:t>
            </a:r>
            <a:r>
              <a:rPr lang="en-US" sz="1800" dirty="0" err="1">
                <a:solidFill>
                  <a:srgbClr val="000000"/>
                </a:solidFill>
                <a:effectLst/>
                <a:latin typeface="Arial" panose="020B0604020202020204" pitchFamily="34" charset="0"/>
                <a:ea typeface="ＭＳ 明朝" panose="02020609040205080304" pitchFamily="17" charset="-128"/>
                <a:cs typeface="Times New Roman" panose="02020603050405020304" pitchFamily="18" charset="0"/>
              </a:rPr>
              <a:t>XGBoost</a:t>
            </a:r>
            <a:r>
              <a:rPr lang="en-US" sz="1800" dirty="0">
                <a:solidFill>
                  <a:srgbClr val="000000"/>
                </a:solidFill>
                <a:effectLst/>
                <a:latin typeface="Arial" panose="020B0604020202020204" pitchFamily="34" charset="0"/>
                <a:ea typeface="ＭＳ 明朝" panose="02020609040205080304" pitchFamily="17" charset="-128"/>
                <a:cs typeface="Times New Roman" panose="02020603050405020304" pitchFamily="18" charset="0"/>
              </a:rPr>
              <a:t> and </a:t>
            </a:r>
            <a:r>
              <a:rPr lang="en-US" sz="1800" dirty="0" err="1">
                <a:solidFill>
                  <a:srgbClr val="000000"/>
                </a:solidFill>
                <a:effectLst/>
                <a:latin typeface="Arial" panose="020B0604020202020204" pitchFamily="34" charset="0"/>
                <a:ea typeface="ＭＳ 明朝" panose="02020609040205080304" pitchFamily="17" charset="-128"/>
                <a:cs typeface="Times New Roman" panose="02020603050405020304" pitchFamily="18" charset="0"/>
              </a:rPr>
              <a:t>GradientBoost</a:t>
            </a:r>
            <a:r>
              <a:rPr lang="en-US" sz="1800" dirty="0">
                <a:solidFill>
                  <a:srgbClr val="000000"/>
                </a:solidFill>
                <a:effectLst/>
                <a:latin typeface="Arial" panose="020B0604020202020204" pitchFamily="34" charset="0"/>
                <a:ea typeface="ＭＳ 明朝" panose="02020609040205080304" pitchFamily="17" charset="-128"/>
                <a:cs typeface="Times New Roman" panose="02020603050405020304" pitchFamily="18" charset="0"/>
              </a:rPr>
              <a:t> have the highest scores. On train data and test data, they are around 0.92 to 0.89. R2 indicates how much the model can explain the data. It is higher is better. The gap between train data and the test data of R2 on each model are also similar approximately 0.03 which is not overfitting. It is a good balance between train data and test data. Usually, under 0.15 is accepted as a good balance. Overfitting means the model is accurate for the train data but not for new data.</a:t>
            </a:r>
            <a:endParaRPr lang="en-US" sz="1800" dirty="0">
              <a:effectLst/>
              <a:latin typeface="Calibri" panose="020F0502020204030204" pitchFamily="34" charset="0"/>
              <a:ea typeface="ＭＳ 明朝" panose="02020609040205080304" pitchFamily="17" charset="-128"/>
              <a:cs typeface="Times New Roman" panose="02020603050405020304" pitchFamily="18" charset="0"/>
            </a:endParaRPr>
          </a:p>
          <a:p>
            <a:pPr marL="0" marR="0">
              <a:lnSpc>
                <a:spcPct val="115000"/>
              </a:lnSpc>
              <a:spcBef>
                <a:spcPts val="0"/>
              </a:spcBef>
              <a:spcAft>
                <a:spcPts val="1000"/>
              </a:spcAft>
            </a:pPr>
            <a:r>
              <a:rPr lang="en-US" sz="1800" dirty="0">
                <a:solidFill>
                  <a:srgbClr val="000000"/>
                </a:solidFill>
                <a:effectLst/>
                <a:latin typeface="Arial" panose="020B0604020202020204" pitchFamily="34" charset="0"/>
                <a:ea typeface="ＭＳ 明朝" panose="02020609040205080304" pitchFamily="17" charset="-128"/>
                <a:cs typeface="Times New Roman" panose="02020603050405020304" pitchFamily="18" charset="0"/>
              </a:rPr>
              <a:t>The RSME on test data and train data are also relatively lower than other models. it can explain how much the model is accurate. It is lower is better. Overall, RSME is around 3-5 in the models. And the RSME on </a:t>
            </a:r>
            <a:r>
              <a:rPr lang="en-US" sz="1800" dirty="0" err="1">
                <a:solidFill>
                  <a:srgbClr val="000000"/>
                </a:solidFill>
                <a:effectLst/>
                <a:latin typeface="Arial" panose="020B0604020202020204" pitchFamily="34" charset="0"/>
                <a:ea typeface="ＭＳ 明朝" panose="02020609040205080304" pitchFamily="17" charset="-128"/>
                <a:cs typeface="Times New Roman" panose="02020603050405020304" pitchFamily="18" charset="0"/>
              </a:rPr>
              <a:t>XGBoost</a:t>
            </a:r>
            <a:r>
              <a:rPr lang="en-US" sz="1800" dirty="0">
                <a:solidFill>
                  <a:srgbClr val="000000"/>
                </a:solidFill>
                <a:effectLst/>
                <a:latin typeface="Arial" panose="020B0604020202020204" pitchFamily="34" charset="0"/>
                <a:ea typeface="ＭＳ 明朝" panose="02020609040205080304" pitchFamily="17" charset="-128"/>
                <a:cs typeface="Times New Roman" panose="02020603050405020304" pitchFamily="18" charset="0"/>
              </a:rPr>
              <a:t> and Gradient model are around 3. They are boosting methods; it minimized loss from previous learning. And it improves the learning in next learning. That’s why they are </a:t>
            </a:r>
            <a:r>
              <a:rPr lang="en-US" altLang="ja-JP" sz="1800" dirty="0">
                <a:solidFill>
                  <a:srgbClr val="000000"/>
                </a:solidFill>
                <a:effectLst/>
                <a:latin typeface="Arial" panose="020B0604020202020204" pitchFamily="34" charset="0"/>
                <a:ea typeface="ＭＳ 明朝" panose="02020609040205080304" pitchFamily="17" charset="-128"/>
                <a:cs typeface="Times New Roman" panose="02020603050405020304" pitchFamily="18" charset="0"/>
              </a:rPr>
              <a:t>able</a:t>
            </a:r>
            <a:r>
              <a:rPr lang="en-US" sz="1800" dirty="0">
                <a:solidFill>
                  <a:srgbClr val="000000"/>
                </a:solidFill>
                <a:effectLst/>
                <a:latin typeface="Arial" panose="020B0604020202020204" pitchFamily="34" charset="0"/>
                <a:ea typeface="ＭＳ 明朝" panose="02020609040205080304" pitchFamily="17" charset="-128"/>
                <a:cs typeface="Times New Roman" panose="02020603050405020304" pitchFamily="18" charset="0"/>
              </a:rPr>
              <a:t> to perform well compared to others. They are created with a combination of traditional methods such as decision tree and random forest.</a:t>
            </a:r>
            <a:endParaRPr lang="en-US" sz="1800" dirty="0">
              <a:effectLst/>
              <a:latin typeface="Calibri" panose="020F0502020204030204" pitchFamily="34" charset="0"/>
              <a:ea typeface="ＭＳ 明朝" panose="02020609040205080304" pitchFamily="17" charset="-128"/>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766A281-16EC-4A00-A3F9-0D56CCFE10A4}" type="slidenum">
              <a:rPr lang="en-US" smtClean="0"/>
              <a:t>6</a:t>
            </a:fld>
            <a:endParaRPr lang="en-US"/>
          </a:p>
        </p:txBody>
      </p:sp>
    </p:spTree>
    <p:extLst>
      <p:ext uri="{BB962C8B-B14F-4D97-AF65-F5344CB8AC3E}">
        <p14:creationId xmlns:p14="http://schemas.microsoft.com/office/powerpoint/2010/main" val="18720032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1000"/>
              </a:spcAft>
            </a:pPr>
            <a:r>
              <a:rPr lang="en-US" sz="1800" dirty="0">
                <a:solidFill>
                  <a:srgbClr val="000000"/>
                </a:solidFill>
                <a:effectLst/>
                <a:latin typeface="Arial" panose="020B0604020202020204" pitchFamily="34" charset="0"/>
                <a:ea typeface="ＭＳ 明朝" panose="02020609040205080304" pitchFamily="17" charset="-128"/>
                <a:cs typeface="Times New Roman" panose="02020603050405020304" pitchFamily="18" charset="0"/>
              </a:rPr>
              <a:t>Feature Importance</a:t>
            </a:r>
          </a:p>
          <a:p>
            <a:pPr marL="0" marR="0">
              <a:lnSpc>
                <a:spcPct val="115000"/>
              </a:lnSpc>
              <a:spcBef>
                <a:spcPts val="0"/>
              </a:spcBef>
              <a:spcAft>
                <a:spcPts val="1000"/>
              </a:spcAft>
            </a:pPr>
            <a:r>
              <a:rPr lang="en-US" sz="1800" dirty="0">
                <a:solidFill>
                  <a:srgbClr val="000000"/>
                </a:solidFill>
                <a:effectLst/>
                <a:latin typeface="Arial" panose="020B0604020202020204" pitchFamily="34" charset="0"/>
                <a:ea typeface="ＭＳ 明朝" panose="02020609040205080304" pitchFamily="17" charset="-128"/>
                <a:cs typeface="Times New Roman" panose="02020603050405020304" pitchFamily="18" charset="0"/>
              </a:rPr>
              <a:t>Feature Importance is checking which factor is impacted the model.</a:t>
            </a:r>
            <a:endParaRPr lang="en-US" sz="1800" dirty="0">
              <a:effectLst/>
              <a:latin typeface="Calibri" panose="020F0502020204030204" pitchFamily="34" charset="0"/>
              <a:ea typeface="ＭＳ 明朝" panose="02020609040205080304" pitchFamily="17" charset="-128"/>
              <a:cs typeface="Times New Roman" panose="02020603050405020304" pitchFamily="18" charset="0"/>
            </a:endParaRPr>
          </a:p>
          <a:p>
            <a:pPr marL="0" marR="0">
              <a:lnSpc>
                <a:spcPct val="115000"/>
              </a:lnSpc>
              <a:spcBef>
                <a:spcPts val="0"/>
              </a:spcBef>
              <a:spcAft>
                <a:spcPts val="1000"/>
              </a:spcAft>
            </a:pPr>
            <a:r>
              <a:rPr lang="en-US" sz="1800" dirty="0">
                <a:solidFill>
                  <a:srgbClr val="000000"/>
                </a:solidFill>
                <a:effectLst/>
                <a:latin typeface="Arial" panose="020B0604020202020204" pitchFamily="34" charset="0"/>
                <a:ea typeface="ＭＳ 明朝" panose="02020609040205080304" pitchFamily="17" charset="-128"/>
                <a:cs typeface="Times New Roman" panose="02020603050405020304" pitchFamily="18" charset="0"/>
              </a:rPr>
              <a:t>The order of most of feature of importance of the models were 1</a:t>
            </a:r>
            <a:r>
              <a:rPr lang="en-US" sz="1800" baseline="30000" dirty="0">
                <a:solidFill>
                  <a:srgbClr val="000000"/>
                </a:solidFill>
                <a:effectLst/>
                <a:latin typeface="Arial" panose="020B0604020202020204" pitchFamily="34" charset="0"/>
                <a:ea typeface="ＭＳ 明朝" panose="02020609040205080304" pitchFamily="17" charset="-128"/>
                <a:cs typeface="Times New Roman" panose="02020603050405020304" pitchFamily="18" charset="0"/>
              </a:rPr>
              <a:t>st</a:t>
            </a:r>
            <a:r>
              <a:rPr lang="en-US" sz="1800" dirty="0">
                <a:solidFill>
                  <a:srgbClr val="000000"/>
                </a:solidFill>
                <a:effectLst/>
                <a:latin typeface="Arial" panose="020B0604020202020204" pitchFamily="34" charset="0"/>
                <a:ea typeface="ＭＳ 明朝" panose="02020609040205080304" pitchFamily="17" charset="-128"/>
                <a:cs typeface="Times New Roman" panose="02020603050405020304" pitchFamily="18" charset="0"/>
              </a:rPr>
              <a:t>: Power, 2</a:t>
            </a:r>
            <a:r>
              <a:rPr lang="en-US" sz="1800" baseline="30000" dirty="0">
                <a:solidFill>
                  <a:srgbClr val="000000"/>
                </a:solidFill>
                <a:effectLst/>
                <a:latin typeface="Arial" panose="020B0604020202020204" pitchFamily="34" charset="0"/>
                <a:ea typeface="ＭＳ 明朝" panose="02020609040205080304" pitchFamily="17" charset="-128"/>
                <a:cs typeface="Times New Roman" panose="02020603050405020304" pitchFamily="18" charset="0"/>
              </a:rPr>
              <a:t>nd</a:t>
            </a:r>
            <a:r>
              <a:rPr lang="en-US" sz="1800" dirty="0">
                <a:solidFill>
                  <a:srgbClr val="000000"/>
                </a:solidFill>
                <a:effectLst/>
                <a:latin typeface="Arial" panose="020B0604020202020204" pitchFamily="34" charset="0"/>
                <a:ea typeface="ＭＳ 明朝" panose="02020609040205080304" pitchFamily="17" charset="-128"/>
                <a:cs typeface="Times New Roman" panose="02020603050405020304" pitchFamily="18" charset="0"/>
              </a:rPr>
              <a:t>: Year, 3</a:t>
            </a:r>
            <a:r>
              <a:rPr lang="en-US" sz="1800" baseline="30000" dirty="0">
                <a:solidFill>
                  <a:srgbClr val="000000"/>
                </a:solidFill>
                <a:effectLst/>
                <a:latin typeface="Arial" panose="020B0604020202020204" pitchFamily="34" charset="0"/>
                <a:ea typeface="ＭＳ 明朝" panose="02020609040205080304" pitchFamily="17" charset="-128"/>
                <a:cs typeface="Times New Roman" panose="02020603050405020304" pitchFamily="18" charset="0"/>
              </a:rPr>
              <a:t>rd</a:t>
            </a:r>
            <a:r>
              <a:rPr lang="en-US" sz="1800" dirty="0">
                <a:solidFill>
                  <a:srgbClr val="000000"/>
                </a:solidFill>
                <a:effectLst/>
                <a:latin typeface="Arial" panose="020B0604020202020204" pitchFamily="34" charset="0"/>
                <a:ea typeface="ＭＳ 明朝" panose="02020609040205080304" pitchFamily="17" charset="-128"/>
                <a:cs typeface="Times New Roman" panose="02020603050405020304" pitchFamily="18" charset="0"/>
              </a:rPr>
              <a:t>:Engine and 4</a:t>
            </a:r>
            <a:r>
              <a:rPr lang="en-US" sz="1800" baseline="30000" dirty="0">
                <a:solidFill>
                  <a:srgbClr val="000000"/>
                </a:solidFill>
                <a:effectLst/>
                <a:latin typeface="Arial" panose="020B0604020202020204" pitchFamily="34" charset="0"/>
                <a:ea typeface="ＭＳ 明朝" panose="02020609040205080304" pitchFamily="17" charset="-128"/>
                <a:cs typeface="Times New Roman" panose="02020603050405020304" pitchFamily="18" charset="0"/>
              </a:rPr>
              <a:t>th</a:t>
            </a:r>
            <a:r>
              <a:rPr lang="en-US" sz="1800" dirty="0">
                <a:solidFill>
                  <a:srgbClr val="000000"/>
                </a:solidFill>
                <a:effectLst/>
                <a:latin typeface="Arial" panose="020B0604020202020204" pitchFamily="34" charset="0"/>
                <a:ea typeface="ＭＳ 明朝" panose="02020609040205080304" pitchFamily="17" charset="-128"/>
                <a:cs typeface="Times New Roman" panose="02020603050405020304" pitchFamily="18" charset="0"/>
              </a:rPr>
              <a:t>:Transmissin_Manual.. </a:t>
            </a:r>
            <a:r>
              <a:rPr lang="en-US" sz="1800" dirty="0" err="1">
                <a:solidFill>
                  <a:srgbClr val="000000"/>
                </a:solidFill>
                <a:effectLst/>
                <a:latin typeface="Arial" panose="020B0604020202020204" pitchFamily="34" charset="0"/>
                <a:ea typeface="ＭＳ 明朝" panose="02020609040205080304" pitchFamily="17" charset="-128"/>
                <a:cs typeface="Times New Roman" panose="02020603050405020304" pitchFamily="18" charset="0"/>
              </a:rPr>
              <a:t>GradientBoost</a:t>
            </a:r>
            <a:r>
              <a:rPr lang="en-US" sz="1800" dirty="0">
                <a:solidFill>
                  <a:srgbClr val="000000"/>
                </a:solidFill>
                <a:effectLst/>
                <a:latin typeface="Arial" panose="020B0604020202020204" pitchFamily="34" charset="0"/>
                <a:ea typeface="ＭＳ 明朝" panose="02020609040205080304" pitchFamily="17" charset="-128"/>
                <a:cs typeface="Times New Roman" panose="02020603050405020304" pitchFamily="18" charset="0"/>
              </a:rPr>
              <a:t> is following the order.</a:t>
            </a:r>
            <a:endParaRPr lang="en-US" sz="1800" dirty="0">
              <a:effectLst/>
              <a:latin typeface="Calibri" panose="020F0502020204030204" pitchFamily="34" charset="0"/>
              <a:ea typeface="ＭＳ 明朝" panose="02020609040205080304" pitchFamily="17" charset="-128"/>
              <a:cs typeface="Times New Roman" panose="02020603050405020304" pitchFamily="18" charset="0"/>
            </a:endParaRPr>
          </a:p>
          <a:p>
            <a:pPr marL="0" marR="0">
              <a:lnSpc>
                <a:spcPct val="115000"/>
              </a:lnSpc>
              <a:spcBef>
                <a:spcPts val="0"/>
              </a:spcBef>
              <a:spcAft>
                <a:spcPts val="1000"/>
              </a:spcAft>
            </a:pPr>
            <a:r>
              <a:rPr lang="en-US" sz="1800" dirty="0">
                <a:solidFill>
                  <a:srgbClr val="000000"/>
                </a:solidFill>
                <a:effectLst/>
                <a:latin typeface="Arial" panose="020B0604020202020204" pitchFamily="34" charset="0"/>
                <a:ea typeface="ＭＳ 明朝" panose="02020609040205080304" pitchFamily="17" charset="-128"/>
                <a:cs typeface="Times New Roman" panose="02020603050405020304" pitchFamily="18" charset="0"/>
              </a:rPr>
              <a:t>However, the order of </a:t>
            </a:r>
            <a:r>
              <a:rPr lang="en-US" sz="1800" dirty="0" err="1">
                <a:solidFill>
                  <a:srgbClr val="000000"/>
                </a:solidFill>
                <a:effectLst/>
                <a:latin typeface="Arial" panose="020B0604020202020204" pitchFamily="34" charset="0"/>
                <a:ea typeface="ＭＳ 明朝" panose="02020609040205080304" pitchFamily="17" charset="-128"/>
                <a:cs typeface="Times New Roman" panose="02020603050405020304" pitchFamily="18" charset="0"/>
              </a:rPr>
              <a:t>XGBoost</a:t>
            </a:r>
            <a:r>
              <a:rPr lang="en-US" sz="1800" dirty="0">
                <a:solidFill>
                  <a:srgbClr val="000000"/>
                </a:solidFill>
                <a:effectLst/>
                <a:latin typeface="Arial" panose="020B0604020202020204" pitchFamily="34" charset="0"/>
                <a:ea typeface="ＭＳ 明朝" panose="02020609040205080304" pitchFamily="17" charset="-128"/>
                <a:cs typeface="Times New Roman" panose="02020603050405020304" pitchFamily="18" charset="0"/>
              </a:rPr>
              <a:t> was different from others.</a:t>
            </a:r>
            <a:endParaRPr lang="en-US" sz="1800" dirty="0">
              <a:effectLst/>
              <a:latin typeface="Calibri" panose="020F0502020204030204" pitchFamily="34" charset="0"/>
              <a:ea typeface="ＭＳ 明朝" panose="02020609040205080304" pitchFamily="17" charset="-128"/>
              <a:cs typeface="Times New Roman" panose="02020603050405020304" pitchFamily="18" charset="0"/>
            </a:endParaRPr>
          </a:p>
          <a:p>
            <a:pPr marL="0" marR="0">
              <a:lnSpc>
                <a:spcPct val="115000"/>
              </a:lnSpc>
              <a:spcBef>
                <a:spcPts val="0"/>
              </a:spcBef>
              <a:spcAft>
                <a:spcPts val="1000"/>
              </a:spcAft>
            </a:pPr>
            <a:r>
              <a:rPr lang="en-US" sz="1800" dirty="0">
                <a:solidFill>
                  <a:srgbClr val="000000"/>
                </a:solidFill>
                <a:effectLst/>
                <a:latin typeface="Arial" panose="020B0604020202020204" pitchFamily="34" charset="0"/>
                <a:ea typeface="ＭＳ 明朝" panose="02020609040205080304" pitchFamily="17" charset="-128"/>
                <a:cs typeface="Times New Roman" panose="02020603050405020304" pitchFamily="18" charset="0"/>
              </a:rPr>
              <a:t>The order was 1</a:t>
            </a:r>
            <a:r>
              <a:rPr lang="en-US" sz="1800" baseline="30000" dirty="0">
                <a:solidFill>
                  <a:srgbClr val="000000"/>
                </a:solidFill>
                <a:effectLst/>
                <a:latin typeface="Arial" panose="020B0604020202020204" pitchFamily="34" charset="0"/>
                <a:ea typeface="ＭＳ 明朝" panose="02020609040205080304" pitchFamily="17" charset="-128"/>
                <a:cs typeface="Times New Roman" panose="02020603050405020304" pitchFamily="18" charset="0"/>
              </a:rPr>
              <a:t>St</a:t>
            </a:r>
            <a:r>
              <a:rPr lang="en-US" sz="1800" dirty="0">
                <a:solidFill>
                  <a:srgbClr val="000000"/>
                </a:solidFill>
                <a:effectLst/>
                <a:latin typeface="Arial" panose="020B0604020202020204" pitchFamily="34" charset="0"/>
                <a:ea typeface="ＭＳ 明朝" panose="02020609040205080304" pitchFamily="17" charset="-128"/>
                <a:cs typeface="Times New Roman" panose="02020603050405020304" pitchFamily="18" charset="0"/>
              </a:rPr>
              <a:t>: Power, 2</a:t>
            </a:r>
            <a:r>
              <a:rPr lang="en-US" sz="1800" baseline="30000" dirty="0">
                <a:solidFill>
                  <a:srgbClr val="000000"/>
                </a:solidFill>
                <a:effectLst/>
                <a:latin typeface="Arial" panose="020B0604020202020204" pitchFamily="34" charset="0"/>
                <a:ea typeface="ＭＳ 明朝" panose="02020609040205080304" pitchFamily="17" charset="-128"/>
                <a:cs typeface="Times New Roman" panose="02020603050405020304" pitchFamily="18" charset="0"/>
              </a:rPr>
              <a:t>nd</a:t>
            </a:r>
            <a:r>
              <a:rPr lang="en-US" sz="1800" dirty="0">
                <a:solidFill>
                  <a:srgbClr val="000000"/>
                </a:solidFill>
                <a:effectLst/>
                <a:latin typeface="Arial" panose="020B0604020202020204" pitchFamily="34" charset="0"/>
                <a:ea typeface="ＭＳ 明朝" panose="02020609040205080304" pitchFamily="17" charset="-128"/>
                <a:cs typeface="Times New Roman" panose="02020603050405020304" pitchFamily="18" charset="0"/>
              </a:rPr>
              <a:t>:Transmission_Manual, 3</a:t>
            </a:r>
            <a:r>
              <a:rPr lang="en-US" sz="1800" baseline="30000" dirty="0">
                <a:solidFill>
                  <a:srgbClr val="000000"/>
                </a:solidFill>
                <a:effectLst/>
                <a:latin typeface="Arial" panose="020B0604020202020204" pitchFamily="34" charset="0"/>
                <a:ea typeface="ＭＳ 明朝" panose="02020609040205080304" pitchFamily="17" charset="-128"/>
                <a:cs typeface="Times New Roman" panose="02020603050405020304" pitchFamily="18" charset="0"/>
              </a:rPr>
              <a:t>rd</a:t>
            </a:r>
            <a:r>
              <a:rPr lang="en-US" sz="1800" dirty="0">
                <a:solidFill>
                  <a:srgbClr val="000000"/>
                </a:solidFill>
                <a:effectLst/>
                <a:latin typeface="Arial" panose="020B0604020202020204" pitchFamily="34" charset="0"/>
                <a:ea typeface="ＭＳ 明朝" panose="02020609040205080304" pitchFamily="17" charset="-128"/>
                <a:cs typeface="Times New Roman" panose="02020603050405020304" pitchFamily="18" charset="0"/>
              </a:rPr>
              <a:t>: Engine, 4</a:t>
            </a:r>
            <a:r>
              <a:rPr lang="en-US" sz="1800" baseline="30000" dirty="0">
                <a:solidFill>
                  <a:srgbClr val="000000"/>
                </a:solidFill>
                <a:effectLst/>
                <a:latin typeface="Arial" panose="020B0604020202020204" pitchFamily="34" charset="0"/>
                <a:ea typeface="ＭＳ 明朝" panose="02020609040205080304" pitchFamily="17" charset="-128"/>
                <a:cs typeface="Times New Roman" panose="02020603050405020304" pitchFamily="18" charset="0"/>
              </a:rPr>
              <a:t>th</a:t>
            </a:r>
            <a:r>
              <a:rPr lang="en-US" sz="1800" dirty="0">
                <a:solidFill>
                  <a:srgbClr val="000000"/>
                </a:solidFill>
                <a:effectLst/>
                <a:latin typeface="Arial" panose="020B0604020202020204" pitchFamily="34" charset="0"/>
                <a:ea typeface="ＭＳ 明朝" panose="02020609040205080304" pitchFamily="17" charset="-128"/>
                <a:cs typeface="Times New Roman" panose="02020603050405020304" pitchFamily="18" charset="0"/>
              </a:rPr>
              <a:t>:Year. This is because </a:t>
            </a:r>
            <a:r>
              <a:rPr lang="en-US" sz="1800" dirty="0" err="1">
                <a:solidFill>
                  <a:srgbClr val="000000"/>
                </a:solidFill>
                <a:effectLst/>
                <a:latin typeface="Arial" panose="020B0604020202020204" pitchFamily="34" charset="0"/>
                <a:ea typeface="ＭＳ 明朝" panose="02020609040205080304" pitchFamily="17" charset="-128"/>
                <a:cs typeface="Times New Roman" panose="02020603050405020304" pitchFamily="18" charset="0"/>
              </a:rPr>
              <a:t>XGBoost</a:t>
            </a:r>
            <a:r>
              <a:rPr lang="en-US" sz="1800" dirty="0">
                <a:solidFill>
                  <a:srgbClr val="000000"/>
                </a:solidFill>
                <a:effectLst/>
                <a:latin typeface="Arial" panose="020B0604020202020204" pitchFamily="34" charset="0"/>
                <a:ea typeface="ＭＳ 明朝" panose="02020609040205080304" pitchFamily="17" charset="-128"/>
                <a:cs typeface="Times New Roman" panose="02020603050405020304" pitchFamily="18" charset="0"/>
              </a:rPr>
              <a:t> is highly sensitive to outliers. That means the coefficient takes the outliers as well. So, the order got different from others. </a:t>
            </a:r>
            <a:endParaRPr lang="en-US" sz="1800" dirty="0">
              <a:effectLst/>
              <a:latin typeface="Calibri" panose="020F0502020204030204" pitchFamily="34" charset="0"/>
              <a:ea typeface="ＭＳ 明朝" panose="02020609040205080304" pitchFamily="17" charset="-128"/>
              <a:cs typeface="Times New Roman" panose="02020603050405020304" pitchFamily="18" charset="0"/>
            </a:endParaRPr>
          </a:p>
          <a:p>
            <a:pPr marL="0" marR="0">
              <a:lnSpc>
                <a:spcPct val="115000"/>
              </a:lnSpc>
              <a:spcBef>
                <a:spcPts val="0"/>
              </a:spcBef>
              <a:spcAft>
                <a:spcPts val="1000"/>
              </a:spcAft>
            </a:pPr>
            <a:r>
              <a:rPr lang="en-US" sz="1800" dirty="0">
                <a:solidFill>
                  <a:srgbClr val="000000"/>
                </a:solidFill>
                <a:effectLst/>
                <a:latin typeface="Arial" panose="020B0604020202020204" pitchFamily="34" charset="0"/>
                <a:ea typeface="ＭＳ 明朝" panose="02020609040205080304" pitchFamily="17" charset="-128"/>
                <a:cs typeface="Times New Roman" panose="02020603050405020304" pitchFamily="18" charset="0"/>
              </a:rPr>
              <a:t>Outliers can be understood as data points that significantly different from the rest of the data.</a:t>
            </a:r>
            <a:endParaRPr lang="en-US" sz="1800" dirty="0">
              <a:effectLst/>
              <a:latin typeface="Calibri" panose="020F0502020204030204" pitchFamily="34" charset="0"/>
              <a:ea typeface="ＭＳ 明朝" panose="02020609040205080304" pitchFamily="17" charset="-128"/>
              <a:cs typeface="Times New Roman" panose="02020603050405020304" pitchFamily="18" charset="0"/>
            </a:endParaRPr>
          </a:p>
          <a:p>
            <a:pPr marL="0" marR="0">
              <a:lnSpc>
                <a:spcPct val="115000"/>
              </a:lnSpc>
              <a:spcBef>
                <a:spcPts val="0"/>
              </a:spcBef>
              <a:spcAft>
                <a:spcPts val="1000"/>
              </a:spcAft>
            </a:pPr>
            <a:r>
              <a:rPr lang="en-US" sz="1800" dirty="0">
                <a:solidFill>
                  <a:srgbClr val="000000"/>
                </a:solidFill>
                <a:effectLst/>
                <a:latin typeface="Arial" panose="020B0604020202020204" pitchFamily="34" charset="0"/>
                <a:ea typeface="ＭＳ 明朝" panose="02020609040205080304" pitchFamily="17" charset="-128"/>
                <a:cs typeface="Times New Roman" panose="02020603050405020304" pitchFamily="18" charset="0"/>
              </a:rPr>
              <a:t>If we use </a:t>
            </a:r>
            <a:r>
              <a:rPr lang="en-US" sz="1800" dirty="0" err="1">
                <a:solidFill>
                  <a:srgbClr val="000000"/>
                </a:solidFill>
                <a:effectLst/>
                <a:latin typeface="Arial" panose="020B0604020202020204" pitchFamily="34" charset="0"/>
                <a:ea typeface="ＭＳ 明朝" panose="02020609040205080304" pitchFamily="17" charset="-128"/>
                <a:cs typeface="Times New Roman" panose="02020603050405020304" pitchFamily="18" charset="0"/>
              </a:rPr>
              <a:t>XGBoost</a:t>
            </a:r>
            <a:r>
              <a:rPr lang="en-US" sz="1800" dirty="0">
                <a:solidFill>
                  <a:srgbClr val="000000"/>
                </a:solidFill>
                <a:effectLst/>
                <a:latin typeface="Arial" panose="020B0604020202020204" pitchFamily="34" charset="0"/>
                <a:ea typeface="ＭＳ 明朝" panose="02020609040205080304" pitchFamily="17" charset="-128"/>
                <a:cs typeface="Times New Roman" panose="02020603050405020304" pitchFamily="18" charset="0"/>
              </a:rPr>
              <a:t> for our model, we need to have extra process to evaluate and drop outliers which will take time and more cost. It is increasing the possibility to mistake the process that will cause biased data and inaccurate result. </a:t>
            </a:r>
            <a:endParaRPr lang="en-US" sz="1800" dirty="0">
              <a:effectLst/>
              <a:latin typeface="Calibri" panose="020F0502020204030204" pitchFamily="34" charset="0"/>
              <a:ea typeface="ＭＳ 明朝" panose="02020609040205080304" pitchFamily="17" charset="-128"/>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766A281-16EC-4A00-A3F9-0D56CCFE10A4}" type="slidenum">
              <a:rPr lang="en-US" smtClean="0"/>
              <a:t>7</a:t>
            </a:fld>
            <a:endParaRPr lang="en-US"/>
          </a:p>
        </p:txBody>
      </p:sp>
    </p:spTree>
    <p:extLst>
      <p:ext uri="{BB962C8B-B14F-4D97-AF65-F5344CB8AC3E}">
        <p14:creationId xmlns:p14="http://schemas.microsoft.com/office/powerpoint/2010/main" val="15496267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1000"/>
              </a:spcAft>
            </a:pPr>
            <a:r>
              <a:rPr lang="en-US" sz="1800" dirty="0">
                <a:solidFill>
                  <a:srgbClr val="000000"/>
                </a:solidFill>
                <a:effectLst/>
                <a:latin typeface="Arial" panose="020B0604020202020204" pitchFamily="34" charset="0"/>
                <a:ea typeface="ＭＳ 明朝" panose="02020609040205080304" pitchFamily="17" charset="-128"/>
                <a:cs typeface="Times New Roman" panose="02020603050405020304" pitchFamily="18" charset="0"/>
              </a:rPr>
              <a:t>Model Solution</a:t>
            </a:r>
          </a:p>
          <a:p>
            <a:pPr marL="0" marR="0">
              <a:lnSpc>
                <a:spcPct val="115000"/>
              </a:lnSpc>
              <a:spcBef>
                <a:spcPts val="0"/>
              </a:spcBef>
              <a:spcAft>
                <a:spcPts val="1000"/>
              </a:spcAft>
            </a:pPr>
            <a:r>
              <a:rPr lang="en-US" sz="1800" dirty="0">
                <a:solidFill>
                  <a:srgbClr val="000000"/>
                </a:solidFill>
                <a:effectLst/>
                <a:latin typeface="Arial" panose="020B0604020202020204" pitchFamily="34" charset="0"/>
                <a:ea typeface="ＭＳ 明朝" panose="02020609040205080304" pitchFamily="17" charset="-128"/>
                <a:cs typeface="Times New Roman" panose="02020603050405020304" pitchFamily="18" charset="0"/>
              </a:rPr>
              <a:t>Gradient Boost is the best model which can predict price with high accuracy and have superior explanatory ability. It has an R-squared of 0.89 on the test data, which means that it can explain 89% variation in our data. Also the RMSE on test data is 3.60 which means we can predict very closely to the original values. This is a very good model and we can use it in production.</a:t>
            </a:r>
            <a:endParaRPr lang="en-US" sz="1800" dirty="0">
              <a:effectLst/>
              <a:latin typeface="Calibri" panose="020F0502020204030204" pitchFamily="34" charset="0"/>
              <a:ea typeface="ＭＳ 明朝" panose="02020609040205080304" pitchFamily="17" charset="-128"/>
              <a:cs typeface="Times New Roman" panose="02020603050405020304" pitchFamily="18" charset="0"/>
            </a:endParaRPr>
          </a:p>
          <a:p>
            <a:pPr marL="0" marR="0">
              <a:lnSpc>
                <a:spcPct val="115000"/>
              </a:lnSpc>
              <a:spcBef>
                <a:spcPts val="0"/>
              </a:spcBef>
              <a:spcAft>
                <a:spcPts val="1000"/>
              </a:spcAft>
            </a:pPr>
            <a:r>
              <a:rPr lang="en-US" sz="1800" dirty="0">
                <a:solidFill>
                  <a:srgbClr val="000000"/>
                </a:solidFill>
                <a:effectLst/>
                <a:latin typeface="Arial" panose="020B0604020202020204" pitchFamily="34" charset="0"/>
                <a:ea typeface="ＭＳ 明朝" panose="02020609040205080304" pitchFamily="17" charset="-128"/>
                <a:cs typeface="Times New Roman" panose="02020603050405020304" pitchFamily="18" charset="0"/>
              </a:rPr>
              <a:t>It is robust to outliers that can benefit us that we don’t need to do extra process to evaluate and drop outliers.</a:t>
            </a:r>
          </a:p>
          <a:p>
            <a:endParaRPr lang="en-US" dirty="0"/>
          </a:p>
        </p:txBody>
      </p:sp>
      <p:sp>
        <p:nvSpPr>
          <p:cNvPr id="4" name="Slide Number Placeholder 3"/>
          <p:cNvSpPr>
            <a:spLocks noGrp="1"/>
          </p:cNvSpPr>
          <p:nvPr>
            <p:ph type="sldNum" sz="quarter" idx="5"/>
          </p:nvPr>
        </p:nvSpPr>
        <p:spPr/>
        <p:txBody>
          <a:bodyPr/>
          <a:lstStyle/>
          <a:p>
            <a:fld id="{9766A281-16EC-4A00-A3F9-0D56CCFE10A4}" type="slidenum">
              <a:rPr lang="en-US" smtClean="0"/>
              <a:t>8</a:t>
            </a:fld>
            <a:endParaRPr lang="en-US"/>
          </a:p>
        </p:txBody>
      </p:sp>
    </p:spTree>
    <p:extLst>
      <p:ext uri="{BB962C8B-B14F-4D97-AF65-F5344CB8AC3E}">
        <p14:creationId xmlns:p14="http://schemas.microsoft.com/office/powerpoint/2010/main" val="27502403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0"/>
              </a:spcAft>
            </a:pPr>
            <a:r>
              <a:rPr lang="en-US" sz="1800" dirty="0">
                <a:solidFill>
                  <a:srgbClr val="000000"/>
                </a:solidFill>
                <a:effectLst/>
                <a:latin typeface="Arial" panose="020B0604020202020204" pitchFamily="34" charset="0"/>
                <a:ea typeface="ＭＳ 明朝" panose="02020609040205080304" pitchFamily="17" charset="-128"/>
                <a:cs typeface="Times New Roman" panose="02020603050405020304" pitchFamily="18" charset="0"/>
              </a:rPr>
              <a:t>Recommendations for implementation</a:t>
            </a:r>
          </a:p>
          <a:p>
            <a:pPr marL="0" marR="0">
              <a:lnSpc>
                <a:spcPct val="115000"/>
              </a:lnSpc>
              <a:spcBef>
                <a:spcPts val="0"/>
              </a:spcBef>
              <a:spcAft>
                <a:spcPts val="0"/>
              </a:spcAft>
            </a:pPr>
            <a:r>
              <a:rPr lang="en-US" sz="1800" dirty="0">
                <a:solidFill>
                  <a:srgbClr val="000000"/>
                </a:solidFill>
                <a:effectLst/>
                <a:latin typeface="Arial" panose="020B0604020202020204" pitchFamily="34" charset="0"/>
                <a:ea typeface="ＭＳ 明朝" panose="02020609040205080304" pitchFamily="17" charset="-128"/>
                <a:cs typeface="Times New Roman" panose="02020603050405020304" pitchFamily="18" charset="0"/>
              </a:rPr>
              <a:t>Our model needs to improve the remaining error. That will cause inaccuracy of the result.  Even though our model has high accuracy, there are still error is existing. To improve the model, it can be ensemble with other methods. It must be 0% error to use in production. </a:t>
            </a:r>
            <a:endParaRPr lang="en-US" sz="1800" dirty="0">
              <a:effectLst/>
              <a:latin typeface="Calibri" panose="020F0502020204030204" pitchFamily="34" charset="0"/>
              <a:ea typeface="ＭＳ 明朝" panose="02020609040205080304" pitchFamily="17" charset="-128"/>
              <a:cs typeface="Times New Roman" panose="02020603050405020304" pitchFamily="18" charset="0"/>
            </a:endParaRPr>
          </a:p>
          <a:p>
            <a:pPr marL="0" marR="0">
              <a:lnSpc>
                <a:spcPct val="115000"/>
              </a:lnSpc>
              <a:spcBef>
                <a:spcPts val="0"/>
              </a:spcBef>
              <a:spcAft>
                <a:spcPts val="0"/>
              </a:spcAft>
            </a:pPr>
            <a:r>
              <a:rPr lang="en-US" sz="1800" dirty="0">
                <a:solidFill>
                  <a:srgbClr val="000000"/>
                </a:solidFill>
                <a:effectLst/>
                <a:latin typeface="Arial" panose="020B0604020202020204" pitchFamily="34" charset="0"/>
                <a:ea typeface="ＭＳ 明朝" panose="02020609040205080304" pitchFamily="17" charset="-128"/>
                <a:cs typeface="Times New Roman" panose="02020603050405020304" pitchFamily="18" charset="0"/>
              </a:rPr>
              <a:t> </a:t>
            </a:r>
            <a:endParaRPr lang="en-US" sz="1800" dirty="0">
              <a:effectLst/>
              <a:latin typeface="Calibri" panose="020F0502020204030204" pitchFamily="34" charset="0"/>
              <a:ea typeface="ＭＳ 明朝" panose="02020609040205080304" pitchFamily="17" charset="-128"/>
              <a:cs typeface="Times New Roman" panose="02020603050405020304" pitchFamily="18" charset="0"/>
            </a:endParaRPr>
          </a:p>
          <a:p>
            <a:pPr marL="0" marR="0">
              <a:lnSpc>
                <a:spcPct val="115000"/>
              </a:lnSpc>
              <a:spcBef>
                <a:spcPts val="0"/>
              </a:spcBef>
              <a:spcAft>
                <a:spcPts val="0"/>
              </a:spcAft>
            </a:pPr>
            <a:r>
              <a:rPr lang="en-US" sz="1800" dirty="0">
                <a:solidFill>
                  <a:srgbClr val="000000"/>
                </a:solidFill>
                <a:effectLst/>
                <a:latin typeface="Arial" panose="020B0604020202020204" pitchFamily="34" charset="0"/>
                <a:ea typeface="ＭＳ 明朝" panose="02020609040205080304" pitchFamily="17" charset="-128"/>
                <a:cs typeface="Times New Roman" panose="02020603050405020304" pitchFamily="18" charset="0"/>
              </a:rPr>
              <a:t>Large amount of data improves the accuracy of the result.</a:t>
            </a:r>
            <a:endParaRPr lang="en-US" sz="1800" dirty="0">
              <a:effectLst/>
              <a:latin typeface="Calibri" panose="020F0502020204030204" pitchFamily="34" charset="0"/>
              <a:ea typeface="ＭＳ 明朝" panose="02020609040205080304" pitchFamily="17" charset="-128"/>
              <a:cs typeface="Times New Roman" panose="02020603050405020304" pitchFamily="18" charset="0"/>
            </a:endParaRPr>
          </a:p>
          <a:p>
            <a:pPr marL="0" marR="0">
              <a:lnSpc>
                <a:spcPct val="115000"/>
              </a:lnSpc>
              <a:spcBef>
                <a:spcPts val="0"/>
              </a:spcBef>
              <a:spcAft>
                <a:spcPts val="0"/>
              </a:spcAft>
            </a:pPr>
            <a:r>
              <a:rPr lang="en-US" sz="1800" dirty="0">
                <a:solidFill>
                  <a:srgbClr val="000000"/>
                </a:solidFill>
                <a:effectLst/>
                <a:latin typeface="Arial" panose="020B0604020202020204" pitchFamily="34" charset="0"/>
                <a:ea typeface="ＭＳ 明朝" panose="02020609040205080304" pitchFamily="17" charset="-128"/>
                <a:cs typeface="Times New Roman" panose="02020603050405020304" pitchFamily="18" charset="0"/>
              </a:rPr>
              <a:t>Bring more “First-Owner” used cars, “Automatic Transmission” used cars, “Engine with High Power” used cars which are profitable according to our data.</a:t>
            </a:r>
          </a:p>
          <a:p>
            <a:pPr marL="0" marR="0">
              <a:lnSpc>
                <a:spcPct val="115000"/>
              </a:lnSpc>
              <a:spcBef>
                <a:spcPts val="0"/>
              </a:spcBef>
              <a:spcAft>
                <a:spcPts val="0"/>
              </a:spcAft>
            </a:pPr>
            <a:r>
              <a:rPr lang="en-US" sz="1800" dirty="0">
                <a:solidFill>
                  <a:srgbClr val="000000"/>
                </a:solidFill>
                <a:effectLst/>
                <a:latin typeface="Arial" panose="020B0604020202020204" pitchFamily="34" charset="0"/>
                <a:ea typeface="ＭＳ 明朝" panose="02020609040205080304" pitchFamily="17" charset="-128"/>
                <a:cs typeface="Times New Roman" panose="02020603050405020304" pitchFamily="18" charset="0"/>
              </a:rPr>
              <a:t>And collecting used car information in all over the India will be beneficial and provide better prediction. Which means we can be more profitable. </a:t>
            </a:r>
            <a:endParaRPr lang="en-US" sz="1800" dirty="0">
              <a:effectLst/>
              <a:latin typeface="Calibri" panose="020F0502020204030204" pitchFamily="34" charset="0"/>
              <a:ea typeface="ＭＳ 明朝" panose="02020609040205080304" pitchFamily="17" charset="-128"/>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766A281-16EC-4A00-A3F9-0D56CCFE10A4}" type="slidenum">
              <a:rPr lang="en-US" smtClean="0"/>
              <a:t>9</a:t>
            </a:fld>
            <a:endParaRPr lang="en-US"/>
          </a:p>
        </p:txBody>
      </p:sp>
    </p:spTree>
    <p:extLst>
      <p:ext uri="{BB962C8B-B14F-4D97-AF65-F5344CB8AC3E}">
        <p14:creationId xmlns:p14="http://schemas.microsoft.com/office/powerpoint/2010/main" val="5502567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1A6662E-FAF4-44BC-88B5-85A7CBFB6D30}" type="datetime1">
              <a:rPr lang="en-US" smtClean="0"/>
              <a:pPr/>
              <a:t>2/10/2023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4267632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E0CF6C-748E-4B7A-BC8B-3011EF78ED13}" type="datetime1">
              <a:rPr lang="en-US" smtClean="0"/>
              <a:pPr/>
              <a:t>2/10/2023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87016806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E0CF6C-748E-4B7A-BC8B-3011EF78ED13}" type="datetime1">
              <a:rPr lang="en-US" smtClean="0"/>
              <a:pPr/>
              <a:t>2/10/2023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83392104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E0CF6C-748E-4B7A-BC8B-3011EF78ED13}" type="datetime1">
              <a:rPr lang="en-US" smtClean="0"/>
              <a:pPr/>
              <a:t>2/10/2023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2668647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E0CF6C-748E-4B7A-BC8B-3011EF78ED13}" type="datetime1">
              <a:rPr lang="en-US" smtClean="0"/>
              <a:pPr/>
              <a:t>2/10/2023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83542346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7E0CF6C-748E-4B7A-BC8B-3011EF78ED13}" type="datetime1">
              <a:rPr lang="en-US" smtClean="0"/>
              <a:pPr/>
              <a:t>2/10/2023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37482528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7E0CF6C-748E-4B7A-BC8B-3011EF78ED13}" type="datetime1">
              <a:rPr lang="en-US" smtClean="0"/>
              <a:pPr/>
              <a:t>2/10/2023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50894659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0CF6C-748E-4B7A-BC8B-3011EF78ED13}" type="datetime1">
              <a:rPr lang="en-US" smtClean="0"/>
              <a:pPr/>
              <a:t>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58358569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0CF6C-748E-4B7A-BC8B-3011EF78ED13}" type="datetime1">
              <a:rPr lang="en-US" smtClean="0"/>
              <a:pPr/>
              <a:t>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80450297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0CF6C-748E-4B7A-BC8B-3011EF78ED13}" type="datetime1">
              <a:rPr lang="en-US" smtClean="0"/>
              <a:pPr/>
              <a:t>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53745810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417D9E-721A-44BB-8863-9873FE64DA75}" type="datetime1">
              <a:rPr lang="en-US" smtClean="0"/>
              <a:t>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17495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E0CF6C-748E-4B7A-BC8B-3011EF78ED13}" type="datetime1">
              <a:rPr lang="en-US" smtClean="0"/>
              <a:pPr/>
              <a:t>2/10/2023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44125395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E0CF6C-748E-4B7A-BC8B-3011EF78ED13}" type="datetime1">
              <a:rPr lang="en-US" smtClean="0"/>
              <a:pPr/>
              <a:t>2/10/2023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94565168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B41CFF-90C9-47B3-9DA1-F2BF8D839F7E}" type="datetime1">
              <a:rPr lang="en-US" smtClean="0"/>
              <a:t>2/10/2023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62113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6048FA-06AB-4884-A69B-986B96E68A24}" type="datetime1">
              <a:rPr lang="en-US" smtClean="0"/>
              <a:t>2/10/2023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84515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E0CF6C-748E-4B7A-BC8B-3011EF78ED13}" type="datetime1">
              <a:rPr lang="en-US" smtClean="0"/>
              <a:pPr/>
              <a:t>2/10/2023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76929363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AC6A5B-8AE7-4A41-B5A7-9ADC6686DC18}" type="datetime1">
              <a:rPr lang="en-US" smtClean="0"/>
              <a:t>2/10/2023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23871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7E0CF6C-748E-4B7A-BC8B-3011EF78ED13}" type="datetime1">
              <a:rPr lang="en-US" smtClean="0"/>
              <a:pPr/>
              <a:t>2/10/2023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658034545"/>
      </p:ext>
    </p:extLst>
  </p:cSld>
  <p:clrMap bg1="dk1" tx1="lt1" bg2="dk2" tx2="lt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 id="2147483845" r:id="rId12"/>
    <p:sldLayoutId id="2147483846" r:id="rId13"/>
    <p:sldLayoutId id="2147483847" r:id="rId14"/>
    <p:sldLayoutId id="2147483848" r:id="rId15"/>
    <p:sldLayoutId id="2147483849" r:id="rId16"/>
    <p:sldLayoutId id="2147483850"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38620" y="863695"/>
            <a:ext cx="9245609" cy="3779995"/>
          </a:xfrm>
        </p:spPr>
        <p:txBody>
          <a:bodyPr vert="horz" lIns="91440" tIns="45720" rIns="91440" bIns="45720" rtlCol="0" anchor="ctr">
            <a:normAutofit/>
          </a:bodyPr>
          <a:lstStyle/>
          <a:p>
            <a:pPr algn="ctr"/>
            <a:r>
              <a:rPr lang="en-US" dirty="0">
                <a:solidFill>
                  <a:srgbClr val="FFFFFF"/>
                </a:solidFill>
              </a:rPr>
              <a:t>Capstone Project </a:t>
            </a:r>
            <a:br>
              <a:rPr lang="en-US" dirty="0">
                <a:solidFill>
                  <a:srgbClr val="FFFFFF"/>
                </a:solidFill>
              </a:rPr>
            </a:br>
            <a:r>
              <a:rPr lang="en-US" dirty="0">
                <a:solidFill>
                  <a:srgbClr val="FFFFFF"/>
                </a:solidFill>
              </a:rPr>
              <a:t>Used Car Price Prediction</a:t>
            </a:r>
          </a:p>
        </p:txBody>
      </p:sp>
      <p:sp>
        <p:nvSpPr>
          <p:cNvPr id="3" name="Subtitle 2"/>
          <p:cNvSpPr>
            <a:spLocks noGrp="1"/>
          </p:cNvSpPr>
          <p:nvPr>
            <p:ph type="subTitle" idx="1"/>
          </p:nvPr>
        </p:nvSpPr>
        <p:spPr>
          <a:xfrm>
            <a:off x="2672080" y="4643690"/>
            <a:ext cx="7068465" cy="1147054"/>
          </a:xfrm>
        </p:spPr>
        <p:txBody>
          <a:bodyPr vert="horz" lIns="91440" tIns="45720" rIns="91440" bIns="45720" rtlCol="0" anchor="b">
            <a:normAutofit/>
          </a:bodyPr>
          <a:lstStyle/>
          <a:p>
            <a:r>
              <a:rPr lang="en-US" sz="2000" dirty="0">
                <a:solidFill>
                  <a:schemeClr val="accent1">
                    <a:lumMod val="75000"/>
                    <a:lumOff val="25000"/>
                  </a:schemeClr>
                </a:solidFill>
              </a:rPr>
              <a:t>Machine Learning/Regression</a:t>
            </a:r>
          </a:p>
        </p:txBody>
      </p:sp>
      <p:sp>
        <p:nvSpPr>
          <p:cNvPr id="5" name="TextBox 4">
            <a:extLst>
              <a:ext uri="{FF2B5EF4-FFF2-40B4-BE49-F238E27FC236}">
                <a16:creationId xmlns:a16="http://schemas.microsoft.com/office/drawing/2014/main" id="{696F9C14-4AC0-5A44-D238-70506D327D7F}"/>
              </a:ext>
            </a:extLst>
          </p:cNvPr>
          <p:cNvSpPr txBox="1"/>
          <p:nvPr/>
        </p:nvSpPr>
        <p:spPr>
          <a:xfrm>
            <a:off x="2672080" y="5886834"/>
            <a:ext cx="3708400" cy="369332"/>
          </a:xfrm>
          <a:prstGeom prst="rect">
            <a:avLst/>
          </a:prstGeom>
          <a:noFill/>
        </p:spPr>
        <p:txBody>
          <a:bodyPr wrap="square" rtlCol="0">
            <a:spAutoFit/>
          </a:bodyPr>
          <a:lstStyle/>
          <a:p>
            <a:pPr>
              <a:spcAft>
                <a:spcPts val="600"/>
              </a:spcAft>
            </a:pPr>
            <a:r>
              <a:rPr lang="en-US" dirty="0">
                <a:solidFill>
                  <a:schemeClr val="tx1">
                    <a:lumMod val="95000"/>
                  </a:schemeClr>
                </a:solidFill>
              </a:rPr>
              <a:t>Madoka Fujii</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99A11-7563-CB3A-5684-758345E76C36}"/>
              </a:ext>
            </a:extLst>
          </p:cNvPr>
          <p:cNvSpPr>
            <a:spLocks noGrp="1"/>
          </p:cNvSpPr>
          <p:nvPr>
            <p:ph type="title"/>
          </p:nvPr>
        </p:nvSpPr>
        <p:spPr/>
        <p:txBody>
          <a:bodyPr/>
          <a:lstStyle/>
          <a:p>
            <a:r>
              <a:rPr lang="en-US" dirty="0"/>
              <a:t>What are the key risks and challenges?</a:t>
            </a:r>
          </a:p>
        </p:txBody>
      </p:sp>
      <p:sp>
        <p:nvSpPr>
          <p:cNvPr id="3" name="Content Placeholder 2">
            <a:extLst>
              <a:ext uri="{FF2B5EF4-FFF2-40B4-BE49-F238E27FC236}">
                <a16:creationId xmlns:a16="http://schemas.microsoft.com/office/drawing/2014/main" id="{5141FE96-F707-4135-C71D-D440E3FE5BEF}"/>
              </a:ext>
            </a:extLst>
          </p:cNvPr>
          <p:cNvSpPr>
            <a:spLocks noGrp="1"/>
          </p:cNvSpPr>
          <p:nvPr>
            <p:ph idx="1"/>
          </p:nvPr>
        </p:nvSpPr>
        <p:spPr/>
        <p:txBody>
          <a:bodyPr>
            <a:normAutofit/>
          </a:bodyPr>
          <a:lstStyle/>
          <a:p>
            <a:r>
              <a:rPr lang="en-US" sz="3000" dirty="0"/>
              <a:t>Accuracy of data: During many detailed processes to create model, it may cause misinterpret data</a:t>
            </a:r>
          </a:p>
          <a:p>
            <a:r>
              <a:rPr lang="en-US" sz="3000" dirty="0"/>
              <a:t>The pricing model may not right</a:t>
            </a:r>
          </a:p>
          <a:p>
            <a:pPr marL="0" indent="0">
              <a:buNone/>
            </a:pPr>
            <a:endParaRPr lang="en-US" dirty="0"/>
          </a:p>
        </p:txBody>
      </p:sp>
    </p:spTree>
    <p:extLst>
      <p:ext uri="{BB962C8B-B14F-4D97-AF65-F5344CB8AC3E}">
        <p14:creationId xmlns:p14="http://schemas.microsoft.com/office/powerpoint/2010/main" val="1423195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9C828-FA35-9305-1965-2F0BFB6E7338}"/>
              </a:ext>
            </a:extLst>
          </p:cNvPr>
          <p:cNvSpPr>
            <a:spLocks noGrp="1"/>
          </p:cNvSpPr>
          <p:nvPr>
            <p:ph type="title"/>
          </p:nvPr>
        </p:nvSpPr>
        <p:spPr/>
        <p:txBody>
          <a:bodyPr/>
          <a:lstStyle/>
          <a:p>
            <a:r>
              <a:rPr lang="it-IT" dirty="0"/>
              <a:t>Next Step</a:t>
            </a:r>
            <a:endParaRPr lang="en-US" dirty="0"/>
          </a:p>
        </p:txBody>
      </p:sp>
      <p:sp>
        <p:nvSpPr>
          <p:cNvPr id="3" name="Content Placeholder 2">
            <a:extLst>
              <a:ext uri="{FF2B5EF4-FFF2-40B4-BE49-F238E27FC236}">
                <a16:creationId xmlns:a16="http://schemas.microsoft.com/office/drawing/2014/main" id="{EFEF898A-75CF-A439-29C0-50F57E9BBAC1}"/>
              </a:ext>
            </a:extLst>
          </p:cNvPr>
          <p:cNvSpPr>
            <a:spLocks noGrp="1"/>
          </p:cNvSpPr>
          <p:nvPr>
            <p:ph idx="1"/>
          </p:nvPr>
        </p:nvSpPr>
        <p:spPr/>
        <p:txBody>
          <a:bodyPr>
            <a:normAutofit/>
          </a:bodyPr>
          <a:lstStyle/>
          <a:p>
            <a:r>
              <a:rPr lang="en-US" sz="3200" dirty="0"/>
              <a:t>Further precise valuation of used car, taking picture or video of the condition (scratches, accidents, or repairs) will be effective. Deep Learning can analyze and predict it. The conditions significantly impact to the car’s price. </a:t>
            </a:r>
            <a:r>
              <a:rPr lang="ja-JP" altLang="en-US" sz="3200" dirty="0"/>
              <a:t>　</a:t>
            </a:r>
            <a:endParaRPr lang="en-US" sz="3200" dirty="0"/>
          </a:p>
        </p:txBody>
      </p:sp>
    </p:spTree>
    <p:extLst>
      <p:ext uri="{BB962C8B-B14F-4D97-AF65-F5344CB8AC3E}">
        <p14:creationId xmlns:p14="http://schemas.microsoft.com/office/powerpoint/2010/main" val="2447754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1CFE6-E231-8918-1E10-AD66E96E87E8}"/>
              </a:ext>
            </a:extLst>
          </p:cNvPr>
          <p:cNvSpPr>
            <a:spLocks noGrp="1"/>
          </p:cNvSpPr>
          <p:nvPr>
            <p:ph type="title"/>
          </p:nvPr>
        </p:nvSpPr>
        <p:spPr>
          <a:xfrm>
            <a:off x="1876424" y="4141693"/>
            <a:ext cx="8791575" cy="1301673"/>
          </a:xfrm>
        </p:spPr>
        <p:txBody>
          <a:bodyPr vert="horz" lIns="91440" tIns="45720" rIns="91440" bIns="45720" rtlCol="0" anchor="b">
            <a:normAutofit/>
          </a:bodyPr>
          <a:lstStyle/>
          <a:p>
            <a:r>
              <a:rPr lang="en-US" sz="4400" dirty="0"/>
              <a:t>Thank you!</a:t>
            </a:r>
            <a:br>
              <a:rPr lang="en-US" sz="4400" dirty="0"/>
            </a:br>
            <a:r>
              <a:rPr lang="en-US" sz="4400" dirty="0"/>
              <a:t>Question?</a:t>
            </a:r>
          </a:p>
        </p:txBody>
      </p:sp>
      <p:pic>
        <p:nvPicPr>
          <p:cNvPr id="6" name="Graphic 5" descr="Questions">
            <a:extLst>
              <a:ext uri="{FF2B5EF4-FFF2-40B4-BE49-F238E27FC236}">
                <a16:creationId xmlns:a16="http://schemas.microsoft.com/office/drawing/2014/main" id="{79862909-7D8D-B694-019D-368FE1789A7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5307" y="1108038"/>
            <a:ext cx="2893808" cy="2893808"/>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94117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B7474-2D2D-6AF3-B530-46B832323092}"/>
              </a:ext>
            </a:extLst>
          </p:cNvPr>
          <p:cNvSpPr>
            <a:spLocks noGrp="1"/>
          </p:cNvSpPr>
          <p:nvPr>
            <p:ph type="title"/>
          </p:nvPr>
        </p:nvSpPr>
        <p:spPr/>
        <p:txBody>
          <a:bodyPr/>
          <a:lstStyle/>
          <a:p>
            <a:r>
              <a:rPr lang="it-IT" dirty="0"/>
              <a:t>Key takeaways</a:t>
            </a:r>
            <a:endParaRPr lang="en-US" dirty="0"/>
          </a:p>
        </p:txBody>
      </p:sp>
      <p:sp>
        <p:nvSpPr>
          <p:cNvPr id="3" name="Content Placeholder 2">
            <a:extLst>
              <a:ext uri="{FF2B5EF4-FFF2-40B4-BE49-F238E27FC236}">
                <a16:creationId xmlns:a16="http://schemas.microsoft.com/office/drawing/2014/main" id="{98AE5B58-E438-5CD6-56DB-02641D533E6D}"/>
              </a:ext>
            </a:extLst>
          </p:cNvPr>
          <p:cNvSpPr>
            <a:spLocks noGrp="1"/>
          </p:cNvSpPr>
          <p:nvPr>
            <p:ph idx="1"/>
          </p:nvPr>
        </p:nvSpPr>
        <p:spPr>
          <a:xfrm>
            <a:off x="1043303" y="1863407"/>
            <a:ext cx="9905999" cy="3541714"/>
          </a:xfrm>
        </p:spPr>
        <p:txBody>
          <a:bodyPr>
            <a:normAutofit fontScale="92500" lnSpcReduction="10000"/>
          </a:bodyPr>
          <a:lstStyle/>
          <a:p>
            <a:r>
              <a:rPr lang="en-US" sz="3200" dirty="0"/>
              <a:t>Uncertainty accuracy of price of used car in India while huge demand</a:t>
            </a:r>
          </a:p>
          <a:p>
            <a:r>
              <a:rPr lang="en-US" sz="3200" dirty="0"/>
              <a:t>Objective is making a pricing model</a:t>
            </a:r>
          </a:p>
          <a:p>
            <a:r>
              <a:rPr lang="en-US" sz="3200" dirty="0"/>
              <a:t>Gradient Boost is the best model in the models explored</a:t>
            </a:r>
          </a:p>
          <a:p>
            <a:r>
              <a:rPr lang="en-US" sz="3200" dirty="0"/>
              <a:t>Next step, possible to try analyzing picture and video for prediction.</a:t>
            </a:r>
          </a:p>
          <a:p>
            <a:endParaRPr lang="en-US" dirty="0"/>
          </a:p>
        </p:txBody>
      </p:sp>
    </p:spTree>
    <p:extLst>
      <p:ext uri="{BB962C8B-B14F-4D97-AF65-F5344CB8AC3E}">
        <p14:creationId xmlns:p14="http://schemas.microsoft.com/office/powerpoint/2010/main" val="3433025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57E16-5DA9-308E-C8BE-08578CBFE4AA}"/>
              </a:ext>
            </a:extLst>
          </p:cNvPr>
          <p:cNvSpPr>
            <a:spLocks noGrp="1"/>
          </p:cNvSpPr>
          <p:nvPr>
            <p:ph type="title"/>
          </p:nvPr>
        </p:nvSpPr>
        <p:spPr/>
        <p:txBody>
          <a:bodyPr/>
          <a:lstStyle/>
          <a:p>
            <a:r>
              <a:rPr lang="en-US" dirty="0"/>
              <a:t>Problem Definition</a:t>
            </a:r>
          </a:p>
        </p:txBody>
      </p:sp>
      <p:graphicFrame>
        <p:nvGraphicFramePr>
          <p:cNvPr id="4" name="Diagram 4">
            <a:extLst>
              <a:ext uri="{FF2B5EF4-FFF2-40B4-BE49-F238E27FC236}">
                <a16:creationId xmlns:a16="http://schemas.microsoft.com/office/drawing/2014/main" id="{490250E1-F3C7-0462-AD32-0B7019C0F7C8}"/>
              </a:ext>
            </a:extLst>
          </p:cNvPr>
          <p:cNvGraphicFramePr/>
          <p:nvPr>
            <p:extLst>
              <p:ext uri="{D42A27DB-BD31-4B8C-83A1-F6EECF244321}">
                <p14:modId xmlns:p14="http://schemas.microsoft.com/office/powerpoint/2010/main" val="1483535786"/>
              </p:ext>
            </p:extLst>
          </p:nvPr>
        </p:nvGraphicFramePr>
        <p:xfrm>
          <a:off x="379411" y="1924368"/>
          <a:ext cx="11430001" cy="40512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07269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21E25-79FD-6973-3F45-35390ACBDB1F}"/>
              </a:ext>
            </a:extLst>
          </p:cNvPr>
          <p:cNvSpPr>
            <a:spLocks noGrp="1"/>
          </p:cNvSpPr>
          <p:nvPr>
            <p:ph type="title"/>
          </p:nvPr>
        </p:nvSpPr>
        <p:spPr>
          <a:xfrm>
            <a:off x="6448425" y="618518"/>
            <a:ext cx="4598985" cy="1478570"/>
          </a:xfrm>
        </p:spPr>
        <p:txBody>
          <a:bodyPr>
            <a:normAutofit/>
          </a:bodyPr>
          <a:lstStyle/>
          <a:p>
            <a:r>
              <a:rPr lang="en-US" dirty="0"/>
              <a:t>Problem to solve</a:t>
            </a:r>
          </a:p>
        </p:txBody>
      </p:sp>
      <p:sp>
        <p:nvSpPr>
          <p:cNvPr id="3" name="Content Placeholder 2">
            <a:extLst>
              <a:ext uri="{FF2B5EF4-FFF2-40B4-BE49-F238E27FC236}">
                <a16:creationId xmlns:a16="http://schemas.microsoft.com/office/drawing/2014/main" id="{8D6A1F23-6335-AC7D-1702-280CCD870992}"/>
              </a:ext>
            </a:extLst>
          </p:cNvPr>
          <p:cNvSpPr>
            <a:spLocks noGrp="1"/>
          </p:cNvSpPr>
          <p:nvPr>
            <p:ph idx="1"/>
          </p:nvPr>
        </p:nvSpPr>
        <p:spPr>
          <a:xfrm>
            <a:off x="6448425" y="2249487"/>
            <a:ext cx="4598986" cy="3541714"/>
          </a:xfrm>
        </p:spPr>
        <p:txBody>
          <a:bodyPr>
            <a:normAutofit/>
          </a:bodyPr>
          <a:lstStyle/>
          <a:p>
            <a:r>
              <a:rPr lang="it-IT"/>
              <a:t>Need to figure out what is the impact to price of used car.</a:t>
            </a:r>
          </a:p>
          <a:p>
            <a:r>
              <a:rPr lang="it-IT"/>
              <a:t>Can we use machine learning to predict fair price?</a:t>
            </a:r>
          </a:p>
          <a:p>
            <a:r>
              <a:rPr lang="it-IT"/>
              <a:t>Can the pricing model predict price precisely and appropriately?</a:t>
            </a:r>
          </a:p>
          <a:p>
            <a:endParaRPr lang="en-US" dirty="0"/>
          </a:p>
        </p:txBody>
      </p:sp>
      <p:pic>
        <p:nvPicPr>
          <p:cNvPr id="5" name="Picture 4" descr="Cars parked in a line">
            <a:extLst>
              <a:ext uri="{FF2B5EF4-FFF2-40B4-BE49-F238E27FC236}">
                <a16:creationId xmlns:a16="http://schemas.microsoft.com/office/drawing/2014/main" id="{2B259F48-4DBF-C7BC-BAFD-1894B31CEAD9}"/>
              </a:ext>
            </a:extLst>
          </p:cNvPr>
          <p:cNvPicPr>
            <a:picLocks noChangeAspect="1"/>
          </p:cNvPicPr>
          <p:nvPr/>
        </p:nvPicPr>
        <p:blipFill rotWithShape="1">
          <a:blip r:embed="rId4"/>
          <a:srcRect l="25458" r="7814"/>
          <a:stretch/>
        </p:blipFill>
        <p:spPr>
          <a:xfrm>
            <a:off x="-5597" y="10"/>
            <a:ext cx="6101597" cy="6857990"/>
          </a:xfrm>
          <a:prstGeom prst="rect">
            <a:avLst/>
          </a:prstGeom>
        </p:spPr>
      </p:pic>
    </p:spTree>
    <p:extLst>
      <p:ext uri="{BB962C8B-B14F-4D97-AF65-F5344CB8AC3E}">
        <p14:creationId xmlns:p14="http://schemas.microsoft.com/office/powerpoint/2010/main" val="996211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38061-816A-5DBF-3C90-05D0245D1AA7}"/>
              </a:ext>
            </a:extLst>
          </p:cNvPr>
          <p:cNvSpPr>
            <a:spLocks noGrp="1"/>
          </p:cNvSpPr>
          <p:nvPr>
            <p:ph type="title"/>
          </p:nvPr>
        </p:nvSpPr>
        <p:spPr>
          <a:xfrm>
            <a:off x="1143001" y="-430756"/>
            <a:ext cx="9905998" cy="2399039"/>
          </a:xfrm>
        </p:spPr>
        <p:txBody>
          <a:bodyPr/>
          <a:lstStyle/>
          <a:p>
            <a:r>
              <a:rPr lang="it-IT" sz="3600" dirty="0"/>
              <a:t>Exploratory data analysis</a:t>
            </a:r>
            <a:br>
              <a:rPr lang="it-IT" sz="3600" dirty="0"/>
            </a:br>
            <a:endParaRPr lang="en-US" dirty="0"/>
          </a:p>
        </p:txBody>
      </p:sp>
      <p:sp>
        <p:nvSpPr>
          <p:cNvPr id="3" name="Content Placeholder 2">
            <a:extLst>
              <a:ext uri="{FF2B5EF4-FFF2-40B4-BE49-F238E27FC236}">
                <a16:creationId xmlns:a16="http://schemas.microsoft.com/office/drawing/2014/main" id="{6EFC4F94-D9C7-E472-5841-54350C75DAA7}"/>
              </a:ext>
            </a:extLst>
          </p:cNvPr>
          <p:cNvSpPr>
            <a:spLocks noGrp="1"/>
          </p:cNvSpPr>
          <p:nvPr>
            <p:ph idx="1"/>
          </p:nvPr>
        </p:nvSpPr>
        <p:spPr>
          <a:xfrm>
            <a:off x="413657" y="1171802"/>
            <a:ext cx="3154680" cy="4599442"/>
          </a:xfrm>
        </p:spPr>
        <p:txBody>
          <a:bodyPr>
            <a:normAutofit/>
          </a:bodyPr>
          <a:lstStyle/>
          <a:p>
            <a:r>
              <a:rPr lang="it-IT" sz="2800" dirty="0"/>
              <a:t>Engine and Power are highly correlated</a:t>
            </a:r>
          </a:p>
          <a:p>
            <a:r>
              <a:rPr lang="it-IT" sz="2800" dirty="0"/>
              <a:t>The two correlated with Price and price_log as well</a:t>
            </a:r>
            <a:endParaRPr lang="en-US" sz="2800" dirty="0"/>
          </a:p>
        </p:txBody>
      </p:sp>
      <p:pic>
        <p:nvPicPr>
          <p:cNvPr id="6" name="Picture 5">
            <a:extLst>
              <a:ext uri="{FF2B5EF4-FFF2-40B4-BE49-F238E27FC236}">
                <a16:creationId xmlns:a16="http://schemas.microsoft.com/office/drawing/2014/main" id="{3833F17D-B182-B6B5-9BE4-0FC0025856B7}"/>
              </a:ext>
            </a:extLst>
          </p:cNvPr>
          <p:cNvPicPr>
            <a:picLocks noChangeAspect="1"/>
          </p:cNvPicPr>
          <p:nvPr/>
        </p:nvPicPr>
        <p:blipFill>
          <a:blip r:embed="rId3"/>
          <a:stretch>
            <a:fillRect/>
          </a:stretch>
        </p:blipFill>
        <p:spPr>
          <a:xfrm>
            <a:off x="3433864" y="927603"/>
            <a:ext cx="8758136" cy="5930397"/>
          </a:xfrm>
          <a:prstGeom prst="rect">
            <a:avLst/>
          </a:prstGeom>
        </p:spPr>
      </p:pic>
    </p:spTree>
    <p:extLst>
      <p:ext uri="{BB962C8B-B14F-4D97-AF65-F5344CB8AC3E}">
        <p14:creationId xmlns:p14="http://schemas.microsoft.com/office/powerpoint/2010/main" val="4176995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DD693-574A-1F22-1850-E43282C5327B}"/>
              </a:ext>
            </a:extLst>
          </p:cNvPr>
          <p:cNvSpPr>
            <a:spLocks noGrp="1"/>
          </p:cNvSpPr>
          <p:nvPr>
            <p:ph type="title"/>
          </p:nvPr>
        </p:nvSpPr>
        <p:spPr>
          <a:xfrm>
            <a:off x="660400" y="0"/>
            <a:ext cx="9905998" cy="1363850"/>
          </a:xfrm>
        </p:spPr>
        <p:txBody>
          <a:bodyPr>
            <a:normAutofit/>
          </a:bodyPr>
          <a:lstStyle/>
          <a:p>
            <a:r>
              <a:rPr lang="it-IT" sz="3200" dirty="0"/>
              <a:t>Comparison of Models / Approach for the solution</a:t>
            </a:r>
            <a:endParaRPr lang="en-US" sz="3200" dirty="0"/>
          </a:p>
        </p:txBody>
      </p:sp>
      <p:pic>
        <p:nvPicPr>
          <p:cNvPr id="9" name="Content Placeholder 8">
            <a:extLst>
              <a:ext uri="{FF2B5EF4-FFF2-40B4-BE49-F238E27FC236}">
                <a16:creationId xmlns:a16="http://schemas.microsoft.com/office/drawing/2014/main" id="{185C5A1F-E90E-11C2-7DFC-D02710C7AA91}"/>
              </a:ext>
            </a:extLst>
          </p:cNvPr>
          <p:cNvPicPr>
            <a:picLocks noGrp="1" noChangeAspect="1"/>
          </p:cNvPicPr>
          <p:nvPr>
            <p:ph idx="1"/>
          </p:nvPr>
        </p:nvPicPr>
        <p:blipFill>
          <a:blip r:embed="rId3"/>
          <a:stretch>
            <a:fillRect/>
          </a:stretch>
        </p:blipFill>
        <p:spPr>
          <a:xfrm>
            <a:off x="1178560" y="1177872"/>
            <a:ext cx="10109200" cy="5355008"/>
          </a:xfrm>
        </p:spPr>
      </p:pic>
      <p:sp>
        <p:nvSpPr>
          <p:cNvPr id="10" name="Rectangle 9">
            <a:extLst>
              <a:ext uri="{FF2B5EF4-FFF2-40B4-BE49-F238E27FC236}">
                <a16:creationId xmlns:a16="http://schemas.microsoft.com/office/drawing/2014/main" id="{186CA3D0-5528-E518-D09C-9C913325A41C}"/>
              </a:ext>
            </a:extLst>
          </p:cNvPr>
          <p:cNvSpPr/>
          <p:nvPr/>
        </p:nvSpPr>
        <p:spPr>
          <a:xfrm>
            <a:off x="1341120" y="5567680"/>
            <a:ext cx="9784080" cy="3860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FA95EAE-EF51-0FF7-21A0-C746E07F262D}"/>
              </a:ext>
            </a:extLst>
          </p:cNvPr>
          <p:cNvSpPr/>
          <p:nvPr/>
        </p:nvSpPr>
        <p:spPr>
          <a:xfrm>
            <a:off x="1341120" y="4653280"/>
            <a:ext cx="9784080" cy="3860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447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BB5F1-2725-7A60-3D26-BFAAFE03E186}"/>
              </a:ext>
            </a:extLst>
          </p:cNvPr>
          <p:cNvSpPr>
            <a:spLocks noGrp="1"/>
          </p:cNvSpPr>
          <p:nvPr>
            <p:ph type="title"/>
          </p:nvPr>
        </p:nvSpPr>
        <p:spPr>
          <a:xfrm>
            <a:off x="838200" y="209867"/>
            <a:ext cx="10515600" cy="1005840"/>
          </a:xfrm>
        </p:spPr>
        <p:txBody>
          <a:bodyPr>
            <a:normAutofit/>
          </a:bodyPr>
          <a:lstStyle/>
          <a:p>
            <a:r>
              <a:rPr lang="it-IT" dirty="0"/>
              <a:t>Feature Importance / key findings &amp; insights</a:t>
            </a:r>
            <a:endParaRPr lang="en-US" dirty="0"/>
          </a:p>
        </p:txBody>
      </p:sp>
      <p:sp>
        <p:nvSpPr>
          <p:cNvPr id="3" name="Content Placeholder 2">
            <a:extLst>
              <a:ext uri="{FF2B5EF4-FFF2-40B4-BE49-F238E27FC236}">
                <a16:creationId xmlns:a16="http://schemas.microsoft.com/office/drawing/2014/main" id="{6AA6762A-F2A3-1FCF-CB2A-0FDB76B771EB}"/>
              </a:ext>
            </a:extLst>
          </p:cNvPr>
          <p:cNvSpPr>
            <a:spLocks noGrp="1"/>
          </p:cNvSpPr>
          <p:nvPr>
            <p:ph idx="1"/>
          </p:nvPr>
        </p:nvSpPr>
        <p:spPr>
          <a:xfrm>
            <a:off x="334184" y="1949450"/>
            <a:ext cx="2957656" cy="4195763"/>
          </a:xfrm>
        </p:spPr>
        <p:txBody>
          <a:bodyPr>
            <a:normAutofit fontScale="92500"/>
          </a:bodyPr>
          <a:lstStyle/>
          <a:p>
            <a:r>
              <a:rPr lang="en-US" sz="2800" dirty="0" err="1"/>
              <a:t>XGBoost</a:t>
            </a:r>
            <a:r>
              <a:rPr lang="en-US" sz="2800" dirty="0"/>
              <a:t> is highly sensitive to outliers which makes the order of feature importance becomes different from other models</a:t>
            </a:r>
            <a:endParaRPr lang="en-US" dirty="0"/>
          </a:p>
        </p:txBody>
      </p:sp>
      <p:pic>
        <p:nvPicPr>
          <p:cNvPr id="5" name="Picture 4">
            <a:extLst>
              <a:ext uri="{FF2B5EF4-FFF2-40B4-BE49-F238E27FC236}">
                <a16:creationId xmlns:a16="http://schemas.microsoft.com/office/drawing/2014/main" id="{B5732E26-07BE-73F0-3205-F3276600CBAD}"/>
              </a:ext>
            </a:extLst>
          </p:cNvPr>
          <p:cNvPicPr>
            <a:picLocks noChangeAspect="1"/>
          </p:cNvPicPr>
          <p:nvPr/>
        </p:nvPicPr>
        <p:blipFill>
          <a:blip r:embed="rId3"/>
          <a:stretch>
            <a:fillRect/>
          </a:stretch>
        </p:blipFill>
        <p:spPr>
          <a:xfrm>
            <a:off x="3169921" y="1076960"/>
            <a:ext cx="8859519" cy="2458720"/>
          </a:xfrm>
          <a:prstGeom prst="rect">
            <a:avLst/>
          </a:prstGeom>
        </p:spPr>
      </p:pic>
      <p:pic>
        <p:nvPicPr>
          <p:cNvPr id="7" name="Picture 6">
            <a:extLst>
              <a:ext uri="{FF2B5EF4-FFF2-40B4-BE49-F238E27FC236}">
                <a16:creationId xmlns:a16="http://schemas.microsoft.com/office/drawing/2014/main" id="{450EF208-D7CA-136C-4589-804A8DF49EDF}"/>
              </a:ext>
            </a:extLst>
          </p:cNvPr>
          <p:cNvPicPr>
            <a:picLocks noChangeAspect="1"/>
          </p:cNvPicPr>
          <p:nvPr/>
        </p:nvPicPr>
        <p:blipFill>
          <a:blip r:embed="rId4"/>
          <a:stretch>
            <a:fillRect/>
          </a:stretch>
        </p:blipFill>
        <p:spPr>
          <a:xfrm>
            <a:off x="3169921" y="3647440"/>
            <a:ext cx="8859519" cy="3075622"/>
          </a:xfrm>
          <a:prstGeom prst="rect">
            <a:avLst/>
          </a:prstGeom>
        </p:spPr>
      </p:pic>
    </p:spTree>
    <p:extLst>
      <p:ext uri="{BB962C8B-B14F-4D97-AF65-F5344CB8AC3E}">
        <p14:creationId xmlns:p14="http://schemas.microsoft.com/office/powerpoint/2010/main" val="2534709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E42FA-6D30-A5E8-DD1A-649F9E938886}"/>
              </a:ext>
            </a:extLst>
          </p:cNvPr>
          <p:cNvSpPr>
            <a:spLocks noGrp="1"/>
          </p:cNvSpPr>
          <p:nvPr>
            <p:ph type="title"/>
          </p:nvPr>
        </p:nvSpPr>
        <p:spPr>
          <a:xfrm>
            <a:off x="1143001" y="179573"/>
            <a:ext cx="9905998" cy="1478570"/>
          </a:xfrm>
        </p:spPr>
        <p:txBody>
          <a:bodyPr/>
          <a:lstStyle/>
          <a:p>
            <a:r>
              <a:rPr lang="it-IT" dirty="0"/>
              <a:t>Model Solution</a:t>
            </a:r>
            <a:endParaRPr lang="en-US" dirty="0"/>
          </a:p>
        </p:txBody>
      </p:sp>
      <p:sp>
        <p:nvSpPr>
          <p:cNvPr id="3" name="Content Placeholder 2">
            <a:extLst>
              <a:ext uri="{FF2B5EF4-FFF2-40B4-BE49-F238E27FC236}">
                <a16:creationId xmlns:a16="http://schemas.microsoft.com/office/drawing/2014/main" id="{29BD093A-4949-7481-E733-7D1BB91FABF8}"/>
              </a:ext>
            </a:extLst>
          </p:cNvPr>
          <p:cNvSpPr>
            <a:spLocks noGrp="1"/>
          </p:cNvSpPr>
          <p:nvPr>
            <p:ph idx="1"/>
          </p:nvPr>
        </p:nvSpPr>
        <p:spPr>
          <a:xfrm>
            <a:off x="1143000" y="1405366"/>
            <a:ext cx="9905999" cy="3541714"/>
          </a:xfrm>
        </p:spPr>
        <p:txBody>
          <a:bodyPr/>
          <a:lstStyle/>
          <a:p>
            <a:r>
              <a:rPr lang="en-US" sz="3200" dirty="0"/>
              <a:t>Gradient Boost can predict price the most accurately and have superior explanatory ability data in the models</a:t>
            </a:r>
          </a:p>
          <a:p>
            <a:r>
              <a:rPr lang="en-US" sz="3200" dirty="0"/>
              <a:t>It is robust to outliers. It does not need to do any extra process to evaluate and drop outliers</a:t>
            </a:r>
          </a:p>
          <a:p>
            <a:endParaRPr lang="en-US" dirty="0"/>
          </a:p>
          <a:p>
            <a:endParaRPr lang="en-US" dirty="0"/>
          </a:p>
          <a:p>
            <a:endParaRPr lang="en-US" dirty="0"/>
          </a:p>
          <a:p>
            <a:endParaRPr lang="en-US" dirty="0"/>
          </a:p>
        </p:txBody>
      </p:sp>
      <p:pic>
        <p:nvPicPr>
          <p:cNvPr id="6" name="Picture 5">
            <a:extLst>
              <a:ext uri="{FF2B5EF4-FFF2-40B4-BE49-F238E27FC236}">
                <a16:creationId xmlns:a16="http://schemas.microsoft.com/office/drawing/2014/main" id="{AE77B847-9C04-0FD4-5500-FC045094AF4C}"/>
              </a:ext>
            </a:extLst>
          </p:cNvPr>
          <p:cNvPicPr>
            <a:picLocks noChangeAspect="1"/>
          </p:cNvPicPr>
          <p:nvPr/>
        </p:nvPicPr>
        <p:blipFill>
          <a:blip r:embed="rId3"/>
          <a:stretch>
            <a:fillRect/>
          </a:stretch>
        </p:blipFill>
        <p:spPr>
          <a:xfrm>
            <a:off x="1813302" y="4346920"/>
            <a:ext cx="8431077" cy="1666421"/>
          </a:xfrm>
          <a:prstGeom prst="rect">
            <a:avLst/>
          </a:prstGeom>
        </p:spPr>
      </p:pic>
    </p:spTree>
    <p:extLst>
      <p:ext uri="{BB962C8B-B14F-4D97-AF65-F5344CB8AC3E}">
        <p14:creationId xmlns:p14="http://schemas.microsoft.com/office/powerpoint/2010/main" val="2009566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E5A8A-A4A8-0052-43F7-513233BA0B88}"/>
              </a:ext>
            </a:extLst>
          </p:cNvPr>
          <p:cNvSpPr>
            <a:spLocks noGrp="1"/>
          </p:cNvSpPr>
          <p:nvPr>
            <p:ph type="title"/>
          </p:nvPr>
        </p:nvSpPr>
        <p:spPr/>
        <p:txBody>
          <a:bodyPr>
            <a:normAutofit/>
          </a:bodyPr>
          <a:lstStyle/>
          <a:p>
            <a:r>
              <a:rPr lang="it-IT" dirty="0"/>
              <a:t>Recommendations for implementation</a:t>
            </a:r>
            <a:endParaRPr lang="en-US" dirty="0"/>
          </a:p>
        </p:txBody>
      </p:sp>
      <p:sp>
        <p:nvSpPr>
          <p:cNvPr id="3" name="Content Placeholder 2">
            <a:extLst>
              <a:ext uri="{FF2B5EF4-FFF2-40B4-BE49-F238E27FC236}">
                <a16:creationId xmlns:a16="http://schemas.microsoft.com/office/drawing/2014/main" id="{302AB1DE-E4B3-44EB-88CF-964F29BBF646}"/>
              </a:ext>
            </a:extLst>
          </p:cNvPr>
          <p:cNvSpPr>
            <a:spLocks noGrp="1"/>
          </p:cNvSpPr>
          <p:nvPr>
            <p:ph idx="1"/>
          </p:nvPr>
        </p:nvSpPr>
        <p:spPr/>
        <p:txBody>
          <a:bodyPr>
            <a:normAutofit/>
          </a:bodyPr>
          <a:lstStyle/>
          <a:p>
            <a:r>
              <a:rPr lang="en-US" sz="3200" dirty="0"/>
              <a:t>Need to improve the accuracy of the model that still have remaining error</a:t>
            </a:r>
          </a:p>
          <a:p>
            <a:r>
              <a:rPr lang="en-US" sz="3200" dirty="0"/>
              <a:t>Increase the data amount so that it can do more accurate prediction and more profitable</a:t>
            </a:r>
          </a:p>
        </p:txBody>
      </p:sp>
    </p:spTree>
    <p:extLst>
      <p:ext uri="{BB962C8B-B14F-4D97-AF65-F5344CB8AC3E}">
        <p14:creationId xmlns:p14="http://schemas.microsoft.com/office/powerpoint/2010/main" val="22997383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2436</TotalTime>
  <Words>1420</Words>
  <Application>Microsoft Office PowerPoint</Application>
  <PresentationFormat>Widescreen</PresentationFormat>
  <Paragraphs>91</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Avenir Next LT Pro</vt:lpstr>
      <vt:lpstr>Calibri</vt:lpstr>
      <vt:lpstr>Tw Cen MT</vt:lpstr>
      <vt:lpstr>Circuit</vt:lpstr>
      <vt:lpstr>Capstone Project  Used Car Price Prediction</vt:lpstr>
      <vt:lpstr>Key takeaways</vt:lpstr>
      <vt:lpstr>Problem Definition</vt:lpstr>
      <vt:lpstr>Problem to solve</vt:lpstr>
      <vt:lpstr>Exploratory data analysis </vt:lpstr>
      <vt:lpstr>Comparison of Models / Approach for the solution</vt:lpstr>
      <vt:lpstr>Feature Importance / key findings &amp; insights</vt:lpstr>
      <vt:lpstr>Model Solution</vt:lpstr>
      <vt:lpstr>Recommendations for implementation</vt:lpstr>
      <vt:lpstr>What are the key risks and challenges?</vt:lpstr>
      <vt:lpstr>Next Step</vt:lpstr>
      <vt:lpstr>Thank you!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Madoka</dc:creator>
  <cp:lastModifiedBy>Madoka F</cp:lastModifiedBy>
  <cp:revision>170</cp:revision>
  <cp:lastPrinted>2023-02-10T20:54:55Z</cp:lastPrinted>
  <dcterms:created xsi:type="dcterms:W3CDTF">2023-02-03T20:57:24Z</dcterms:created>
  <dcterms:modified xsi:type="dcterms:W3CDTF">2023-02-11T01:33:03Z</dcterms:modified>
</cp:coreProperties>
</file>