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6" r:id="rId6"/>
    <p:sldId id="267" r:id="rId7"/>
    <p:sldId id="268" r:id="rId8"/>
    <p:sldId id="274" r:id="rId9"/>
    <p:sldId id="269" r:id="rId10"/>
    <p:sldId id="261" r:id="rId11"/>
    <p:sldId id="260" r:id="rId12"/>
    <p:sldId id="262" r:id="rId13"/>
    <p:sldId id="271" r:id="rId14"/>
    <p:sldId id="277" r:id="rId15"/>
    <p:sldId id="272" r:id="rId16"/>
    <p:sldId id="273" r:id="rId17"/>
    <p:sldId id="270" r:id="rId18"/>
    <p:sldId id="263" r:id="rId19"/>
    <p:sldId id="275" r:id="rId20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BAE9"/>
    <a:srgbClr val="7EFB55"/>
    <a:srgbClr val="F4716D"/>
    <a:srgbClr val="E8E8E8"/>
    <a:srgbClr val="A4D984"/>
    <a:srgbClr val="797DC9"/>
    <a:srgbClr val="FF6343"/>
    <a:srgbClr val="685B91"/>
    <a:srgbClr val="7B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118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205.30699999999999</c:v>
                  </c:pt>
                  <c:pt idx="1">
                    <c:v>147.8227</c:v>
                  </c:pt>
                  <c:pt idx="2">
                    <c:v>10.6853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22.726299999999998</c:v>
                  </c:pt>
                  <c:pt idx="1">
                    <c:v>30.041899999999998</c:v>
                  </c:pt>
                  <c:pt idx="2">
                    <c:v>10.6518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22.726299999999998</c:v>
                </c:pt>
                <c:pt idx="1">
                  <c:v>30.041899999999998</c:v>
                </c:pt>
                <c:pt idx="2">
                  <c:v>10.6518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12.692299999999999</c:v>
                  </c:pt>
                  <c:pt idx="1">
                    <c:v>44.124600000000001</c:v>
                  </c:pt>
                  <c:pt idx="2">
                    <c:v>10.0372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Лист1!$C$2:$C$6</c:f>
                <c:numCache>
                  <c:formatCode>General</c:formatCode>
                  <c:ptCount val="5"/>
                  <c:pt idx="0">
                    <c:v>11.4884</c:v>
                  </c:pt>
                  <c:pt idx="1">
                    <c:v>12.986800000000001</c:v>
                  </c:pt>
                  <c:pt idx="2">
                    <c:v>10.0099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11.4884</c:v>
                </c:pt>
                <c:pt idx="1">
                  <c:v>12.986800000000001</c:v>
                </c:pt>
                <c:pt idx="2">
                  <c:v>10.0099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087528"/>
        <c:axId val="327086744"/>
      </c:barChart>
      <c:catAx>
        <c:axId val="32708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7086744"/>
        <c:crosses val="autoZero"/>
        <c:auto val="1"/>
        <c:lblAlgn val="ctr"/>
        <c:lblOffset val="100"/>
        <c:noMultiLvlLbl val="0"/>
      </c:catAx>
      <c:valAx>
        <c:axId val="32708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708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9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DA1-05FB-4A26-9AA8-03051D9064EC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F94-CE89-4AA5-84F5-DCABE52BD843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173-F8CF-42C8-8211-204B417CEB80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0022-E3FE-49BE-A5A1-D74EAD64D8C3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488-3082-4137-A51F-54DD7D14EE15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7BD-FA6A-46F1-8FA6-AA4F2BE75023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200-23C4-4A1E-B19C-0C50E383E905}" type="datetime1">
              <a:rPr lang="ru-RU" smtClean="0"/>
              <a:t>31.05.2015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39C0-0A87-4D24-9FA0-A68DDCCAA500}" type="datetime1">
              <a:rPr lang="ru-RU" smtClean="0"/>
              <a:t>31.05.2015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1BD-4179-42FD-9950-142700B2EA2E}" type="datetime1">
              <a:rPr lang="ru-RU" smtClean="0"/>
              <a:t>31.05.2015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F7F-490D-400F-B2DF-795FD323CA8A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DEBE-72D5-473F-A28F-629D86F57AEC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D7CF-1C15-440C-A38D-36EB3527FE7C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305897"/>
            <a:ext cx="9691394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293"/>
            <a:ext cx="11026321" cy="431002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Объем выборки определяется по следствию из 2-го неравенства Чебышева: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𝑀𝑋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1−0.9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2000,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размер выборки,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случайная величина,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 – требуемая точность,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– дисперсия случайной величины,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𝑀𝑋</m:t>
                    </m:r>
                  </m:oMath>
                </a14:m>
                <a:r>
                  <a:rPr lang="ru-RU" dirty="0"/>
                  <a:t> – математическое ожидание случайной величины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Для эксперимента используются четыре класса маршрутов: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Пеший маршрут + метро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Наземный общественный транспорт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Автомобиль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Велосипед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94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5835"/>
            <a:ext cx="10515600" cy="1325563"/>
          </a:xfrm>
        </p:spPr>
        <p:txBody>
          <a:bodyPr/>
          <a:lstStyle/>
          <a:p>
            <a:r>
              <a:rPr lang="ru-RU" dirty="0" smtClean="0"/>
              <a:t>Пример данных для эксперимента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5452"/>
            <a:ext cx="8968117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Эталонный маршрут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73960"/>
              </p:ext>
            </p:extLst>
          </p:nvPr>
        </p:nvGraphicFramePr>
        <p:xfrm>
          <a:off x="838200" y="1185704"/>
          <a:ext cx="10515600" cy="516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259" y="-41189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415754"/>
              </p:ext>
            </p:extLst>
          </p:nvPr>
        </p:nvGraphicFramePr>
        <p:xfrm>
          <a:off x="534102" y="1056432"/>
          <a:ext cx="11123795" cy="488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890"/>
                <a:gridCol w="2176207"/>
                <a:gridCol w="2273643"/>
                <a:gridCol w="2052000"/>
                <a:gridCol w="2842055"/>
              </a:tblGrid>
              <a:tr h="11520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</a:t>
                      </a:r>
                      <a:endParaRPr lang="ru-RU" sz="2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исходного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итогового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снижения отклонения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уменьшения интервала ошибки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Пешие участки + метро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22,7263±205,307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11,4884±12,6923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16,1757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Наземный общественный транспорт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30,0419±147,8227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12,9868±44,1246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2,31326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3,35012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Автомобиль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10,6518±10,6853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10,0099±10,0372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Велосипед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17,9114±115,615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11,2262±70,577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1,63814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Повышение точности определения остановок</a:t>
            </a:r>
            <a:endParaRPr lang="en-US" sz="3200" dirty="0" smtClean="0"/>
          </a:p>
          <a:p>
            <a:pPr lvl="1"/>
            <a:r>
              <a:rPr lang="ru-RU" sz="3200" dirty="0" smtClean="0"/>
              <a:t>Разработка способа автоматического определения параметров </a:t>
            </a:r>
            <a:r>
              <a:rPr lang="ru-RU" sz="3200" dirty="0" smtClean="0"/>
              <a:t>метода по </a:t>
            </a:r>
            <a:r>
              <a:rPr lang="ru-RU" sz="3200" dirty="0" smtClean="0"/>
              <a:t>входным данным.</a:t>
            </a:r>
          </a:p>
          <a:p>
            <a:pPr lvl="1"/>
            <a:r>
              <a:rPr lang="ru-RU" sz="3200" dirty="0" smtClean="0"/>
              <a:t>Реализация режима реального времени 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1775960"/>
            <a:ext cx="11151125" cy="4450668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" y="1497296"/>
            <a:ext cx="3491318" cy="260223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4" y="4340738"/>
            <a:ext cx="3261526" cy="20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4146" y="1690688"/>
            <a:ext cx="6499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Навигаторы – повышение точности за счет использования информации о дороге и предполагаемом маршруте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Смартфоны – используют несколько источников данных о местоположении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9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количество координат в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текущем окне,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сумма всех значений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точности </a:t>
                </a:r>
                <a:r>
                  <a:rPr lang="ru-RU" dirty="0"/>
                  <a:t>координат в группе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  <a:blipFill rotWithShape="0">
                <a:blip r:embed="rId2"/>
                <a:stretch>
                  <a:fillRect l="-1974" t="-3475" r="-3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3" y="1976238"/>
            <a:ext cx="4342857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46" y="2078460"/>
            <a:ext cx="6924308" cy="291611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95913" y="37482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сл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99981" y="3559366"/>
            <a:ext cx="417137" cy="37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97535" y="4753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06332" y="2013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7282" y="2019111"/>
                <a:ext cx="4226497" cy="363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Точка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считается пиком в случае:</a:t>
                </a:r>
                <a:endParaRPr lang="en-US" sz="240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i="1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сл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400" i="1" dirty="0"/>
                      <m:t>k</m:t>
                    </m:r>
                    <m:r>
                      <m:rPr>
                        <m:nor/>
                      </m:rPr>
                      <a:rPr lang="en-US" sz="2400" i="1" dirty="0"/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сл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</m:e>
                    </m:nary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400" b="0" dirty="0" smtClean="0"/>
              </a:p>
              <a:p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ru-RU" sz="2400" dirty="0" smtClean="0"/>
                  <a:t> - расстояния до центральной точки в группе,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2400" dirty="0" smtClean="0"/>
                  <a:t> - предельно допустимое расстояние,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/>
                      <m:t>K</m:t>
                    </m:r>
                  </m:oMath>
                </a14:m>
                <a:r>
                  <a:rPr lang="ru-RU" sz="2400" dirty="0" smtClean="0"/>
                  <a:t> – пороговый коэффициент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2" y="2019111"/>
                <a:ext cx="4226497" cy="3632982"/>
              </a:xfrm>
              <a:prstGeom prst="rect">
                <a:avLst/>
              </a:prstGeom>
              <a:blipFill rotWithShape="0">
                <a:blip r:embed="rId5"/>
                <a:stretch>
                  <a:fillRect l="-2309" t="-1342" r="-1010" b="-2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 flipV="1">
            <a:off x="4986844" y="3578209"/>
            <a:ext cx="6533731" cy="13840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966250" y="4847152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499981" y="3449860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Для поиска остановок предлагается следующий способ: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Вводится временное окно.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Критерий остановки: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ru-RU" sz="2400" dirty="0"/>
                  <a:t>г</a:t>
                </a:r>
                <a:r>
                  <a:rPr lang="ru-RU" sz="2400" dirty="0" smtClean="0"/>
                  <a:t>де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– </a:t>
                </a:r>
                <a:r>
                  <a:rPr lang="ru-RU" sz="2400" dirty="0" smtClean="0"/>
                  <a:t>расстояние от точки до средней точки,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sz="2400" dirty="0" smtClean="0"/>
                  <a:t> - минимально допустимое расстояние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 – количество точек в группе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  <a:blipFill rotWithShape="0">
                <a:blip r:embed="rId2"/>
                <a:stretch>
                  <a:fillRect l="-1351" t="-2023" r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33" y="1902883"/>
            <a:ext cx="1803175" cy="212063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8775357" y="457200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7" name="TextBox 6"/>
          <p:cNvSpPr txBox="1"/>
          <p:nvPr/>
        </p:nvSpPr>
        <p:spPr>
          <a:xfrm>
            <a:off x="8992062" y="4444036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 текущем окне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8775357" y="4941332"/>
            <a:ext cx="148281" cy="148281"/>
          </a:xfrm>
          <a:prstGeom prst="ellipse">
            <a:avLst/>
          </a:prstGeom>
          <a:solidFill>
            <a:srgbClr val="9ABAE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0" name="TextBox 9"/>
          <p:cNvSpPr txBox="1"/>
          <p:nvPr/>
        </p:nvSpPr>
        <p:spPr>
          <a:xfrm>
            <a:off x="8992062" y="4815417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вне окна</a:t>
            </a:r>
            <a:endParaRPr lang="ru-RU" sz="2000" dirty="0"/>
          </a:p>
        </p:txBody>
      </p:sp>
      <p:sp>
        <p:nvSpPr>
          <p:cNvPr id="11" name="Овал 10"/>
          <p:cNvSpPr/>
          <p:nvPr/>
        </p:nvSpPr>
        <p:spPr>
          <a:xfrm>
            <a:off x="8775357" y="5310664"/>
            <a:ext cx="148281" cy="1482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2" name="TextBox 11"/>
          <p:cNvSpPr txBox="1"/>
          <p:nvPr/>
        </p:nvSpPr>
        <p:spPr>
          <a:xfrm>
            <a:off x="8992062" y="5184463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Средняя точка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27798"/>
              </p:ext>
            </p:extLst>
          </p:nvPr>
        </p:nvGraphicFramePr>
        <p:xfrm>
          <a:off x="838200" y="1825625"/>
          <a:ext cx="10515600" cy="355615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Алгоритм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модели</a:t>
                      </a:r>
                    </a:p>
                    <a:p>
                      <a:pPr algn="ctr"/>
                      <a:r>
                        <a:rPr lang="ru-RU" sz="2000" dirty="0" smtClean="0"/>
                        <a:t>движения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процесса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датчика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99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Медианный </a:t>
                      </a:r>
                    </a:p>
                    <a:p>
                      <a:pPr algn="ctr"/>
                      <a:r>
                        <a:rPr lang="ru-RU" sz="2000" dirty="0" smtClean="0"/>
                        <a:t>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Экспоненциальный 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Ядерное</a:t>
                      </a:r>
                    </a:p>
                    <a:p>
                      <a:pPr algn="ctr"/>
                      <a:r>
                        <a:rPr lang="ru-RU" sz="2000" dirty="0" smtClean="0"/>
                        <a:t> сглаживание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Фильтр </a:t>
                      </a:r>
                    </a:p>
                    <a:p>
                      <a:pPr algn="ctr"/>
                      <a:r>
                        <a:rPr lang="ru-RU" sz="2000" dirty="0" err="1" smtClean="0"/>
                        <a:t>Калмана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r>
              <a:rPr lang="en-US" dirty="0" smtClean="0"/>
              <a:t> </a:t>
            </a:r>
            <a:r>
              <a:rPr lang="ru-RU" dirty="0" smtClean="0"/>
              <a:t>фильтром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8"/>
            <a:ext cx="5157787" cy="619847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308287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k.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  <a:blipFill rotWithShape="0">
                <a:blip r:embed="rId3"/>
                <a:stretch>
                  <a:fillRect l="-368" t="-1644" r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6421058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459</Words>
  <Application>Microsoft Office PowerPoint</Application>
  <PresentationFormat>Широкоэкранный</PresentationFormat>
  <Paragraphs>203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Обзор существующих решений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 фильтром Калмана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Пример данных для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101</cp:revision>
  <cp:lastPrinted>2015-05-26T08:03:48Z</cp:lastPrinted>
  <dcterms:created xsi:type="dcterms:W3CDTF">2015-03-25T05:30:38Z</dcterms:created>
  <dcterms:modified xsi:type="dcterms:W3CDTF">2015-05-31T22:02:05Z</dcterms:modified>
</cp:coreProperties>
</file>