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66" r:id="rId6"/>
    <p:sldId id="267" r:id="rId7"/>
    <p:sldId id="268" r:id="rId8"/>
    <p:sldId id="274" r:id="rId9"/>
    <p:sldId id="269" r:id="rId10"/>
    <p:sldId id="261" r:id="rId11"/>
    <p:sldId id="260" r:id="rId12"/>
    <p:sldId id="262" r:id="rId13"/>
    <p:sldId id="271" r:id="rId14"/>
    <p:sldId id="277" r:id="rId15"/>
    <p:sldId id="272" r:id="rId16"/>
    <p:sldId id="273" r:id="rId17"/>
    <p:sldId id="270" r:id="rId18"/>
    <p:sldId id="263" r:id="rId19"/>
    <p:sldId id="275" r:id="rId20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ABAE9"/>
    <a:srgbClr val="7EFB55"/>
    <a:srgbClr val="F4716D"/>
    <a:srgbClr val="E8E8E8"/>
    <a:srgbClr val="A4D984"/>
    <a:srgbClr val="797DC9"/>
    <a:srgbClr val="FF6343"/>
    <a:srgbClr val="685B91"/>
    <a:srgbClr val="7BB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17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 smtClean="0"/>
              <a:t>Отклонения</a:t>
            </a:r>
            <a:r>
              <a:rPr lang="ru-RU" sz="2000" baseline="0" dirty="0" smtClean="0"/>
              <a:t> маршрута от эталонного</a:t>
            </a:r>
            <a:endParaRPr lang="ru-RU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Исходные данные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Лист1!$E$2:$E$5</c:f>
                <c:numCache>
                  <c:formatCode>General</c:formatCode>
                  <c:ptCount val="4"/>
                  <c:pt idx="0">
                    <c:v>205.30699999999999</c:v>
                  </c:pt>
                  <c:pt idx="1">
                    <c:v>147.8227</c:v>
                  </c:pt>
                  <c:pt idx="2">
                    <c:v>10.6853</c:v>
                  </c:pt>
                  <c:pt idx="3">
                    <c:v>115.61579630903006</c:v>
                  </c:pt>
                </c:numCache>
              </c:numRef>
            </c:plus>
            <c:minus>
              <c:numRef>
                <c:f>Лист1!$B$2:$B$5</c:f>
                <c:numCache>
                  <c:formatCode>General</c:formatCode>
                  <c:ptCount val="4"/>
                  <c:pt idx="0">
                    <c:v>22.726299999999998</c:v>
                  </c:pt>
                  <c:pt idx="1">
                    <c:v>30.041899999999998</c:v>
                  </c:pt>
                  <c:pt idx="2">
                    <c:v>10.6518</c:v>
                  </c:pt>
                  <c:pt idx="3">
                    <c:v>17.911425261705325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Пешие участки + метро</c:v>
                </c:pt>
                <c:pt idx="1">
                  <c:v>Наземный общественный транспорт</c:v>
                </c:pt>
                <c:pt idx="2">
                  <c:v>Автомобиль</c:v>
                </c:pt>
                <c:pt idx="3">
                  <c:v>Велосипед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22.726299999999998</c:v>
                </c:pt>
                <c:pt idx="1">
                  <c:v>30.041899999999998</c:v>
                </c:pt>
                <c:pt idx="2">
                  <c:v>10.6518</c:v>
                </c:pt>
                <c:pt idx="3">
                  <c:v>17.911425261705325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Результат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Лист1!$F$2:$F$5</c:f>
                <c:numCache>
                  <c:formatCode>General</c:formatCode>
                  <c:ptCount val="4"/>
                  <c:pt idx="0">
                    <c:v>12.692299999999999</c:v>
                  </c:pt>
                  <c:pt idx="1">
                    <c:v>44.124600000000001</c:v>
                  </c:pt>
                  <c:pt idx="2">
                    <c:v>10.0372</c:v>
                  </c:pt>
                  <c:pt idx="3">
                    <c:v>70.577303479192906</c:v>
                  </c:pt>
                </c:numCache>
              </c:numRef>
            </c:plus>
            <c:minus>
              <c:numRef>
                <c:f>Лист1!$C$2:$C$6</c:f>
                <c:numCache>
                  <c:formatCode>General</c:formatCode>
                  <c:ptCount val="5"/>
                  <c:pt idx="0">
                    <c:v>11.4884</c:v>
                  </c:pt>
                  <c:pt idx="1">
                    <c:v>12.986800000000001</c:v>
                  </c:pt>
                  <c:pt idx="2">
                    <c:v>10.0099</c:v>
                  </c:pt>
                  <c:pt idx="3">
                    <c:v>11.226222048189804</c:v>
                  </c:pt>
                </c:numCache>
              </c:numRef>
            </c:minus>
            <c:spPr>
              <a:noFill/>
              <a:ln w="349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Пешие участки + метро</c:v>
                </c:pt>
                <c:pt idx="1">
                  <c:v>Наземный общественный транспорт</c:v>
                </c:pt>
                <c:pt idx="2">
                  <c:v>Автомобиль</c:v>
                </c:pt>
                <c:pt idx="3">
                  <c:v>Велосипед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11.4884</c:v>
                </c:pt>
                <c:pt idx="1">
                  <c:v>12.986800000000001</c:v>
                </c:pt>
                <c:pt idx="2">
                  <c:v>10.0099</c:v>
                </c:pt>
                <c:pt idx="3">
                  <c:v>11.226222048189804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0252624"/>
        <c:axId val="830254256"/>
      </c:barChart>
      <c:catAx>
        <c:axId val="83025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0254256"/>
        <c:crosses val="autoZero"/>
        <c:auto val="1"/>
        <c:lblAlgn val="ctr"/>
        <c:lblOffset val="100"/>
        <c:noMultiLvlLbl val="0"/>
      </c:catAx>
      <c:valAx>
        <c:axId val="83025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Отклонение, м</a:t>
                </a:r>
                <a:endParaRPr lang="ru-RU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025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5DE95-B979-4E4D-BB3C-F1DE1284DF32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82E9F-DE7B-45DE-80D4-F8AE795F6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77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9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DA1-05FB-4A26-9AA8-03051D9064EC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42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6F94-CE89-4AA5-84F5-DCABE52BD843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173-F8CF-42C8-8211-204B417CEB80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72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0022-E3FE-49BE-A5A1-D74EAD64D8C3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7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6488-3082-4137-A51F-54DD7D14EE15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29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7BD-FA6A-46F1-8FA6-AA4F2BE75023}" type="datetime1">
              <a:rPr lang="ru-RU" smtClean="0"/>
              <a:t>03.06.2015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32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8200-23C4-4A1E-B19C-0C50E383E905}" type="datetime1">
              <a:rPr lang="ru-RU" smtClean="0"/>
              <a:t>03.06.2015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7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39C0-0A87-4D24-9FA0-A68DDCCAA500}" type="datetime1">
              <a:rPr lang="ru-RU" smtClean="0"/>
              <a:t>03.06.2015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99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1BD-4179-42FD-9950-142700B2EA2E}" type="datetime1">
              <a:rPr lang="ru-RU" smtClean="0"/>
              <a:t>03.06.2015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36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6F7F-490D-400F-B2DF-795FD323CA8A}" type="datetime1">
              <a:rPr lang="ru-RU" smtClean="0"/>
              <a:t>03.06.2015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02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DEBE-72D5-473F-A28F-629D86F57AEC}" type="datetime1">
              <a:rPr lang="ru-RU" smtClean="0"/>
              <a:t>03.06.2015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14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D7CF-1C15-440C-A38D-36EB3527FE7C}" type="datetime1">
              <a:rPr lang="ru-RU" smtClean="0"/>
              <a:t>03.06.2015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3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построения и уточнения маршрута объекта по набору </a:t>
            </a:r>
            <a:r>
              <a:rPr lang="en-US" dirty="0"/>
              <a:t>GPS</a:t>
            </a:r>
            <a:r>
              <a:rPr lang="ru-RU" dirty="0"/>
              <a:t>-координат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250" dirty="0"/>
              <a:t>Квалификационная работа бакалавра</a:t>
            </a:r>
          </a:p>
          <a:p>
            <a:r>
              <a:rPr lang="ru-RU" dirty="0" smtClean="0"/>
              <a:t>Студент: Листеренко Ростислав Русланович</a:t>
            </a:r>
          </a:p>
          <a:p>
            <a:r>
              <a:rPr lang="ru-RU" dirty="0" smtClean="0"/>
              <a:t>Руководитель: Бекасов Денис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450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Функциональная модель процесса обработки маршрута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36" y="1836673"/>
            <a:ext cx="6767565" cy="406168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8034"/>
            <a:ext cx="7886700" cy="994172"/>
          </a:xfrm>
        </p:spPr>
        <p:txBody>
          <a:bodyPr/>
          <a:lstStyle/>
          <a:p>
            <a:pPr algn="ctr"/>
            <a:r>
              <a:rPr lang="ru-RU" dirty="0" smtClean="0"/>
              <a:t>Схема структуры ПО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60" y="1622707"/>
            <a:ext cx="5585702" cy="4183400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413884"/>
            <a:ext cx="7886700" cy="994172"/>
          </a:xfrm>
        </p:spPr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82720"/>
            <a:ext cx="8269741" cy="3232520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12</a:t>
            </a:fld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11559" y="5692535"/>
            <a:ext cx="55283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11559" y="6149118"/>
            <a:ext cx="55283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34377" y="5554036"/>
            <a:ext cx="20569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Исходный маршрут №1</a:t>
            </a:r>
            <a:endParaRPr lang="ru-RU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1234377" y="5997403"/>
            <a:ext cx="18404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Итоговый маршрут</a:t>
            </a:r>
            <a:endParaRPr lang="ru-RU" sz="135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11559" y="5927435"/>
            <a:ext cx="55283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34377" y="5775719"/>
            <a:ext cx="22830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Исходный маршрут №2</a:t>
            </a:r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2791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эксперимента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ru-RU" dirty="0" smtClean="0"/>
                  <a:t>Объем выборки определяется по следствию из 2-го неравенства Чебышева: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𝑀𝑋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1−0.9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2000,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 </a:t>
                </a: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– размер выборки,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случайная величина,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/>
                  <a:t> – требуемая точность,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– дисперсия случайной величины,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𝑀𝑋</m:t>
                    </m:r>
                  </m:oMath>
                </a14:m>
                <a:r>
                  <a:rPr lang="ru-RU" dirty="0"/>
                  <a:t> – математическое ожидание случайной величины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Для эксперимента используются четыре класса маршрутов:</a:t>
                </a:r>
              </a:p>
              <a:p>
                <a:pPr marL="728663" lvl="1" indent="-385763">
                  <a:buFont typeface="+mj-lt"/>
                  <a:buAutoNum type="arabicPeriod"/>
                </a:pPr>
                <a:r>
                  <a:rPr lang="ru-RU" dirty="0" smtClean="0"/>
                  <a:t>Пеший маршрут + метро</a:t>
                </a:r>
              </a:p>
              <a:p>
                <a:pPr marL="728663" lvl="1" indent="-385763">
                  <a:buFont typeface="+mj-lt"/>
                  <a:buAutoNum type="arabicPeriod"/>
                </a:pPr>
                <a:r>
                  <a:rPr lang="ru-RU" dirty="0" smtClean="0"/>
                  <a:t>Наземный общественный транспорт</a:t>
                </a:r>
              </a:p>
              <a:p>
                <a:pPr marL="728663" lvl="1" indent="-385763">
                  <a:buFont typeface="+mj-lt"/>
                  <a:buAutoNum type="arabicPeriod"/>
                </a:pPr>
                <a:r>
                  <a:rPr lang="ru-RU" dirty="0" smtClean="0"/>
                  <a:t>Автомобиль</a:t>
                </a:r>
              </a:p>
              <a:p>
                <a:pPr marL="728663" lvl="1" indent="-385763">
                  <a:buFont typeface="+mj-lt"/>
                  <a:buAutoNum type="arabicPeriod"/>
                </a:pPr>
                <a:r>
                  <a:rPr lang="ru-RU" dirty="0" smtClean="0"/>
                  <a:t>Велосипед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2074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данных для эксперимента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9160"/>
            <a:ext cx="7597718" cy="368642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14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28651" y="5789238"/>
            <a:ext cx="55283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28651" y="6245821"/>
            <a:ext cx="55283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1469" y="5650739"/>
            <a:ext cx="20569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Эталонный маршрут</a:t>
            </a:r>
            <a:endParaRPr lang="ru-RU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1251469" y="6094106"/>
            <a:ext cx="18404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Итоговый маршрут</a:t>
            </a:r>
            <a:endParaRPr lang="ru-RU" sz="135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28651" y="6024138"/>
            <a:ext cx="55283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1469" y="5872422"/>
            <a:ext cx="22830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Исходный маршрут</a:t>
            </a:r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29852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383" y="437318"/>
            <a:ext cx="7886700" cy="994172"/>
          </a:xfrm>
        </p:spPr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573960"/>
              </p:ext>
            </p:extLst>
          </p:nvPr>
        </p:nvGraphicFramePr>
        <p:xfrm>
          <a:off x="628650" y="1746528"/>
          <a:ext cx="7886700" cy="3873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444" y="826359"/>
            <a:ext cx="7886700" cy="994172"/>
          </a:xfrm>
        </p:spPr>
        <p:txBody>
          <a:bodyPr/>
          <a:lstStyle/>
          <a:p>
            <a:r>
              <a:rPr lang="ru-RU" dirty="0" smtClean="0"/>
              <a:t>Результаты эксперимента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415754"/>
              </p:ext>
            </p:extLst>
          </p:nvPr>
        </p:nvGraphicFramePr>
        <p:xfrm>
          <a:off x="400577" y="1649574"/>
          <a:ext cx="8342846" cy="3663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918"/>
                <a:gridCol w="1632155"/>
                <a:gridCol w="1705232"/>
                <a:gridCol w="1539000"/>
                <a:gridCol w="2131541"/>
              </a:tblGrid>
              <a:tr h="8915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Маршрут</a:t>
                      </a:r>
                      <a:endParaRPr lang="ru-RU" sz="18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Отклонение</a:t>
                      </a:r>
                      <a:r>
                        <a:rPr lang="ru-RU" sz="1800" baseline="0" dirty="0" smtClean="0"/>
                        <a:t> исходного маршрута, м</a:t>
                      </a:r>
                      <a:endParaRPr lang="ru-RU" sz="1800" dirty="0"/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Отклонение</a:t>
                      </a:r>
                      <a:r>
                        <a:rPr lang="ru-RU" sz="1800" baseline="0" dirty="0" smtClean="0"/>
                        <a:t> итогового маршрута, м</a:t>
                      </a:r>
                      <a:endParaRPr lang="ru-RU" sz="1800" dirty="0"/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Коэффициент</a:t>
                      </a:r>
                      <a:r>
                        <a:rPr lang="ru-RU" sz="1800" baseline="0" dirty="0" smtClean="0"/>
                        <a:t> снижения отклонения</a:t>
                      </a:r>
                      <a:endParaRPr lang="ru-RU" sz="1800" dirty="0"/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Коэффициент</a:t>
                      </a:r>
                      <a:r>
                        <a:rPr lang="ru-RU" sz="1800" baseline="0" dirty="0" smtClean="0"/>
                        <a:t> уменьшения интервала ошибки</a:t>
                      </a:r>
                      <a:endParaRPr lang="ru-RU" sz="1800" dirty="0"/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92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Пешие участки + метро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22,7263±205,307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11,4884±12,6923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1,9782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16,1757</a:t>
                      </a:r>
                    </a:p>
                  </a:txBody>
                  <a:tcPr marL="7144" marR="7144" marT="7144" marB="0" anchor="ctr"/>
                </a:tc>
              </a:tr>
              <a:tr h="692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Наземный общественный транспорт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30,0419±147,8227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12,9868±44,1246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2,31326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3,35012</a:t>
                      </a:r>
                    </a:p>
                  </a:txBody>
                  <a:tcPr marL="7144" marR="7144" marT="7144" marB="0" anchor="ctr"/>
                </a:tc>
              </a:tr>
              <a:tr h="692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Автомобиль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10,6518±10,6853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10,0099±10,0372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1,06413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1,06457</a:t>
                      </a:r>
                    </a:p>
                  </a:txBody>
                  <a:tcPr marL="7144" marR="7144" marT="7144" marB="0" anchor="ctr"/>
                </a:tc>
              </a:tr>
              <a:tr h="6929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Велосипед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17,9114±115,615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11,2262±70,577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1,5955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1,63814</a:t>
                      </a:r>
                    </a:p>
                  </a:txBody>
                  <a:tcPr marL="7144" marR="7144" marT="7144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213" y="446603"/>
            <a:ext cx="7886700" cy="994172"/>
          </a:xfrm>
        </p:spPr>
        <p:txBody>
          <a:bodyPr>
            <a:normAutofit/>
          </a:bodyPr>
          <a:lstStyle/>
          <a:p>
            <a:r>
              <a:rPr lang="ru-RU" dirty="0" smtClean="0"/>
              <a:t>Экономическая часть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BE3-9E86-4904-A5E6-C6CA17EEBD10}" type="slidenum">
              <a:rPr lang="ru-RU" smtClean="0"/>
              <a:t>17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46307"/>
              </p:ext>
            </p:extLst>
          </p:nvPr>
        </p:nvGraphicFramePr>
        <p:xfrm>
          <a:off x="1266956" y="2328017"/>
          <a:ext cx="3132000" cy="3314035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013428"/>
                <a:gridCol w="1118572"/>
              </a:tblGrid>
              <a:tr h="47333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Период расчета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</a:rPr>
                        <a:t>3-6.2015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ctr"/>
                </a:tc>
              </a:tr>
              <a:tr h="47333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Баланс начальный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</a:rPr>
                        <a:t>-912820,75 р.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ctr"/>
                </a:tc>
              </a:tr>
              <a:tr h="47333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Сумма продаж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</a:rPr>
                        <a:t>1358434,23 </a:t>
                      </a:r>
                      <a:r>
                        <a:rPr lang="ru-RU" sz="1400" u="none" strike="noStrike" dirty="0">
                          <a:effectLst/>
                        </a:rPr>
                        <a:t>р.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ctr"/>
                </a:tc>
              </a:tr>
              <a:tr h="47333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Сумма погашения кредита 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</a:rPr>
                        <a:t>988858,71 р</a:t>
                      </a:r>
                      <a:r>
                        <a:rPr lang="ru-RU" sz="1400" u="none" strike="noStrike" dirty="0">
                          <a:effectLst/>
                        </a:rPr>
                        <a:t>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ctr"/>
                </a:tc>
              </a:tr>
              <a:tr h="4740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Фактическая совокупная прибыль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</a:rPr>
                        <a:t>369575,52 р</a:t>
                      </a:r>
                      <a:r>
                        <a:rPr lang="ru-RU" sz="1400" u="none" strike="noStrike" dirty="0">
                          <a:effectLst/>
                        </a:rPr>
                        <a:t>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ctr"/>
                </a:tc>
              </a:tr>
              <a:tr h="47333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Фактическая чистая прибыль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 smtClean="0">
                          <a:effectLst/>
                        </a:rPr>
                        <a:t>303051,92 р</a:t>
                      </a:r>
                      <a:r>
                        <a:rPr lang="ru-RU" sz="1400" u="none" strike="noStrike" dirty="0">
                          <a:effectLst/>
                        </a:rPr>
                        <a:t>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ctr"/>
                </a:tc>
              </a:tr>
              <a:tr h="47333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Баланс конечный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379089,88 р</a:t>
                      </a:r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ctr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21701" y="1891105"/>
            <a:ext cx="293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Таблица общего баланса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2631" y="1891105"/>
            <a:ext cx="329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Структура затрат на разработку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9" r="37708"/>
          <a:stretch/>
        </p:blipFill>
        <p:spPr>
          <a:xfrm>
            <a:off x="4362252" y="2296583"/>
            <a:ext cx="3547943" cy="3311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0582" y="3406037"/>
            <a:ext cx="10095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Заработная</a:t>
            </a:r>
            <a:br>
              <a:rPr lang="ru-RU" sz="1350" dirty="0"/>
            </a:br>
            <a:r>
              <a:rPr lang="ru-RU" sz="1350" dirty="0"/>
              <a:t>плата</a:t>
            </a:r>
            <a:endParaRPr lang="ru-RU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4910563" y="2296583"/>
            <a:ext cx="11464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Социальные </a:t>
            </a:r>
            <a:br>
              <a:rPr lang="ru-RU" sz="1350" dirty="0"/>
            </a:br>
            <a:r>
              <a:rPr lang="ru-RU" sz="1350" dirty="0"/>
              <a:t>отчисления</a:t>
            </a:r>
            <a:endParaRPr lang="ru-RU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5976663" y="4769676"/>
            <a:ext cx="9857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Затраты на</a:t>
            </a:r>
            <a:br>
              <a:rPr lang="ru-RU" sz="1350" dirty="0"/>
            </a:br>
            <a:r>
              <a:rPr lang="ru-RU" sz="1350" dirty="0"/>
              <a:t>инвентарь</a:t>
            </a:r>
            <a:endParaRPr lang="ru-RU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5267911" y="3781992"/>
            <a:ext cx="7548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Прочие</a:t>
            </a:r>
            <a:br>
              <a:rPr lang="ru-RU" sz="1350" dirty="0"/>
            </a:br>
            <a:r>
              <a:rPr lang="ru-RU" sz="1350" dirty="0"/>
              <a:t>затраты</a:t>
            </a:r>
            <a:endParaRPr lang="ru-RU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4681135" y="5141986"/>
            <a:ext cx="10197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Затраты на</a:t>
            </a:r>
            <a:br>
              <a:rPr lang="ru-RU" sz="1350" dirty="0"/>
            </a:br>
            <a:r>
              <a:rPr lang="ru-RU" sz="1350" dirty="0"/>
              <a:t>помещение</a:t>
            </a:r>
            <a:endParaRPr lang="ru-RU" sz="1350" dirty="0"/>
          </a:p>
        </p:txBody>
      </p:sp>
    </p:spTree>
    <p:extLst>
      <p:ext uri="{BB962C8B-B14F-4D97-AF65-F5344CB8AC3E}">
        <p14:creationId xmlns:p14="http://schemas.microsoft.com/office/powerpoint/2010/main" val="35549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2400" dirty="0"/>
              <a:t>Проведен </a:t>
            </a:r>
            <a:r>
              <a:rPr lang="ru-RU" sz="2400" dirty="0"/>
              <a:t>анализ предметной </a:t>
            </a:r>
            <a:r>
              <a:rPr lang="ru-RU" sz="2400" dirty="0"/>
              <a:t>области и показана актуальность рассматриваемой задачи.</a:t>
            </a:r>
            <a:endParaRPr lang="ru-RU" sz="2400" dirty="0"/>
          </a:p>
          <a:p>
            <a:pPr lvl="1"/>
            <a:r>
              <a:rPr lang="ru-RU" sz="2400" dirty="0"/>
              <a:t>Проведен </a:t>
            </a:r>
            <a:r>
              <a:rPr lang="ru-RU" sz="2400" dirty="0"/>
              <a:t>анализ </a:t>
            </a:r>
            <a:r>
              <a:rPr lang="ru-RU" sz="2400" dirty="0"/>
              <a:t>алгоритмов для решения задачи.</a:t>
            </a:r>
            <a:endParaRPr lang="ru-RU" sz="2400" dirty="0"/>
          </a:p>
          <a:p>
            <a:pPr lvl="1"/>
            <a:r>
              <a:rPr lang="ru-RU" sz="2400" dirty="0"/>
              <a:t>Разработан </a:t>
            </a:r>
            <a:r>
              <a:rPr lang="ru-RU" sz="2400" dirty="0"/>
              <a:t>метод для повышения точности маршрута.</a:t>
            </a:r>
          </a:p>
          <a:p>
            <a:pPr lvl="1"/>
            <a:r>
              <a:rPr lang="ru-RU" sz="2400" dirty="0"/>
              <a:t>Реализовано </a:t>
            </a:r>
            <a:r>
              <a:rPr lang="ru-RU" sz="2400" dirty="0"/>
              <a:t>ПО, использующее предложенный метод.</a:t>
            </a:r>
          </a:p>
          <a:p>
            <a:pPr lvl="1"/>
            <a:r>
              <a:rPr lang="ru-RU" sz="2400" dirty="0"/>
              <a:t>Проведен эксперимент, подтвердивший применимость предложенного </a:t>
            </a:r>
            <a:r>
              <a:rPr lang="ru-RU" sz="2400" dirty="0"/>
              <a:t>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2400" dirty="0"/>
              <a:t>Повышение точности определения остановок</a:t>
            </a:r>
            <a:endParaRPr lang="en-US" sz="2400" dirty="0"/>
          </a:p>
          <a:p>
            <a:pPr lvl="1"/>
            <a:r>
              <a:rPr lang="ru-RU" sz="2400" dirty="0"/>
              <a:t>Разработка способа автоматического определения параметров метода по входным данным.</a:t>
            </a:r>
          </a:p>
          <a:p>
            <a:pPr lvl="1"/>
            <a:r>
              <a:rPr lang="ru-RU" sz="2400" dirty="0"/>
              <a:t>Реализация режима реального времени работы метода.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Целью</a:t>
            </a:r>
            <a:r>
              <a:rPr lang="ru-RU" dirty="0"/>
              <a:t> </a:t>
            </a:r>
            <a:r>
              <a:rPr lang="ru-RU" dirty="0" smtClean="0"/>
              <a:t>работы </a:t>
            </a:r>
            <a:r>
              <a:rPr lang="ru-RU" dirty="0"/>
              <a:t>является разработка метода, позволяющего </a:t>
            </a:r>
            <a:r>
              <a:rPr lang="ru-RU" dirty="0" smtClean="0"/>
              <a:t>строить и уточнять </a:t>
            </a:r>
            <a:r>
              <a:rPr lang="ru-RU" dirty="0"/>
              <a:t>маршрут наблюдаемого подвижного объекта по </a:t>
            </a:r>
            <a:r>
              <a:rPr lang="ru-RU" dirty="0" smtClean="0"/>
              <a:t>набору </a:t>
            </a:r>
            <a:r>
              <a:rPr lang="en-US" dirty="0" smtClean="0"/>
              <a:t>GPS-</a:t>
            </a:r>
            <a:r>
              <a:rPr lang="ru-RU" dirty="0" smtClean="0"/>
              <a:t>координат</a:t>
            </a:r>
            <a:r>
              <a:rPr lang="ru-RU" dirty="0"/>
              <a:t>, полученных от одного или нескольких связанных с объектом источников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Провести анализ предметной области.</a:t>
            </a:r>
          </a:p>
          <a:p>
            <a:pPr lvl="1"/>
            <a:r>
              <a:rPr lang="ru-RU" dirty="0" smtClean="0"/>
              <a:t>Провести анализ алгоритмов.</a:t>
            </a:r>
          </a:p>
          <a:p>
            <a:pPr lvl="1"/>
            <a:r>
              <a:rPr lang="ru-RU" dirty="0" smtClean="0"/>
              <a:t>Разработать метод для повышения точности маршрута.</a:t>
            </a:r>
          </a:p>
          <a:p>
            <a:pPr lvl="1"/>
            <a:r>
              <a:rPr lang="ru-RU" dirty="0" smtClean="0"/>
              <a:t>Реализовать ПО, использующее предложенный метод.</a:t>
            </a:r>
          </a:p>
          <a:p>
            <a:pPr lvl="1"/>
            <a:r>
              <a:rPr lang="ru-RU" dirty="0" smtClean="0"/>
              <a:t>Провести эксперимент для подтверждения применимости метода.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решаемой задачи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8" y="2198013"/>
            <a:ext cx="8363344" cy="3320416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25" y="1980222"/>
            <a:ext cx="2618489" cy="195167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4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8" y="4112804"/>
            <a:ext cx="2446145" cy="15117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0609" y="2227816"/>
            <a:ext cx="4874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dirty="0"/>
              <a:t>Навигаторы – повышение точности за счет использования информации о дороге и предполагаемом маршруте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dirty="0"/>
              <a:t>Смартфоны – используют несколько источников данных о местоположении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979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наборов координат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125266"/>
                <a:ext cx="4171950" cy="355112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ru-RU" dirty="0" smtClean="0"/>
                  <a:t>Задается временное окно</a:t>
                </a:r>
              </a:p>
              <a:p>
                <a:r>
                  <a:rPr lang="ru-RU" dirty="0" smtClean="0"/>
                  <a:t>Группа координат, попавших в окно, объединяется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– вектор координат, 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 smtClean="0"/>
                  <a:t> </a:t>
                </a:r>
                <a:r>
                  <a:rPr lang="ru-RU" dirty="0"/>
                  <a:t>– </a:t>
                </a:r>
                <a:r>
                  <a:rPr lang="ru-RU" dirty="0" smtClean="0"/>
                  <a:t>количество координат в </a:t>
                </a:r>
                <a:r>
                  <a:rPr lang="en-US" dirty="0" smtClean="0"/>
                  <a:t>	</a:t>
                </a:r>
                <a:r>
                  <a:rPr lang="ru-RU" dirty="0" smtClean="0"/>
                  <a:t>текущем окне,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точность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– сумма всех значений </a:t>
                </a:r>
                <a:r>
                  <a:rPr lang="en-US" dirty="0" smtClean="0"/>
                  <a:t>	</a:t>
                </a:r>
                <a:r>
                  <a:rPr lang="ru-RU" dirty="0" smtClean="0"/>
                  <a:t>точности </a:t>
                </a:r>
                <a:r>
                  <a:rPr lang="ru-RU" dirty="0"/>
                  <a:t>координат в группе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125266"/>
                <a:ext cx="4171950" cy="3551120"/>
              </a:xfrm>
              <a:blipFill rotWithShape="0">
                <a:blip r:embed="rId2"/>
                <a:stretch>
                  <a:fillRect l="-1168" t="-2921" b="-5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45" y="2339429"/>
            <a:ext cx="3257143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пиков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85" y="2416095"/>
            <a:ext cx="5193231" cy="218708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43870" y="3025322"/>
                <a:ext cx="56841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15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5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26" y="2890762"/>
                <a:ext cx="75788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196935" y="3668412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64689" y="2929060"/>
                <a:ext cx="15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1500" i="1">
                              <a:latin typeface="Cambria Math" panose="02040503050406030204" pitchFamily="18" charset="0"/>
                            </a:rPr>
                            <m:t>сл</m:t>
                          </m:r>
                        </m:sub>
                      </m:sSub>
                    </m:oMath>
                  </m:oMathPara>
                </a14:m>
                <a:endParaRPr lang="ru-RU" sz="1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919" y="2762413"/>
                <a:ext cx="210682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624986" y="3526774"/>
            <a:ext cx="3128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</a:t>
            </a:r>
            <a:endParaRPr lang="ru-RU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3523151" y="4422440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  <a:endParaRPr lang="ru-RU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8254749" y="2367696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  <a:endParaRPr lang="ru-RU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4046" y="1974782"/>
                <a:ext cx="3169873" cy="2747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Точка </a:t>
                </a:r>
                <a:r>
                  <a:rPr lang="en-US" dirty="0"/>
                  <a:t>B </a:t>
                </a:r>
                <a:r>
                  <a:rPr lang="ru-RU" dirty="0"/>
                  <a:t>считается пиком в случае:</a:t>
                </a:r>
                <a:endParaRPr lang="en-US" dirty="0"/>
              </a:p>
              <a:p>
                <a:pPr marL="257175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257175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сл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i="1" dirty="0"/>
                      <m:t>k</m:t>
                    </m:r>
                    <m:r>
                      <m:rPr>
                        <m:nor/>
                      </m:rPr>
                      <a:rPr lang="en-US" i="1" dirty="0"/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сл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</m:e>
                    </m:nary>
                    <m:r>
                      <a:rPr lang="ru-RU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ru-RU" dirty="0"/>
                  <a:t> - расстояния до центральной точки в группе,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dirty="0"/>
                  <a:t> - предельно допустимое расстояние,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ru-RU" dirty="0"/>
                  <a:t> – пороговый коэффициент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46" y="1974782"/>
                <a:ext cx="3169873" cy="2747740"/>
              </a:xfrm>
              <a:prstGeom prst="rect">
                <a:avLst/>
              </a:prstGeom>
              <a:blipFill rotWithShape="0">
                <a:blip r:embed="rId5"/>
                <a:stretch>
                  <a:fillRect l="-1538" t="-1330" r="-2885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/>
          <p:nvPr/>
        </p:nvCxnSpPr>
        <p:spPr>
          <a:xfrm flipV="1">
            <a:off x="3740134" y="3540907"/>
            <a:ext cx="4900298" cy="1038005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724688" y="4492614"/>
            <a:ext cx="30891" cy="158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8624986" y="3444645"/>
            <a:ext cx="30891" cy="158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993696" y="4076439"/>
                <a:ext cx="56841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5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94" y="4292251"/>
                <a:ext cx="757881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остановок объекта и удаление избыточных координат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65347" y="2253874"/>
                <a:ext cx="5625255" cy="315953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Для поиска остановок предлагается следующий способ: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ru-RU" sz="1800" dirty="0"/>
                  <a:t>Вводится временное окно.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ru-RU" sz="1800" dirty="0"/>
                  <a:t>Критерий остановки: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ru-RU" sz="1800" dirty="0"/>
                            <m:t> 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ru-RU" sz="1800" dirty="0"/>
                  <a:t>г</a:t>
                </a:r>
                <a:r>
                  <a:rPr lang="ru-RU" sz="1800" dirty="0"/>
                  <a:t>де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– </a:t>
                </a:r>
                <a:r>
                  <a:rPr lang="ru-RU" sz="1800" dirty="0"/>
                  <a:t>расстояние от точки до средней точки,</a:t>
                </a:r>
              </a:p>
              <a:p>
                <a:pPr marL="0" indent="0">
                  <a:buNone/>
                </a:pPr>
                <a:r>
                  <a:rPr lang="ru-RU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ru-RU" sz="1800" dirty="0"/>
                  <a:t> - минимально допустимое расстояние</a:t>
                </a:r>
              </a:p>
              <a:p>
                <a:pPr marL="0" indent="0">
                  <a:buNone/>
                </a:pPr>
                <a:r>
                  <a:rPr lang="ru-RU" sz="1800" dirty="0"/>
                  <a:t>	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800" dirty="0"/>
                  <a:t> – количество точек в группе</a:t>
                </a:r>
                <a:endParaRPr lang="ru-RU" sz="1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347" y="2253874"/>
                <a:ext cx="5625255" cy="3159533"/>
              </a:xfrm>
              <a:blipFill rotWithShape="0">
                <a:blip r:embed="rId2"/>
                <a:stretch>
                  <a:fillRect l="-975" t="-1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75" y="2284413"/>
            <a:ext cx="1352381" cy="1590476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6581518" y="4286250"/>
            <a:ext cx="111211" cy="1112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7" name="TextBox 6"/>
          <p:cNvSpPr txBox="1"/>
          <p:nvPr/>
        </p:nvSpPr>
        <p:spPr>
          <a:xfrm>
            <a:off x="6744047" y="4190277"/>
            <a:ext cx="2056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Точки в текущем окне</a:t>
            </a:r>
            <a:endParaRPr lang="ru-RU" sz="1500" dirty="0"/>
          </a:p>
        </p:txBody>
      </p:sp>
      <p:sp>
        <p:nvSpPr>
          <p:cNvPr id="9" name="Овал 8"/>
          <p:cNvSpPr/>
          <p:nvPr/>
        </p:nvSpPr>
        <p:spPr>
          <a:xfrm>
            <a:off x="6581518" y="4563249"/>
            <a:ext cx="111211" cy="111211"/>
          </a:xfrm>
          <a:prstGeom prst="ellipse">
            <a:avLst/>
          </a:prstGeom>
          <a:solidFill>
            <a:srgbClr val="9ABAE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10" name="TextBox 9"/>
          <p:cNvSpPr txBox="1"/>
          <p:nvPr/>
        </p:nvSpPr>
        <p:spPr>
          <a:xfrm>
            <a:off x="6744047" y="4468813"/>
            <a:ext cx="2056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Точки вне окна</a:t>
            </a:r>
            <a:endParaRPr lang="ru-RU" sz="1500" dirty="0"/>
          </a:p>
        </p:txBody>
      </p:sp>
      <p:sp>
        <p:nvSpPr>
          <p:cNvPr id="11" name="Овал 10"/>
          <p:cNvSpPr/>
          <p:nvPr/>
        </p:nvSpPr>
        <p:spPr>
          <a:xfrm>
            <a:off x="6581518" y="4840248"/>
            <a:ext cx="111211" cy="111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12" name="TextBox 11"/>
          <p:cNvSpPr txBox="1"/>
          <p:nvPr/>
        </p:nvSpPr>
        <p:spPr>
          <a:xfrm>
            <a:off x="6744047" y="4745598"/>
            <a:ext cx="20569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Средняя точка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9878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алгоритмов сглаживания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28510"/>
              </p:ext>
            </p:extLst>
          </p:nvPr>
        </p:nvGraphicFramePr>
        <p:xfrm>
          <a:off x="628650" y="2226469"/>
          <a:ext cx="7886700" cy="266711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/>
                        <a:t>Алгоритм</a:t>
                      </a:r>
                      <a:endParaRPr lang="ru-RU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/>
                        <a:t>Учет модели</a:t>
                      </a:r>
                    </a:p>
                    <a:p>
                      <a:pPr algn="ctr"/>
                      <a:r>
                        <a:rPr lang="ru-RU" sz="1500" dirty="0" smtClean="0"/>
                        <a:t>движения</a:t>
                      </a:r>
                      <a:endParaRPr lang="ru-RU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/>
                        <a:t>Учет погрешностей процесса</a:t>
                      </a:r>
                      <a:endParaRPr lang="ru-RU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/>
                        <a:t>Учет погрешностей датчика</a:t>
                      </a:r>
                      <a:endParaRPr lang="ru-RU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996"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/>
                        <a:t>Медианный </a:t>
                      </a:r>
                    </a:p>
                    <a:p>
                      <a:pPr algn="ctr"/>
                      <a:r>
                        <a:rPr lang="ru-RU" sz="1500" dirty="0" smtClean="0"/>
                        <a:t>фильтр</a:t>
                      </a:r>
                      <a:endParaRPr lang="ru-RU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-</a:t>
                      </a:r>
                      <a:endParaRPr lang="ru-RU" sz="18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-</a:t>
                      </a:r>
                      <a:endParaRPr lang="ru-RU" sz="18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-</a:t>
                      </a:r>
                      <a:endParaRPr lang="ru-RU" sz="18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ru-RU" sz="1500" smtClean="0"/>
                        <a:t>Экспоненциальное сглаживание</a:t>
                      </a:r>
                      <a:endParaRPr lang="ru-RU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-</a:t>
                      </a:r>
                      <a:endParaRPr lang="ru-RU" sz="18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-</a:t>
                      </a:r>
                      <a:endParaRPr lang="ru-RU" sz="18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+</a:t>
                      </a:r>
                      <a:endParaRPr lang="ru-RU" sz="18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/>
                        <a:t>Ядерное</a:t>
                      </a:r>
                    </a:p>
                    <a:p>
                      <a:pPr algn="ctr"/>
                      <a:r>
                        <a:rPr lang="ru-RU" sz="1500" dirty="0" smtClean="0"/>
                        <a:t> сглаживание</a:t>
                      </a:r>
                      <a:endParaRPr lang="ru-RU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-</a:t>
                      </a:r>
                      <a:endParaRPr lang="ru-RU" sz="18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-</a:t>
                      </a:r>
                      <a:endParaRPr lang="ru-RU" sz="18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+</a:t>
                      </a:r>
                      <a:endParaRPr lang="ru-RU" sz="18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ru-RU" sz="1500" dirty="0" smtClean="0"/>
                        <a:t>Фильтр </a:t>
                      </a:r>
                    </a:p>
                    <a:p>
                      <a:pPr algn="ctr"/>
                      <a:r>
                        <a:rPr lang="ru-RU" sz="1500" dirty="0" err="1" smtClean="0"/>
                        <a:t>Калмана</a:t>
                      </a:r>
                      <a:endParaRPr lang="ru-RU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+</a:t>
                      </a:r>
                      <a:endParaRPr lang="ru-RU" sz="18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+</a:t>
                      </a:r>
                      <a:endParaRPr lang="ru-RU" sz="18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+</a:t>
                      </a:r>
                      <a:endParaRPr lang="ru-RU" sz="18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640" y="50694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Сглаживание погрешностей</a:t>
            </a:r>
            <a:r>
              <a:rPr lang="en-US" dirty="0" smtClean="0"/>
              <a:t> </a:t>
            </a:r>
            <a:r>
              <a:rPr lang="ru-RU" dirty="0" smtClean="0"/>
              <a:t>фильтром </a:t>
            </a:r>
            <a:r>
              <a:rPr lang="ru-RU" dirty="0" err="1" smtClean="0"/>
              <a:t>Калмана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553640" y="1714979"/>
            <a:ext cx="3868340" cy="464885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Математическая модель задачи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53640" y="2179865"/>
                <a:ext cx="3868340" cy="417820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>
                    <a:latin typeface="Cambria Math" panose="02040503050406030204" pitchFamily="18" charset="0"/>
                  </a:rPr>
                  <a:t>Описание процесса: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</a:endParaRPr>
              </a:p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Применение фильтра:</a:t>
                </a:r>
              </a:p>
              <a:p>
                <a:pPr lvl="1"/>
                <a:r>
                  <a:rPr lang="ru-RU" dirty="0"/>
                  <a:t>Экстраполяция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Коррекция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3640" y="2179865"/>
                <a:ext cx="3868340" cy="4178206"/>
              </a:xfrm>
              <a:blipFill rotWithShape="0">
                <a:blip r:embed="rId2"/>
                <a:stretch>
                  <a:fillRect l="-2524" t="-3358" b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4627958" y="1838465"/>
            <a:ext cx="3887391" cy="34139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Обозначения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Объект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27958" y="2256841"/>
                <a:ext cx="3731388" cy="4032864"/>
              </a:xfrm>
            </p:spPr>
            <p:txBody>
              <a:bodyPr>
                <a:normAutofit fontScale="40000" lnSpcReduction="20000"/>
              </a:bodyPr>
              <a:lstStyle/>
              <a:p>
                <a:pPr>
                  <a:lnSpc>
                    <a:spcPts val="1575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вектор состояния процесса в момент </a:t>
                </a:r>
                <a:r>
                  <a:rPr lang="en-US" dirty="0" smtClean="0"/>
                  <a:t>k</a:t>
                </a:r>
                <a:r>
                  <a:rPr lang="ru-RU" dirty="0" smtClean="0"/>
                  <a:t>, 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где </a:t>
                </a:r>
                <a:r>
                  <a:rPr lang="ru-RU" i="1" dirty="0"/>
                  <a:t>x</a:t>
                </a:r>
                <a:r>
                  <a:rPr lang="ru-RU" dirty="0"/>
                  <a:t>,</a:t>
                </a:r>
                <a:r>
                  <a:rPr lang="ru-RU" i="1" dirty="0"/>
                  <a:t> y </a:t>
                </a:r>
                <a:r>
                  <a:rPr lang="ru-RU" dirty="0"/>
                  <a:t>- координаты объекта,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ru-RU" i="1" dirty="0"/>
                  <a:t> ,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- проекции скорости объекта. 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матрица перехода из состояния </a:t>
                </a:r>
                <a:r>
                  <a:rPr lang="en-US" dirty="0" smtClean="0"/>
                  <a:t>k-1 </a:t>
                </a:r>
                <a:r>
                  <a:rPr lang="ru-RU" dirty="0" smtClean="0"/>
                  <a:t>в состояние </a:t>
                </a:r>
                <a:r>
                  <a:rPr lang="en-US" dirty="0" smtClean="0"/>
                  <a:t>k.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управляющее воздействие (0 в рамках рассматриваемой задачи)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измеренное состояние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матрица, отображающая состояние процесса в измеренное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измерения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оценка состояния объекта в момент </a:t>
                </a:r>
                <a:r>
                  <a:rPr lang="ru-RU" dirty="0" smtClean="0"/>
                  <a:t>k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i="1" baseline="-25000" dirty="0"/>
                  <a:t> </a:t>
                </a:r>
                <a:r>
                  <a:rPr lang="ru-RU" dirty="0"/>
                  <a:t>- нескорректированная апостериорная оценка состояния объекта в момент времени k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dirty="0"/>
                  <a:t>- нескорректированная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</p:txBody>
          </p:sp>
        </mc:Choice>
        <mc:Fallback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27958" y="2256841"/>
                <a:ext cx="3731388" cy="4032864"/>
              </a:xfrm>
              <a:blipFill rotWithShape="0">
                <a:blip r:embed="rId3"/>
                <a:stretch>
                  <a:fillRect r="-3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71653" y="6282423"/>
            <a:ext cx="2057400" cy="151295"/>
          </a:xfrm>
        </p:spPr>
        <p:txBody>
          <a:bodyPr/>
          <a:lstStyle/>
          <a:p>
            <a:fld id="{3BCC8605-603C-4CBC-9D12-BEB80FA3036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1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4467</TotalTime>
  <Words>459</Words>
  <Application>Microsoft Office PowerPoint</Application>
  <PresentationFormat>Экран (4:3)</PresentationFormat>
  <Paragraphs>203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Тема Office</vt:lpstr>
      <vt:lpstr>Метод построения и уточнения маршрута объекта по набору GPS-координат</vt:lpstr>
      <vt:lpstr>Цели и задачи работы</vt:lpstr>
      <vt:lpstr>Актуальность решаемой задачи</vt:lpstr>
      <vt:lpstr>Обзор существующих решений</vt:lpstr>
      <vt:lpstr>Объединение наборов координат</vt:lpstr>
      <vt:lpstr>Устранение пиков</vt:lpstr>
      <vt:lpstr>Определение мест остановок объекта и удаление избыточных координат</vt:lpstr>
      <vt:lpstr>Обзор алгоритмов сглаживания</vt:lpstr>
      <vt:lpstr>Сглаживание погрешностей фильтром Калмана</vt:lpstr>
      <vt:lpstr>Функциональная модель процесса обработки маршрута</vt:lpstr>
      <vt:lpstr>Схема структуры ПО</vt:lpstr>
      <vt:lpstr>Результат работы программы</vt:lpstr>
      <vt:lpstr>Постановка эксперимента</vt:lpstr>
      <vt:lpstr>Пример данных для эксперимента</vt:lpstr>
      <vt:lpstr>Эксперимент</vt:lpstr>
      <vt:lpstr>Результаты эксперимента</vt:lpstr>
      <vt:lpstr>Экономическая часть</vt:lpstr>
      <vt:lpstr>Выводы</vt:lpstr>
      <vt:lpstr>Дальнейшее развитие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построения и уточнения маршрута объекта по набору GPS-координат</dc:title>
  <dc:creator>Rostislav Listerenko</dc:creator>
  <cp:lastModifiedBy>Rostislav Listerenko</cp:lastModifiedBy>
  <cp:revision>109</cp:revision>
  <cp:lastPrinted>2015-05-26T08:03:48Z</cp:lastPrinted>
  <dcterms:created xsi:type="dcterms:W3CDTF">2015-03-25T05:30:38Z</dcterms:created>
  <dcterms:modified xsi:type="dcterms:W3CDTF">2015-06-03T16:25:04Z</dcterms:modified>
</cp:coreProperties>
</file>