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66" r:id="rId6"/>
    <p:sldId id="267" r:id="rId7"/>
    <p:sldId id="268" r:id="rId8"/>
    <p:sldId id="274" r:id="rId9"/>
    <p:sldId id="269" r:id="rId10"/>
    <p:sldId id="261" r:id="rId11"/>
    <p:sldId id="260" r:id="rId12"/>
    <p:sldId id="262" r:id="rId13"/>
    <p:sldId id="271" r:id="rId14"/>
    <p:sldId id="277" r:id="rId15"/>
    <p:sldId id="272" r:id="rId16"/>
    <p:sldId id="273" r:id="rId17"/>
    <p:sldId id="270" r:id="rId18"/>
    <p:sldId id="263" r:id="rId19"/>
    <p:sldId id="275" r:id="rId20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ABAE9"/>
    <a:srgbClr val="7EFB55"/>
    <a:srgbClr val="F4716D"/>
    <a:srgbClr val="E8E8E8"/>
    <a:srgbClr val="A4D984"/>
    <a:srgbClr val="797DC9"/>
    <a:srgbClr val="FF6343"/>
    <a:srgbClr val="685B91"/>
    <a:srgbClr val="7BB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6433" autoAdjust="0"/>
  </p:normalViewPr>
  <p:slideViewPr>
    <p:cSldViewPr snapToGrid="0">
      <p:cViewPr varScale="1">
        <p:scale>
          <a:sx n="66" d="100"/>
          <a:sy n="66" d="100"/>
        </p:scale>
        <p:origin x="7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 smtClean="0"/>
              <a:t>Отклонения</a:t>
            </a:r>
            <a:r>
              <a:rPr lang="ru-RU" sz="2000" baseline="0" dirty="0" smtClean="0"/>
              <a:t> маршрута от эталонного</a:t>
            </a:r>
            <a:endParaRPr lang="ru-RU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Исходные данные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Лист1!$E$2:$E$5</c:f>
                <c:numCache>
                  <c:formatCode>General</c:formatCode>
                  <c:ptCount val="4"/>
                  <c:pt idx="0">
                    <c:v>205.30699999999999</c:v>
                  </c:pt>
                  <c:pt idx="1">
                    <c:v>147.8227</c:v>
                  </c:pt>
                  <c:pt idx="2">
                    <c:v>10.6853</c:v>
                  </c:pt>
                  <c:pt idx="3">
                    <c:v>115.61579630903006</c:v>
                  </c:pt>
                </c:numCache>
              </c:numRef>
            </c:plus>
            <c:minus>
              <c:numRef>
                <c:f>Лист1!$B$2:$B$5</c:f>
                <c:numCache>
                  <c:formatCode>General</c:formatCode>
                  <c:ptCount val="4"/>
                  <c:pt idx="0">
                    <c:v>22.726299999999998</c:v>
                  </c:pt>
                  <c:pt idx="1">
                    <c:v>30.041899999999998</c:v>
                  </c:pt>
                  <c:pt idx="2">
                    <c:v>10.6518</c:v>
                  </c:pt>
                  <c:pt idx="3">
                    <c:v>17.911425261705325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Пешие участки + метро</c:v>
                </c:pt>
                <c:pt idx="1">
                  <c:v>Наземный общественный транспорт</c:v>
                </c:pt>
                <c:pt idx="2">
                  <c:v>Автомобиль</c:v>
                </c:pt>
                <c:pt idx="3">
                  <c:v>Велосипед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22.726299999999998</c:v>
                </c:pt>
                <c:pt idx="1">
                  <c:v>30.041899999999998</c:v>
                </c:pt>
                <c:pt idx="2">
                  <c:v>10.6518</c:v>
                </c:pt>
                <c:pt idx="3">
                  <c:v>17.911425261705325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Результат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Лист1!$F$2:$F$5</c:f>
                <c:numCache>
                  <c:formatCode>General</c:formatCode>
                  <c:ptCount val="4"/>
                  <c:pt idx="0">
                    <c:v>12.692299999999999</c:v>
                  </c:pt>
                  <c:pt idx="1">
                    <c:v>44.124600000000001</c:v>
                  </c:pt>
                  <c:pt idx="2">
                    <c:v>10.0372</c:v>
                  </c:pt>
                  <c:pt idx="3">
                    <c:v>70.577303479192906</c:v>
                  </c:pt>
                </c:numCache>
              </c:numRef>
            </c:plus>
            <c:minus>
              <c:numRef>
                <c:f>Лист1!$C$2:$C$6</c:f>
                <c:numCache>
                  <c:formatCode>General</c:formatCode>
                  <c:ptCount val="5"/>
                  <c:pt idx="0">
                    <c:v>11.4884</c:v>
                  </c:pt>
                  <c:pt idx="1">
                    <c:v>12.986800000000001</c:v>
                  </c:pt>
                  <c:pt idx="2">
                    <c:v>10.0099</c:v>
                  </c:pt>
                  <c:pt idx="3">
                    <c:v>11.226222048189804</c:v>
                  </c:pt>
                </c:numCache>
              </c:numRef>
            </c:minus>
            <c:spPr>
              <a:noFill/>
              <a:ln w="349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Пешие участки + метро</c:v>
                </c:pt>
                <c:pt idx="1">
                  <c:v>Наземный общественный транспорт</c:v>
                </c:pt>
                <c:pt idx="2">
                  <c:v>Автомобиль</c:v>
                </c:pt>
                <c:pt idx="3">
                  <c:v>Велосипед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11.4884</c:v>
                </c:pt>
                <c:pt idx="1">
                  <c:v>12.986800000000001</c:v>
                </c:pt>
                <c:pt idx="2">
                  <c:v>10.0099</c:v>
                </c:pt>
                <c:pt idx="3">
                  <c:v>11.226222048189804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23429280"/>
        <c:axId val="-2023434720"/>
      </c:barChart>
      <c:catAx>
        <c:axId val="-202342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023434720"/>
        <c:crosses val="autoZero"/>
        <c:auto val="1"/>
        <c:lblAlgn val="ctr"/>
        <c:lblOffset val="100"/>
        <c:noMultiLvlLbl val="0"/>
      </c:catAx>
      <c:valAx>
        <c:axId val="-202343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 smtClean="0"/>
                  <a:t>Отклонение, м</a:t>
                </a:r>
                <a:endParaRPr lang="ru-RU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02342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5DE95-B979-4E4D-BB3C-F1DE1284DF32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82E9F-DE7B-45DE-80D4-F8AE795F6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74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77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9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DA1-05FB-4A26-9AA8-03051D9064EC}" type="datetime1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6F94-CE89-4AA5-84F5-DCABE52BD843}" type="datetime1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1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173-F8CF-42C8-8211-204B417CEB80}" type="datetime1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0022-E3FE-49BE-A5A1-D74EAD64D8C3}" type="datetime1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6488-3082-4137-A51F-54DD7D14EE15}" type="datetime1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3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7BD-FA6A-46F1-8FA6-AA4F2BE75023}" type="datetime1">
              <a:rPr lang="ru-RU" smtClean="0"/>
              <a:t>01.06.2015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21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8200-23C4-4A1E-B19C-0C50E383E905}" type="datetime1">
              <a:rPr lang="ru-RU" smtClean="0"/>
              <a:t>01.06.2015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0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39C0-0A87-4D24-9FA0-A68DDCCAA500}" type="datetime1">
              <a:rPr lang="ru-RU" smtClean="0"/>
              <a:t>01.06.2015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8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1BD-4179-42FD-9950-142700B2EA2E}" type="datetime1">
              <a:rPr lang="ru-RU" smtClean="0"/>
              <a:t>01.06.2015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8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6F7F-490D-400F-B2DF-795FD323CA8A}" type="datetime1">
              <a:rPr lang="ru-RU" smtClean="0"/>
              <a:t>01.06.2015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61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0DEBE-72D5-473F-A28F-629D86F57AEC}" type="datetime1">
              <a:rPr lang="ru-RU" smtClean="0"/>
              <a:t>01.06.2015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0D7CF-1C15-440C-A38D-36EB3527FE7C}" type="datetime1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построения и уточнения маршрута объекта по набору </a:t>
            </a:r>
            <a:r>
              <a:rPr lang="en-US" dirty="0"/>
              <a:t>GPS</a:t>
            </a:r>
            <a:r>
              <a:rPr lang="ru-RU" dirty="0"/>
              <a:t>-координат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000" dirty="0" smtClean="0"/>
              <a:t>Квалификационная работа бакалавра</a:t>
            </a:r>
          </a:p>
          <a:p>
            <a:r>
              <a:rPr lang="ru-RU" dirty="0" smtClean="0"/>
              <a:t>Студент: Листеренко Ростислав Русланович</a:t>
            </a:r>
          </a:p>
          <a:p>
            <a:r>
              <a:rPr lang="ru-RU" dirty="0" smtClean="0"/>
              <a:t>Руководитель: Бекасов Денис Евгеньевич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1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1325563"/>
          </a:xfrm>
        </p:spPr>
        <p:txBody>
          <a:bodyPr/>
          <a:lstStyle/>
          <a:p>
            <a:r>
              <a:rPr lang="ru-RU" dirty="0" smtClean="0"/>
              <a:t>Функциональная модель процесса обработки маршрута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7" y="1305897"/>
            <a:ext cx="9691394" cy="541557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3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253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Схема структуры ПО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25" y="1294073"/>
            <a:ext cx="6873550" cy="5147934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 работы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7293"/>
            <a:ext cx="11026321" cy="4310026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12</a:t>
            </a:fld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38200" y="5903715"/>
            <a:ext cx="737119" cy="0"/>
          </a:xfrm>
          <a:prstGeom prst="line">
            <a:avLst/>
          </a:prstGeom>
          <a:ln w="28575">
            <a:solidFill>
              <a:srgbClr val="79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838200" y="6512492"/>
            <a:ext cx="737119" cy="0"/>
          </a:xfrm>
          <a:prstGeom prst="line">
            <a:avLst/>
          </a:prstGeom>
          <a:ln w="28575">
            <a:solidFill>
              <a:srgbClr val="F471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8625" y="5719049"/>
            <a:ext cx="274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 №1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68625" y="631020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Итоговый маршрут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838200" y="6216914"/>
            <a:ext cx="737119" cy="0"/>
          </a:xfrm>
          <a:prstGeom prst="line">
            <a:avLst/>
          </a:prstGeom>
          <a:ln w="28575">
            <a:solidFill>
              <a:srgbClr val="A4D9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68625" y="6014627"/>
            <a:ext cx="304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 №2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эксперимента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ru-RU" dirty="0" smtClean="0"/>
                  <a:t>Объем выборки определяется по следствию из 2-го неравенства Чебышева: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𝑀𝑋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1−0.9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2000,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  </a:t>
                </a: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– размер выборки,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случайная величина,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dirty="0"/>
                  <a:t> – требуемая точность,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– дисперсия случайной величины,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𝑀𝑋</m:t>
                    </m:r>
                  </m:oMath>
                </a14:m>
                <a:r>
                  <a:rPr lang="ru-RU" dirty="0"/>
                  <a:t> – математическое ожидание случайной величины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Для эксперимента используются четыре класса маршрутов: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Пеший маршрут + метро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Наземный общественный транспорт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Автомобиль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Велосипед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294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5835"/>
            <a:ext cx="10515600" cy="1325563"/>
          </a:xfrm>
        </p:spPr>
        <p:txBody>
          <a:bodyPr/>
          <a:lstStyle/>
          <a:p>
            <a:r>
              <a:rPr lang="ru-RU" dirty="0" smtClean="0"/>
              <a:t>Пример данных для эксперимента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5452"/>
            <a:ext cx="8968117" cy="435133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14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838200" y="5903715"/>
            <a:ext cx="737119" cy="0"/>
          </a:xfrm>
          <a:prstGeom prst="line">
            <a:avLst/>
          </a:prstGeom>
          <a:ln w="28575">
            <a:solidFill>
              <a:srgbClr val="79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38200" y="6512492"/>
            <a:ext cx="737119" cy="0"/>
          </a:xfrm>
          <a:prstGeom prst="line">
            <a:avLst/>
          </a:prstGeom>
          <a:ln w="28575">
            <a:solidFill>
              <a:srgbClr val="F471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8625" y="5719049"/>
            <a:ext cx="274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Эталонный маршрут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68625" y="631020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Итоговый маршрут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838200" y="6216914"/>
            <a:ext cx="737119" cy="0"/>
          </a:xfrm>
          <a:prstGeom prst="line">
            <a:avLst/>
          </a:prstGeom>
          <a:ln w="28575">
            <a:solidFill>
              <a:srgbClr val="A4D9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68625" y="6014627"/>
            <a:ext cx="304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52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46542"/>
            <a:ext cx="10515600" cy="1325563"/>
          </a:xfrm>
        </p:spPr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573960"/>
              </p:ext>
            </p:extLst>
          </p:nvPr>
        </p:nvGraphicFramePr>
        <p:xfrm>
          <a:off x="838200" y="1185704"/>
          <a:ext cx="10515600" cy="5164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4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9259" y="-41189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Результаты эксперимента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415754"/>
              </p:ext>
            </p:extLst>
          </p:nvPr>
        </p:nvGraphicFramePr>
        <p:xfrm>
          <a:off x="534102" y="1056432"/>
          <a:ext cx="11123795" cy="4884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9890"/>
                <a:gridCol w="2176207"/>
                <a:gridCol w="2273643"/>
                <a:gridCol w="2052000"/>
                <a:gridCol w="2842055"/>
              </a:tblGrid>
              <a:tr h="115200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Маршрут</a:t>
                      </a:r>
                      <a:endParaRPr lang="ru-RU" sz="2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Отклонение</a:t>
                      </a:r>
                      <a:r>
                        <a:rPr lang="ru-RU" sz="2400" baseline="0" dirty="0" smtClean="0"/>
                        <a:t> исходного маршрута, м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Отклонение</a:t>
                      </a:r>
                      <a:r>
                        <a:rPr lang="ru-RU" sz="2400" baseline="0" dirty="0" smtClean="0"/>
                        <a:t> итогового маршрута, м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</a:t>
                      </a:r>
                      <a:r>
                        <a:rPr lang="ru-RU" sz="2400" baseline="0" dirty="0" smtClean="0"/>
                        <a:t> снижения отклонения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</a:t>
                      </a:r>
                      <a:r>
                        <a:rPr lang="ru-RU" sz="2400" baseline="0" dirty="0" smtClean="0"/>
                        <a:t> уменьшения интервала ошибки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Пешие участки + метро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22,7263±205,307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11,4884±12,6923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1,9782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16,1757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Наземный общественный транспорт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30,0419±147,8227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12,9868±44,1246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2,31326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3,35012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Автомобиль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10,6518±10,6853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10,0099±10,0372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1,06413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1,06457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Велосипед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17,9114±115,615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11,2262±70,577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1,63814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359" y="26258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Экономическая часть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BE3-9E86-4904-A5E6-C6CA17EEBD10}" type="slidenum">
              <a:rPr lang="ru-RU" smtClean="0"/>
              <a:t>17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3484"/>
              </p:ext>
            </p:extLst>
          </p:nvPr>
        </p:nvGraphicFramePr>
        <p:xfrm>
          <a:off x="1689274" y="1961022"/>
          <a:ext cx="4175999" cy="4418709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684570"/>
                <a:gridCol w="1491429"/>
              </a:tblGrid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Период расчета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3-6.2015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Баланс начальный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-912820,75 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Сумма продаж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1358434,23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Сумма погашения кредита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1140934,66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20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совокупная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217500,23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чистая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178350,19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Баланс конечный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406464,1 р</a:t>
                      </a:r>
                      <a:r>
                        <a:rPr lang="ru-RU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28934" y="1378473"/>
            <a:ext cx="391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Таблица общего баланса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6841" y="1378473"/>
            <a:ext cx="4290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Структура затрат на разработку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9" r="37708"/>
          <a:stretch/>
        </p:blipFill>
        <p:spPr>
          <a:xfrm>
            <a:off x="5816335" y="1919110"/>
            <a:ext cx="4730591" cy="4415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4109" y="3398382"/>
            <a:ext cx="128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Заработная</a:t>
            </a:r>
            <a:br>
              <a:rPr lang="ru-RU" dirty="0" smtClean="0"/>
            </a:br>
            <a:r>
              <a:rPr lang="ru-RU" dirty="0" smtClean="0"/>
              <a:t>плата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47417" y="1919110"/>
            <a:ext cx="146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Социальные </a:t>
            </a:r>
            <a:br>
              <a:rPr lang="ru-RU" dirty="0" smtClean="0"/>
            </a:br>
            <a:r>
              <a:rPr lang="ru-RU" dirty="0" smtClean="0"/>
              <a:t>отчисления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968883" y="5216567"/>
            <a:ext cx="12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инвентарь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023881" y="3899655"/>
            <a:ext cx="9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Прочие</a:t>
            </a:r>
            <a:br>
              <a:rPr lang="ru-RU" dirty="0" smtClean="0"/>
            </a:br>
            <a:r>
              <a:rPr lang="ru-RU" dirty="0" smtClean="0"/>
              <a:t>затраты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241514" y="5712981"/>
            <a:ext cx="1297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помещение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9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предметной </a:t>
            </a:r>
            <a:r>
              <a:rPr lang="ru-RU" sz="3200" dirty="0" smtClean="0"/>
              <a:t>области и показана актуальность рассматриваемой задачи.</a:t>
            </a:r>
            <a:endParaRPr lang="ru-RU" sz="3200" dirty="0"/>
          </a:p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</a:t>
            </a:r>
            <a:r>
              <a:rPr lang="ru-RU" sz="3200" dirty="0" smtClean="0"/>
              <a:t>алгоритмов для решения задачи.</a:t>
            </a:r>
            <a:endParaRPr lang="ru-RU" sz="3200" dirty="0"/>
          </a:p>
          <a:p>
            <a:pPr lvl="1"/>
            <a:r>
              <a:rPr lang="ru-RU" sz="3200" dirty="0" smtClean="0"/>
              <a:t>Разработан </a:t>
            </a:r>
            <a:r>
              <a:rPr lang="ru-RU" sz="3200" dirty="0"/>
              <a:t>метод для повышения точности маршрута.</a:t>
            </a:r>
          </a:p>
          <a:p>
            <a:pPr lvl="1"/>
            <a:r>
              <a:rPr lang="ru-RU" sz="3200" dirty="0" smtClean="0"/>
              <a:t>Реализовано </a:t>
            </a:r>
            <a:r>
              <a:rPr lang="ru-RU" sz="3200" dirty="0"/>
              <a:t>ПО, использующее предложенный метод.</a:t>
            </a:r>
          </a:p>
          <a:p>
            <a:pPr lvl="1"/>
            <a:r>
              <a:rPr lang="ru-RU" sz="3200" dirty="0" smtClean="0"/>
              <a:t>Проведен эксперимент, подтвердивший применимость предложенного </a:t>
            </a:r>
            <a:r>
              <a:rPr lang="ru-RU" sz="3200" dirty="0"/>
              <a:t>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Повышение точности определения остановок</a:t>
            </a:r>
            <a:endParaRPr lang="en-US" sz="3200" dirty="0" smtClean="0"/>
          </a:p>
          <a:p>
            <a:pPr lvl="1"/>
            <a:r>
              <a:rPr lang="ru-RU" sz="3200" dirty="0" smtClean="0"/>
              <a:t>Разработка способа автоматического определения параметров метода по входным данным.</a:t>
            </a:r>
          </a:p>
          <a:p>
            <a:pPr lvl="1"/>
            <a:r>
              <a:rPr lang="ru-RU" sz="3200" dirty="0" smtClean="0"/>
              <a:t>Реализация режима реального времени работы метода.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4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Целью</a:t>
            </a:r>
            <a:r>
              <a:rPr lang="ru-RU" dirty="0"/>
              <a:t> </a:t>
            </a:r>
            <a:r>
              <a:rPr lang="ru-RU" dirty="0" smtClean="0"/>
              <a:t>работы </a:t>
            </a:r>
            <a:r>
              <a:rPr lang="ru-RU" dirty="0"/>
              <a:t>является разработка метода, позволяющего </a:t>
            </a:r>
            <a:r>
              <a:rPr lang="ru-RU" dirty="0" smtClean="0"/>
              <a:t>строить и уточнять </a:t>
            </a:r>
            <a:r>
              <a:rPr lang="ru-RU" dirty="0"/>
              <a:t>маршрут наблюдаемого подвижного объекта по </a:t>
            </a:r>
            <a:r>
              <a:rPr lang="ru-RU" dirty="0" smtClean="0"/>
              <a:t>набору </a:t>
            </a:r>
            <a:r>
              <a:rPr lang="en-US" dirty="0" smtClean="0"/>
              <a:t>GPS-</a:t>
            </a:r>
            <a:r>
              <a:rPr lang="ru-RU" dirty="0" smtClean="0"/>
              <a:t>координат</a:t>
            </a:r>
            <a:r>
              <a:rPr lang="ru-RU" dirty="0"/>
              <a:t>, полученных от одного или нескольких связанных с объектом источников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Задачи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Провести анализ предметной области.</a:t>
            </a:r>
          </a:p>
          <a:p>
            <a:pPr lvl="1"/>
            <a:r>
              <a:rPr lang="ru-RU" dirty="0" smtClean="0"/>
              <a:t>Провести анализ алгоритмов.</a:t>
            </a:r>
          </a:p>
          <a:p>
            <a:pPr lvl="1"/>
            <a:r>
              <a:rPr lang="ru-RU" dirty="0" smtClean="0"/>
              <a:t>Разработать метод для повышения точности маршрута.</a:t>
            </a:r>
          </a:p>
          <a:p>
            <a:pPr lvl="1"/>
            <a:r>
              <a:rPr lang="ru-RU" dirty="0" smtClean="0"/>
              <a:t>Реализовать ПО, использующее предложенный метод.</a:t>
            </a:r>
          </a:p>
          <a:p>
            <a:pPr lvl="1"/>
            <a:r>
              <a:rPr lang="ru-RU" dirty="0" smtClean="0"/>
              <a:t>Провести эксперимент для подтверждения применимости метода.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8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решаемой задачи</a:t>
            </a: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7" y="1775960"/>
            <a:ext cx="11151125" cy="4450668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8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решений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4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7" y="1497296"/>
            <a:ext cx="3491318" cy="260223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64" y="4340738"/>
            <a:ext cx="3261526" cy="2015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54146" y="1690688"/>
            <a:ext cx="64996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Навигаторы – повышение точности за счет использования информации о дороге и предполагаемом маршруте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Смартфоны – используют несколько источников данных о местоположении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9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Объединение наборов координат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562600" cy="473482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Задается временное окно</a:t>
                </a:r>
              </a:p>
              <a:p>
                <a:r>
                  <a:rPr lang="ru-RU" dirty="0" smtClean="0"/>
                  <a:t>Группа координат, попавших в окно, объединяется по следующей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– вектор координат, 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 smtClean="0"/>
                  <a:t> </a:t>
                </a:r>
                <a:r>
                  <a:rPr lang="ru-RU" dirty="0"/>
                  <a:t>– </a:t>
                </a:r>
                <a:r>
                  <a:rPr lang="ru-RU" dirty="0" smtClean="0"/>
                  <a:t>количество координат в </a:t>
                </a:r>
                <a:r>
                  <a:rPr lang="en-US" dirty="0" smtClean="0"/>
                  <a:t>	</a:t>
                </a:r>
                <a:r>
                  <a:rPr lang="ru-RU" dirty="0" smtClean="0"/>
                  <a:t>текущем окне,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точность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– сумма всех значений </a:t>
                </a:r>
                <a:r>
                  <a:rPr lang="en-US" dirty="0" smtClean="0"/>
                  <a:t>	</a:t>
                </a:r>
                <a:r>
                  <a:rPr lang="ru-RU" dirty="0" smtClean="0"/>
                  <a:t>точности </a:t>
                </a:r>
                <a:r>
                  <a:rPr lang="ru-RU" dirty="0"/>
                  <a:t>координат в группе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562600" cy="4734826"/>
              </a:xfrm>
              <a:blipFill rotWithShape="0">
                <a:blip r:embed="rId2"/>
                <a:stretch>
                  <a:fillRect l="-1974" t="-3475" r="-3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93" y="1976238"/>
            <a:ext cx="4342857" cy="29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Устранение пиков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46" y="2078460"/>
            <a:ext cx="6924308" cy="291611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791826" y="2890762"/>
                <a:ext cx="7578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826" y="2890762"/>
                <a:ext cx="75788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595913" y="374821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52919" y="2762413"/>
                <a:ext cx="21068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сл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919" y="2762413"/>
                <a:ext cx="2106826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499981" y="3559366"/>
            <a:ext cx="417137" cy="37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97535" y="475358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006332" y="20139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7282" y="2019111"/>
                <a:ext cx="4226497" cy="3632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Точка </a:t>
                </a:r>
                <a:r>
                  <a:rPr lang="en-US" sz="2400" dirty="0" smtClean="0"/>
                  <a:t>B </a:t>
                </a:r>
                <a:r>
                  <a:rPr lang="ru-RU" sz="2400" dirty="0" smtClean="0"/>
                  <a:t>считается пиком в случае:</a:t>
                </a:r>
                <a:endParaRPr lang="en-US" sz="2400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400" i="1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сл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sz="2400" i="1" dirty="0"/>
                      <m:t>k</m:t>
                    </m:r>
                    <m:r>
                      <m:rPr>
                        <m:nor/>
                      </m:rPr>
                      <a:rPr lang="en-US" sz="2400" i="1" dirty="0"/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сл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2400" i="1" dirty="0"/>
                          <m:t> </m:t>
                        </m:r>
                      </m:e>
                    </m:nary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400" b="0" dirty="0" smtClean="0"/>
              </a:p>
              <a:p>
                <a:r>
                  <a:rPr lang="ru-RU" sz="2400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ru-RU" sz="2400" dirty="0" smtClean="0"/>
                  <a:t> - расстояния до центральной точки в группе,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2400" dirty="0" smtClean="0"/>
                  <a:t> - предельно допустимое расстояние,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ru-RU" sz="2400" dirty="0" smtClean="0"/>
                  <a:t> – пороговый коэффициент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2" y="2019111"/>
                <a:ext cx="4226497" cy="3632982"/>
              </a:xfrm>
              <a:prstGeom prst="rect">
                <a:avLst/>
              </a:prstGeom>
              <a:blipFill rotWithShape="0">
                <a:blip r:embed="rId5"/>
                <a:stretch>
                  <a:fillRect l="-2309" t="-1342" r="-1010" b="-2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/>
          <p:nvPr/>
        </p:nvCxnSpPr>
        <p:spPr>
          <a:xfrm flipV="1">
            <a:off x="4986844" y="3578209"/>
            <a:ext cx="6533731" cy="1384006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966250" y="4847152"/>
            <a:ext cx="41188" cy="211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1499981" y="3449860"/>
            <a:ext cx="41188" cy="211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991594" y="4292251"/>
                <a:ext cx="7578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94" y="4292251"/>
                <a:ext cx="757881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4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мест остановок объекта и удаление избыточных координат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5735" y="1917164"/>
                <a:ext cx="6765324" cy="421271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Для поиска остановок предлагается следующий способ: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 smtClean="0"/>
                  <a:t>Вводится временное окно.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 smtClean="0"/>
                  <a:t>Критерий остановки: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ru-RU" sz="2400" dirty="0"/>
                            <m:t>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ru-RU" sz="2400" dirty="0"/>
                  <a:t>г</a:t>
                </a:r>
                <a:r>
                  <a:rPr lang="ru-RU" sz="2400" dirty="0" smtClean="0"/>
                  <a:t>де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– </a:t>
                </a:r>
                <a:r>
                  <a:rPr lang="ru-RU" sz="2400" dirty="0" smtClean="0"/>
                  <a:t>расстояние от точки до средней точки,</a:t>
                </a:r>
              </a:p>
              <a:p>
                <a:pPr marL="0" indent="0">
                  <a:buNone/>
                </a:pPr>
                <a:r>
                  <a:rPr lang="ru-RU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ru-RU" sz="2400" dirty="0" smtClean="0"/>
                  <a:t> - минимально допустимое расстояние</a:t>
                </a:r>
              </a:p>
              <a:p>
                <a:pPr marL="0" indent="0">
                  <a:buNone/>
                </a:pPr>
                <a:r>
                  <a:rPr lang="ru-RU" sz="2400" dirty="0"/>
                  <a:t>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 smtClean="0"/>
                  <a:t> – количество точек в группе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735" y="1917164"/>
                <a:ext cx="6765324" cy="4212710"/>
              </a:xfrm>
              <a:blipFill rotWithShape="0">
                <a:blip r:embed="rId2"/>
                <a:stretch>
                  <a:fillRect l="-1351" t="-2023" r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833" y="1902883"/>
            <a:ext cx="1803175" cy="2120635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8775357" y="457200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7" name="TextBox 6"/>
          <p:cNvSpPr txBox="1"/>
          <p:nvPr/>
        </p:nvSpPr>
        <p:spPr>
          <a:xfrm>
            <a:off x="8992062" y="4444036"/>
            <a:ext cx="274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Точки в текущем окне</a:t>
            </a:r>
            <a:endParaRPr lang="ru-RU" sz="2000" dirty="0"/>
          </a:p>
        </p:txBody>
      </p:sp>
      <p:sp>
        <p:nvSpPr>
          <p:cNvPr id="9" name="Овал 8"/>
          <p:cNvSpPr/>
          <p:nvPr/>
        </p:nvSpPr>
        <p:spPr>
          <a:xfrm>
            <a:off x="8775357" y="4941332"/>
            <a:ext cx="148281" cy="148281"/>
          </a:xfrm>
          <a:prstGeom prst="ellipse">
            <a:avLst/>
          </a:prstGeom>
          <a:solidFill>
            <a:srgbClr val="9ABAE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10" name="TextBox 9"/>
          <p:cNvSpPr txBox="1"/>
          <p:nvPr/>
        </p:nvSpPr>
        <p:spPr>
          <a:xfrm>
            <a:off x="8992062" y="4815417"/>
            <a:ext cx="274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Точки вне окна</a:t>
            </a:r>
            <a:endParaRPr lang="ru-RU" sz="2000" dirty="0"/>
          </a:p>
        </p:txBody>
      </p:sp>
      <p:sp>
        <p:nvSpPr>
          <p:cNvPr id="11" name="Овал 10"/>
          <p:cNvSpPr/>
          <p:nvPr/>
        </p:nvSpPr>
        <p:spPr>
          <a:xfrm>
            <a:off x="8775357" y="5310664"/>
            <a:ext cx="148281" cy="1482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12" name="TextBox 11"/>
          <p:cNvSpPr txBox="1"/>
          <p:nvPr/>
        </p:nvSpPr>
        <p:spPr>
          <a:xfrm>
            <a:off x="8992062" y="5184463"/>
            <a:ext cx="274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Средняя точка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78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алгоритмов сглаживания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227798"/>
              </p:ext>
            </p:extLst>
          </p:nvPr>
        </p:nvGraphicFramePr>
        <p:xfrm>
          <a:off x="838200" y="1825625"/>
          <a:ext cx="10515600" cy="355615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Алгоритм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модели</a:t>
                      </a:r>
                    </a:p>
                    <a:p>
                      <a:pPr algn="ctr"/>
                      <a:r>
                        <a:rPr lang="ru-RU" sz="2000" dirty="0" smtClean="0"/>
                        <a:t>движения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погрешностей процесса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погрешностей датчика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99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Медианный </a:t>
                      </a:r>
                    </a:p>
                    <a:p>
                      <a:pPr algn="ctr"/>
                      <a:r>
                        <a:rPr lang="ru-RU" sz="2000" dirty="0" smtClean="0"/>
                        <a:t>фильтр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Экспоненциальный фильтр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Ядерное</a:t>
                      </a:r>
                    </a:p>
                    <a:p>
                      <a:pPr algn="ctr"/>
                      <a:r>
                        <a:rPr lang="ru-RU" sz="2000" dirty="0" smtClean="0"/>
                        <a:t> сглаживание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Фильтр </a:t>
                      </a:r>
                    </a:p>
                    <a:p>
                      <a:pPr algn="ctr"/>
                      <a:r>
                        <a:rPr lang="ru-RU" sz="2000" dirty="0" err="1" smtClean="0"/>
                        <a:t>Калмана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775" y="45675"/>
            <a:ext cx="10515600" cy="1325563"/>
          </a:xfrm>
        </p:spPr>
        <p:txBody>
          <a:bodyPr/>
          <a:lstStyle/>
          <a:p>
            <a:r>
              <a:rPr lang="ru-RU" dirty="0" smtClean="0"/>
              <a:t>Сглаживание погрешностей</a:t>
            </a:r>
            <a:r>
              <a:rPr lang="en-US" dirty="0" smtClean="0"/>
              <a:t> </a:t>
            </a:r>
            <a:r>
              <a:rPr lang="ru-RU" dirty="0" smtClean="0"/>
              <a:t>фильтром </a:t>
            </a:r>
            <a:r>
              <a:rPr lang="ru-RU" dirty="0" err="1" smtClean="0"/>
              <a:t>Калмана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738186" y="1143638"/>
            <a:ext cx="5157787" cy="619847"/>
          </a:xfrm>
        </p:spPr>
        <p:txBody>
          <a:bodyPr/>
          <a:lstStyle/>
          <a:p>
            <a:r>
              <a:rPr lang="ru-RU" dirty="0" smtClean="0"/>
              <a:t>Математическая модель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8187" y="1763486"/>
                <a:ext cx="5157786" cy="4889864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>
                    <a:latin typeface="Cambria Math" panose="02040503050406030204" pitchFamily="18" charset="0"/>
                  </a:rPr>
                  <a:t>Описание процесса: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</a:endParaRPr>
              </a:p>
              <a:p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Применение фильтра:</a:t>
                </a:r>
              </a:p>
              <a:p>
                <a:pPr lvl="1"/>
                <a:r>
                  <a:rPr lang="ru-RU" dirty="0"/>
                  <a:t>Экстраполяция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</a:endParaRPr>
              </a:p>
              <a:p>
                <a:pPr lvl="1"/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Коррекция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8187" y="1763486"/>
                <a:ext cx="5157786" cy="4889864"/>
              </a:xfrm>
              <a:blipFill rotWithShape="0">
                <a:blip r:embed="rId2"/>
                <a:stretch>
                  <a:fillRect l="-2128" t="-2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6170611" y="1308287"/>
            <a:ext cx="5183188" cy="455198"/>
          </a:xfrm>
        </p:spPr>
        <p:txBody>
          <a:bodyPr/>
          <a:lstStyle/>
          <a:p>
            <a:r>
              <a:rPr lang="ru-RU" dirty="0" smtClean="0"/>
              <a:t>Обозначения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0611" y="1866122"/>
                <a:ext cx="4975184" cy="4452299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вектор состояния процесса в момент </a:t>
                </a:r>
                <a:r>
                  <a:rPr lang="en-US" dirty="0" smtClean="0"/>
                  <a:t>k.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матрица перехода из состояния </a:t>
                </a:r>
                <a:r>
                  <a:rPr lang="en-US" dirty="0" smtClean="0"/>
                  <a:t>k-1 </a:t>
                </a:r>
                <a:r>
                  <a:rPr lang="ru-RU" dirty="0" smtClean="0"/>
                  <a:t>в состояние </a:t>
                </a:r>
                <a:r>
                  <a:rPr lang="en-US" dirty="0" smtClean="0"/>
                  <a:t>k.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управляющее воздействие (0 в рамках рассматриваемой задачи)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измеренное состояние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матрица, отображающая состояние процесса в измеренное состояние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измерения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оценка состояния объекта в момент </a:t>
                </a:r>
                <a:r>
                  <a:rPr lang="ru-RU" dirty="0" smtClean="0"/>
                  <a:t>k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i="1" baseline="-25000" dirty="0"/>
                  <a:t> </a:t>
                </a:r>
                <a:r>
                  <a:rPr lang="ru-RU" dirty="0"/>
                  <a:t>- нескорректированная апостериорная оценка состояния объекта в момент времени k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dirty="0"/>
                  <a:t>- нескорректированная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</p:txBody>
          </p:sp>
        </mc:Choice>
        <mc:Fallback xmlns="">
          <p:sp>
            <p:nvSpPr>
              <p:cNvPr id="10" name="Объект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0611" y="1866122"/>
                <a:ext cx="4975184" cy="4452299"/>
              </a:xfrm>
              <a:blipFill rotWithShape="0">
                <a:blip r:embed="rId3"/>
                <a:stretch>
                  <a:fillRect l="-368" t="-1644" r="-4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599" y="6421058"/>
            <a:ext cx="2743200" cy="201726"/>
          </a:xfrm>
        </p:spPr>
        <p:txBody>
          <a:bodyPr/>
          <a:lstStyle/>
          <a:p>
            <a:fld id="{3BCC8605-603C-4CBC-9D12-BEB80FA3036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1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459</Words>
  <Application>Microsoft Office PowerPoint</Application>
  <PresentationFormat>Широкоэкранный</PresentationFormat>
  <Paragraphs>203</Paragraphs>
  <Slides>19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Тема Office</vt:lpstr>
      <vt:lpstr>Метод построения и уточнения маршрута объекта по набору GPS-координат</vt:lpstr>
      <vt:lpstr>Цели и задачи работы</vt:lpstr>
      <vt:lpstr>Актуальность решаемой задачи</vt:lpstr>
      <vt:lpstr>Обзор существующих решений</vt:lpstr>
      <vt:lpstr>Объединение наборов координат</vt:lpstr>
      <vt:lpstr>Устранение пиков</vt:lpstr>
      <vt:lpstr>Определение мест остановок объекта и удаление избыточных координат</vt:lpstr>
      <vt:lpstr>Обзор алгоритмов сглаживания</vt:lpstr>
      <vt:lpstr>Сглаживание погрешностей фильтром Калмана</vt:lpstr>
      <vt:lpstr>Функциональная модель процесса обработки маршрута</vt:lpstr>
      <vt:lpstr>Схема структуры ПО</vt:lpstr>
      <vt:lpstr>Результат работы программы</vt:lpstr>
      <vt:lpstr>Постановка эксперимента</vt:lpstr>
      <vt:lpstr>Пример данных для эксперимента</vt:lpstr>
      <vt:lpstr>Эксперимент</vt:lpstr>
      <vt:lpstr>Результаты эксперимента</vt:lpstr>
      <vt:lpstr>Экономическая часть</vt:lpstr>
      <vt:lpstr>Выводы</vt:lpstr>
      <vt:lpstr>Дальнейшее развитие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построения и уточнения маршрута объекта по набору GPS-координат</dc:title>
  <dc:creator>Rostislav Listerenko</dc:creator>
  <cp:lastModifiedBy>Rostislav Listerenko</cp:lastModifiedBy>
  <cp:revision>101</cp:revision>
  <cp:lastPrinted>2015-05-26T08:03:48Z</cp:lastPrinted>
  <dcterms:created xsi:type="dcterms:W3CDTF">2015-03-25T05:30:38Z</dcterms:created>
  <dcterms:modified xsi:type="dcterms:W3CDTF">2015-06-01T15:42:55Z</dcterms:modified>
</cp:coreProperties>
</file>