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74" r:id="rId8"/>
    <p:sldId id="269" r:id="rId9"/>
    <p:sldId id="261" r:id="rId10"/>
    <p:sldId id="260" r:id="rId11"/>
    <p:sldId id="262" r:id="rId12"/>
    <p:sldId id="271" r:id="rId13"/>
    <p:sldId id="272" r:id="rId14"/>
    <p:sldId id="273" r:id="rId15"/>
    <p:sldId id="270" r:id="rId16"/>
    <p:sldId id="263" r:id="rId17"/>
    <p:sldId id="275" r:id="rId18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88723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15.946485051646247</c:v>
                  </c:pt>
                  <c:pt idx="1">
                    <c:v>177.13618313464923</c:v>
                  </c:pt>
                  <c:pt idx="2">
                    <c:v>115.247662019928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17.651857065316378</c:v>
                  </c:pt>
                  <c:pt idx="1">
                    <c:v>19.467611343239234</c:v>
                  </c:pt>
                  <c:pt idx="2">
                    <c:v>16.5086028335561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17.651857065316378</c:v>
                </c:pt>
                <c:pt idx="1">
                  <c:v>19.467611343239234</c:v>
                </c:pt>
                <c:pt idx="2">
                  <c:v>16.5086028335561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9.8583279735694394</c:v>
                  </c:pt>
                  <c:pt idx="1">
                    <c:v>81.699080683490919</c:v>
                  </c:pt>
                  <c:pt idx="2">
                    <c:v>110.600868271309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Лист1!$C$2:$C$5</c:f>
                <c:numCache>
                  <c:formatCode>General</c:formatCode>
                  <c:ptCount val="4"/>
                  <c:pt idx="0">
                    <c:v>8.9232140569838769</c:v>
                  </c:pt>
                  <c:pt idx="1">
                    <c:v>15.149994964241438</c:v>
                  </c:pt>
                  <c:pt idx="2">
                    <c:v>14.572782434869501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Маршрут 1</c:v>
                </c:pt>
                <c:pt idx="1">
                  <c:v>Маршрут 2</c:v>
                </c:pt>
                <c:pt idx="2">
                  <c:v>Маршрут 3</c:v>
                </c:pt>
                <c:pt idx="3">
                  <c:v>Маршрут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8.9232140569838769</c:v>
                </c:pt>
                <c:pt idx="1">
                  <c:v>15.149994964241438</c:v>
                </c:pt>
                <c:pt idx="2">
                  <c:v>14.572782434869501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9096"/>
        <c:axId val="413881256"/>
      </c:barChart>
      <c:catAx>
        <c:axId val="413889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881256"/>
        <c:crosses val="autoZero"/>
        <c:auto val="1"/>
        <c:lblAlgn val="ctr"/>
        <c:lblOffset val="100"/>
        <c:noMultiLvlLbl val="0"/>
      </c:catAx>
      <c:valAx>
        <c:axId val="41388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889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29.05.2015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4D9-EB72-4C9A-9169-A74286829EAD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1C-0D11-43B3-A850-C4112CD4E0BB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8CCD-DD76-46D5-BB04-26570E4CEC4D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C4C9-0B10-4EB2-80BC-83961D1B1F71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7ED-0892-4B0A-B36F-DCEFF37A6828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1BD6-D2E2-46E1-B84D-6F4CB9985097}" type="datetime1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1DB7-0E78-436E-920D-DEFD50E8D9EB}" type="datetime1">
              <a:rPr lang="ru-RU" smtClean="0"/>
              <a:t>29.05.2015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2A61-060E-4ADE-863D-EA8886D6BD99}" type="datetime1">
              <a:rPr lang="ru-RU" smtClean="0"/>
              <a:t>29.05.2015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972-3C12-44FD-9004-BD514C5E9054}" type="datetime1">
              <a:rPr lang="ru-RU" smtClean="0"/>
              <a:t>29.05.2015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9F04-4959-4257-8387-3C744EBB14D8}" type="datetime1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109E-B013-47B7-AD92-B0C422B3055C}" type="datetime1">
              <a:rPr lang="ru-RU" smtClean="0"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5C99-4D7D-4EA5-96D7-452EE91F454C}" type="datetime1">
              <a:rPr lang="ru-RU" smtClean="0"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4" y="1690688"/>
            <a:ext cx="4839119" cy="4351338"/>
          </a:xfrm>
        </p:spPr>
        <p:txBody>
          <a:bodyPr/>
          <a:lstStyle/>
          <a:p>
            <a:r>
              <a:rPr lang="ru-RU" dirty="0" smtClean="0"/>
              <a:t>Рассматривается отклонение исходного маршрута и маршрута, полученного в результате использования метода, от истинного маршрута объекта.</a:t>
            </a:r>
          </a:p>
          <a:p>
            <a:r>
              <a:rPr lang="ru-RU" dirty="0" smtClean="0"/>
              <a:t>Для проведения эксперимента вручную воссоздан точный маршрут объекта.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19602" cy="44315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9348316" y="2582427"/>
            <a:ext cx="633047" cy="0"/>
          </a:xfrm>
          <a:prstGeom prst="line">
            <a:avLst/>
          </a:prstGeom>
          <a:ln w="34925">
            <a:solidFill>
              <a:srgbClr val="FF6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48316" y="2292699"/>
            <a:ext cx="633047" cy="0"/>
          </a:xfrm>
          <a:prstGeom prst="line">
            <a:avLst/>
          </a:prstGeom>
          <a:ln w="34925">
            <a:solidFill>
              <a:srgbClr val="685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348316" y="2013020"/>
            <a:ext cx="633047" cy="0"/>
          </a:xfrm>
          <a:prstGeom prst="line">
            <a:avLst/>
          </a:prstGeom>
          <a:ln w="34925">
            <a:solidFill>
              <a:srgbClr val="7BB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81363" y="1828354"/>
            <a:ext cx="190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Исходный маршрут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81363" y="2391069"/>
            <a:ext cx="1873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Итоговый маршрут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1363" y="2104711"/>
            <a:ext cx="2005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Эталонный маршрут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78243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17891"/>
              </p:ext>
            </p:extLst>
          </p:nvPr>
        </p:nvGraphicFramePr>
        <p:xfrm>
          <a:off x="838199" y="1825625"/>
          <a:ext cx="1105904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276"/>
                <a:gridCol w="2150347"/>
                <a:gridCol w="2401556"/>
                <a:gridCol w="2160396"/>
                <a:gridCol w="25924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17,65 ± 15,95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8,92 ± 9,85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19,46 ± 177,13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15,15 ± 81,69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16,50 ± 115,24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14,57 ± 110,6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1,04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Маршрут 4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 ± 115,61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 ± 70,57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1,59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1,63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513383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 итогам эксперимента можно сделать вывод, что предложенный метод повышает точность маршрута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</a:t>
            </a:r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Реализация предложенного метода для мобильных устройств.</a:t>
            </a:r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</a:t>
            </a:r>
            <a:r>
              <a:rPr lang="ru-RU" sz="3200" smtClean="0"/>
              <a:t>реального времени </a:t>
            </a:r>
            <a:r>
              <a:rPr lang="ru-RU" sz="3200" dirty="0" smtClean="0"/>
              <a:t>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9" y="1775960"/>
            <a:ext cx="11434482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758216" cy="45307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72930" y="2984502"/>
            <a:ext cx="306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Максимальное расстояние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835978" y="326218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49962" y="2830614"/>
            <a:ext cx="3064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Расстояние без учета</a:t>
            </a:r>
            <a:br>
              <a:rPr lang="ru-RU" sz="2000" dirty="0" smtClean="0"/>
            </a:br>
            <a:r>
              <a:rPr lang="ru-RU" sz="2000" dirty="0" smtClean="0"/>
              <a:t>пика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остановок предлагается следующий способ: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Маршрут разбивается на группы точек по задаваемому интервалу времени.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 группе среднее отклонение координат от средней координаты ниже задаваемого порогового значения, группа точек считается остановкой и заменяется средним значением.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Идущие подряд группы точек, признанные остановкой, объединяются и заменяются одной точкой.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363992"/>
              </p:ext>
            </p:extLst>
          </p:nvPr>
        </p:nvGraphicFramePr>
        <p:xfrm>
          <a:off x="838200" y="1825625"/>
          <a:ext cx="10515600" cy="27736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особенностей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</a:t>
            </a:r>
            <a:r>
              <a:rPr lang="ru-RU" dirty="0" smtClean="0"/>
              <a:t>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5183188" cy="4787227"/>
              </a:xfrm>
              <a:blipFill rotWithShape="0">
                <a:blip r:embed="rId3"/>
                <a:stretch>
                  <a:fillRect l="-353" t="-1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5638333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497</Words>
  <Application>Microsoft Office PowerPoint</Application>
  <PresentationFormat>Широкоэкранный</PresentationFormat>
  <Paragraphs>161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69</cp:revision>
  <cp:lastPrinted>2015-05-26T08:03:48Z</cp:lastPrinted>
  <dcterms:created xsi:type="dcterms:W3CDTF">2015-03-25T05:30:38Z</dcterms:created>
  <dcterms:modified xsi:type="dcterms:W3CDTF">2015-05-28T22:35:49Z</dcterms:modified>
</cp:coreProperties>
</file>