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74" r:id="rId9"/>
    <p:sldId id="269" r:id="rId10"/>
    <p:sldId id="261" r:id="rId11"/>
    <p:sldId id="260" r:id="rId12"/>
    <p:sldId id="262" r:id="rId13"/>
    <p:sldId id="271" r:id="rId14"/>
    <p:sldId id="272" r:id="rId15"/>
    <p:sldId id="273" r:id="rId16"/>
    <p:sldId id="270" r:id="rId17"/>
    <p:sldId id="263" r:id="rId18"/>
    <p:sldId id="275" r:id="rId19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3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5DE95-B979-4E4D-BB3C-F1DE1284DF32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82E9F-DE7B-45DE-80D4-F8AE795F6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54D9-EB72-4C9A-9169-A74286829EAD}" type="datetime1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1C-0D11-43B3-A850-C4112CD4E0BB}" type="datetime1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8CCD-DD76-46D5-BB04-26570E4CEC4D}" type="datetime1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C4C9-0B10-4EB2-80BC-83961D1B1F71}" type="datetime1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47ED-0892-4B0A-B36F-DCEFF37A6828}" type="datetime1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3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1BD6-D2E2-46E1-B84D-6F4CB9985097}" type="datetime1">
              <a:rPr lang="ru-RU" smtClean="0"/>
              <a:t>26.05.2015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1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1DB7-0E78-436E-920D-DEFD50E8D9EB}" type="datetime1">
              <a:rPr lang="ru-RU" smtClean="0"/>
              <a:t>26.05.2015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2A61-060E-4ADE-863D-EA8886D6BD99}" type="datetime1">
              <a:rPr lang="ru-RU" smtClean="0"/>
              <a:t>26.05.2015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8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972-3C12-44FD-9004-BD514C5E9054}" type="datetime1">
              <a:rPr lang="ru-RU" smtClean="0"/>
              <a:t>26.05.2015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9F04-4959-4257-8387-3C744EBB14D8}" type="datetime1">
              <a:rPr lang="ru-RU" smtClean="0"/>
              <a:t>26.05.2015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1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109E-B013-47B7-AD92-B0C422B3055C}" type="datetime1">
              <a:rPr lang="ru-RU" smtClean="0"/>
              <a:t>26.05.2015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5C99-4D7D-4EA5-96D7-452EE91F454C}" type="datetime1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построения и уточнения маршрута объекта по набору </a:t>
            </a:r>
            <a:r>
              <a:rPr lang="en-US" dirty="0"/>
              <a:t>GPS</a:t>
            </a:r>
            <a:r>
              <a:rPr lang="ru-RU" dirty="0"/>
              <a:t>-координат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000" dirty="0" smtClean="0"/>
              <a:t>Квалификационная работа бакалавра</a:t>
            </a:r>
          </a:p>
          <a:p>
            <a:r>
              <a:rPr lang="ru-RU" dirty="0" smtClean="0"/>
              <a:t>Студент: Листеренко Ростислав Русланович</a:t>
            </a:r>
          </a:p>
          <a:p>
            <a:r>
              <a:rPr lang="ru-RU" dirty="0" smtClean="0"/>
              <a:t>Руководитель: Бекасов Денис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163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Функциональная модель процесса обработки маршрута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1305897"/>
            <a:ext cx="9691394" cy="541557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253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Схема структуры ПО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25" y="1294073"/>
            <a:ext cx="6873550" cy="514793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1090"/>
            <a:ext cx="9616456" cy="4351337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12</a:t>
            </a:fld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979714" y="5859624"/>
            <a:ext cx="7371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79713" y="6189305"/>
            <a:ext cx="73711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10139" y="5674958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810138" y="5987018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Итоговый маршрут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Рассматривается отклонение исходного маршрута и маршрута, полученного в результате использования метода, от истинного маршрута объекта.</a:t>
            </a:r>
          </a:p>
          <a:p>
            <a:r>
              <a:rPr lang="ru-RU" dirty="0" smtClean="0"/>
              <a:t>Для проведения эксперимента вручную воссоздан точный маршрут объекта.</a:t>
            </a:r>
          </a:p>
          <a:p>
            <a:r>
              <a:rPr lang="ru-RU" dirty="0" smtClean="0"/>
              <a:t>В рамках эксперимента не рассматриваются моменты времени, в которые объект был неподвижен, так как при обнаружении остановок и их замене количество точек исходного маршрута перестает соответствовать количеству точек результирующего маршрута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46542"/>
            <a:ext cx="10515600" cy="1325563"/>
          </a:xfrm>
        </p:spPr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/>
          <a:stretch/>
        </p:blipFill>
        <p:spPr>
          <a:xfrm>
            <a:off x="6008914" y="1472105"/>
            <a:ext cx="6055568" cy="297297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6" y="1472105"/>
            <a:ext cx="5053652" cy="29729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7608" y="1472105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0,0015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507375" y="230474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0,001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17607" y="3095380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0,0005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7375" y="1108933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Отклонение, °</a:t>
            </a:r>
            <a:endParaRPr lang="ru-RU" sz="14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69639" y="4935893"/>
            <a:ext cx="73711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69638" y="5265574"/>
            <a:ext cx="7371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00064" y="4751227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300063" y="5063287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Итоговый маршрут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69637" y="5585019"/>
            <a:ext cx="73711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00063" y="5394998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Эталонный маршрут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4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эксперимента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815586"/>
              </p:ext>
            </p:extLst>
          </p:nvPr>
        </p:nvGraphicFramePr>
        <p:xfrm>
          <a:off x="838200" y="1825625"/>
          <a:ext cx="105156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Исходный маршрут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Итоговый маршрут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Среднее</a:t>
                      </a:r>
                      <a:r>
                        <a:rPr lang="ru-RU" sz="2400" baseline="0" dirty="0" smtClean="0"/>
                        <a:t> отклонение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0.000405827°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0.000211782°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Максимальное отклонение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0.052028575°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0.002506864°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Минимальное</a:t>
                      </a:r>
                      <a:r>
                        <a:rPr lang="ru-RU" sz="2400" baseline="0" dirty="0" smtClean="0"/>
                        <a:t> отклонение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0.000001665°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0.000000002°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15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8200" y="474345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 итогам эксперимента можно сделать вывод, что предложенный метод повышает точность маршрута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1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359" y="26258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Экономическая часть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BE3-9E86-4904-A5E6-C6CA17EEBD10}" type="slidenum">
              <a:rPr lang="ru-RU" smtClean="0"/>
              <a:t>16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3484"/>
              </p:ext>
            </p:extLst>
          </p:nvPr>
        </p:nvGraphicFramePr>
        <p:xfrm>
          <a:off x="1689274" y="1961022"/>
          <a:ext cx="4175999" cy="4418709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684570"/>
                <a:gridCol w="1491429"/>
              </a:tblGrid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Период расчета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3-6.2015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Баланс начальный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-912820,75 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Сумма продаж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1358434,23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Сумма погашения кредита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1140934,66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20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совокупная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217500,23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чистая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178350,19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Баланс конечный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406464,1 р</a:t>
                      </a:r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8934" y="1378473"/>
            <a:ext cx="391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Таблица общего баланса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6841" y="1378473"/>
            <a:ext cx="4290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Структура затрат на разработку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9" r="37708"/>
          <a:stretch/>
        </p:blipFill>
        <p:spPr>
          <a:xfrm>
            <a:off x="5816335" y="1919110"/>
            <a:ext cx="4730591" cy="4415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4109" y="3398382"/>
            <a:ext cx="128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Заработная</a:t>
            </a:r>
            <a:br>
              <a:rPr lang="ru-RU" dirty="0" smtClean="0"/>
            </a:br>
            <a:r>
              <a:rPr lang="ru-RU" dirty="0" smtClean="0"/>
              <a:t>плата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47417" y="1919110"/>
            <a:ext cx="146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Социальные </a:t>
            </a:r>
            <a:br>
              <a:rPr lang="ru-RU" dirty="0" smtClean="0"/>
            </a:br>
            <a:r>
              <a:rPr lang="ru-RU" dirty="0" smtClean="0"/>
              <a:t>отчисления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68883" y="5216567"/>
            <a:ext cx="12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инвентарь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023881" y="3899655"/>
            <a:ext cx="9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Прочие</a:t>
            </a:r>
            <a:br>
              <a:rPr lang="ru-RU" dirty="0" smtClean="0"/>
            </a:br>
            <a:r>
              <a:rPr lang="ru-RU" dirty="0" smtClean="0"/>
              <a:t>затраты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41514" y="5712981"/>
            <a:ext cx="1297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помещение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9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предметной </a:t>
            </a:r>
            <a:r>
              <a:rPr lang="ru-RU" sz="3200" dirty="0" smtClean="0"/>
              <a:t>области и показана актуальность рассматриваемой задачи.</a:t>
            </a:r>
            <a:endParaRPr lang="ru-RU" sz="3200" dirty="0"/>
          </a:p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</a:t>
            </a:r>
            <a:r>
              <a:rPr lang="ru-RU" sz="3200" dirty="0" smtClean="0"/>
              <a:t>алгоритмов для решения задачи.</a:t>
            </a:r>
            <a:endParaRPr lang="ru-RU" sz="3200" dirty="0"/>
          </a:p>
          <a:p>
            <a:pPr lvl="1"/>
            <a:r>
              <a:rPr lang="ru-RU" sz="3200" dirty="0" smtClean="0"/>
              <a:t>Разработан </a:t>
            </a:r>
            <a:r>
              <a:rPr lang="ru-RU" sz="3200" dirty="0"/>
              <a:t>метод для повышения точности маршрута.</a:t>
            </a:r>
          </a:p>
          <a:p>
            <a:pPr lvl="1"/>
            <a:r>
              <a:rPr lang="ru-RU" sz="3200" dirty="0" smtClean="0"/>
              <a:t>Реализовано </a:t>
            </a:r>
            <a:r>
              <a:rPr lang="ru-RU" sz="3200" dirty="0"/>
              <a:t>ПО, использующее предложенный метод.</a:t>
            </a:r>
          </a:p>
          <a:p>
            <a:pPr lvl="1"/>
            <a:r>
              <a:rPr lang="ru-RU" sz="3200" dirty="0" smtClean="0"/>
              <a:t>Проведен эксперимент, подтвердивший применимость предложенного </a:t>
            </a:r>
            <a:r>
              <a:rPr lang="ru-RU" sz="3200" dirty="0"/>
              <a:t>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Реализация предложенного метода для мобильных устройств.</a:t>
            </a:r>
          </a:p>
          <a:p>
            <a:pPr lvl="1"/>
            <a:r>
              <a:rPr lang="ru-RU" sz="3200" dirty="0" smtClean="0"/>
              <a:t>Разработка способа автоматического определения параметров используемых алгоритмов по входным данным.</a:t>
            </a:r>
          </a:p>
          <a:p>
            <a:pPr lvl="1"/>
            <a:r>
              <a:rPr lang="ru-RU" sz="3200" dirty="0" smtClean="0"/>
              <a:t>Реализация режима </a:t>
            </a:r>
            <a:r>
              <a:rPr lang="ru-RU" sz="3200" smtClean="0"/>
              <a:t>реального времени </a:t>
            </a:r>
            <a:r>
              <a:rPr lang="ru-RU" sz="3200" dirty="0" smtClean="0"/>
              <a:t>работы метода.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Целью</a:t>
            </a:r>
            <a:r>
              <a:rPr lang="ru-RU" dirty="0"/>
              <a:t> </a:t>
            </a:r>
            <a:r>
              <a:rPr lang="ru-RU" dirty="0" smtClean="0"/>
              <a:t>работы </a:t>
            </a:r>
            <a:r>
              <a:rPr lang="ru-RU" dirty="0"/>
              <a:t>является разработка метода, позволяющего </a:t>
            </a:r>
            <a:r>
              <a:rPr lang="ru-RU" dirty="0" smtClean="0"/>
              <a:t>строить и уточнять </a:t>
            </a:r>
            <a:r>
              <a:rPr lang="ru-RU" dirty="0"/>
              <a:t>маршрут наблюдаемого подвижного объекта по </a:t>
            </a:r>
            <a:r>
              <a:rPr lang="ru-RU" dirty="0" smtClean="0"/>
              <a:t>набору </a:t>
            </a:r>
            <a:r>
              <a:rPr lang="en-US" dirty="0" smtClean="0"/>
              <a:t>GPS-</a:t>
            </a:r>
            <a:r>
              <a:rPr lang="ru-RU" dirty="0" smtClean="0"/>
              <a:t>координат</a:t>
            </a:r>
            <a:r>
              <a:rPr lang="ru-RU" dirty="0"/>
              <a:t>, полученных от одного или нескольких связанных с объектом источников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Провести анализ предметной области.</a:t>
            </a:r>
          </a:p>
          <a:p>
            <a:pPr lvl="1"/>
            <a:r>
              <a:rPr lang="ru-RU" dirty="0" smtClean="0"/>
              <a:t>Провести анализ алгоритмов.</a:t>
            </a:r>
          </a:p>
          <a:p>
            <a:pPr lvl="1"/>
            <a:r>
              <a:rPr lang="ru-RU" dirty="0" smtClean="0"/>
              <a:t>Разработать метод для повышения точности маршрута.</a:t>
            </a:r>
          </a:p>
          <a:p>
            <a:pPr lvl="1"/>
            <a:r>
              <a:rPr lang="ru-RU" dirty="0" smtClean="0"/>
              <a:t>Реализовать ПО, использующее предложенный метод.</a:t>
            </a:r>
          </a:p>
          <a:p>
            <a:pPr lvl="1"/>
            <a:r>
              <a:rPr lang="ru-RU" dirty="0" smtClean="0"/>
              <a:t>Провести эксперимент для подтверждения применимости метода.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86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решаемой задачи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174"/>
            <a:ext cx="10515600" cy="4206239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6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200" dirty="0"/>
              <a:t>Объединение </a:t>
            </a:r>
            <a:r>
              <a:rPr lang="ru-RU" sz="3200" dirty="0" smtClean="0"/>
              <a:t>наборов координат.</a:t>
            </a:r>
            <a:endParaRPr lang="ru-RU" sz="3200" dirty="0"/>
          </a:p>
          <a:p>
            <a:pPr lvl="0"/>
            <a:r>
              <a:rPr lang="ru-RU" sz="3200" dirty="0"/>
              <a:t>Устранение </a:t>
            </a:r>
            <a:r>
              <a:rPr lang="ru-RU" sz="3200" dirty="0" smtClean="0"/>
              <a:t>пиков.</a:t>
            </a:r>
            <a:endParaRPr lang="ru-RU" sz="3200" b="1" dirty="0"/>
          </a:p>
          <a:p>
            <a:pPr lvl="0"/>
            <a:r>
              <a:rPr lang="ru-RU" sz="3200" dirty="0"/>
              <a:t>Определение мест остановок </a:t>
            </a:r>
            <a:r>
              <a:rPr lang="ru-RU" sz="3200" dirty="0" smtClean="0"/>
              <a:t>объекта.</a:t>
            </a:r>
          </a:p>
          <a:p>
            <a:pPr lvl="0"/>
            <a:r>
              <a:rPr lang="ru-RU" sz="3200" dirty="0" smtClean="0"/>
              <a:t>Сглаживание </a:t>
            </a:r>
            <a:r>
              <a:rPr lang="ru-RU" sz="3200" dirty="0"/>
              <a:t>погрешностей </a:t>
            </a:r>
            <a:r>
              <a:rPr lang="ru-RU" sz="3200" dirty="0" smtClean="0"/>
              <a:t>датчика.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67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наборов координат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13" y="1825625"/>
            <a:ext cx="4889974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5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Устранение пиков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устранения пиков предлагается следующий способ: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каждой пары последовательно расположенных точек оценивается расстояние между ними. Если расстояние превышает максимально возможное, которое можно преодолеть с задаваемым значением максимальной скорости объекта, вторая точка считается пиком.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каждой тройки последовательных точек оцениваются расстояния между точками попарно. Если расстояния между первой и второй и второй и третьей точками во много раз (задаваемый параметр) превышают расстояние между первой и третьей точками, вторая точка считается пиком.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мест остановок объекта и удаление избыточных координат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поиска остановок предлагается следующий способ: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Маршрут разбивается на группы точек по задаваемому интервалу времени.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Если в группе среднее отклонение координат от средней координаты ниже задаваемого порогового значения, группа точек считается остановкой и заменяется средним значением.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Идущие подряд группы точек, признанные остановкой, объединяются и заменяются одной точкой.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алгоритмов сглаживания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20233"/>
              </p:ext>
            </p:extLst>
          </p:nvPr>
        </p:nvGraphicFramePr>
        <p:xfrm>
          <a:off x="838200" y="1825625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Алгоритм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Учет особенностей процесса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Учет погрешностей процесса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Учет погрешностей датчика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Фильтр </a:t>
                      </a:r>
                      <a:r>
                        <a:rPr lang="ru-RU" dirty="0" err="1" smtClean="0"/>
                        <a:t>Калмана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Медианный фильтр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Экспоненциальный фильтр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Ядерное сглаживание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8200" y="4269091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По результатам анализа алгоритмов сглаживания решено использовать фильтр </a:t>
            </a:r>
            <a:r>
              <a:rPr lang="ru-RU" sz="2000" dirty="0" err="1" smtClean="0"/>
              <a:t>Калмана</a:t>
            </a:r>
            <a:r>
              <a:rPr lang="ru-RU" sz="2000" dirty="0" smtClean="0"/>
              <a:t>, как позволяющий учитывать дополнительную информацию об объекте по сравнени</a:t>
            </a:r>
            <a:r>
              <a:rPr lang="ru-RU" sz="2000" dirty="0" smtClean="0"/>
              <a:t>ю с другими алгоритмами.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0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775" y="45675"/>
            <a:ext cx="10515600" cy="1325563"/>
          </a:xfrm>
        </p:spPr>
        <p:txBody>
          <a:bodyPr/>
          <a:lstStyle/>
          <a:p>
            <a:r>
              <a:rPr lang="ru-RU" dirty="0" smtClean="0"/>
              <a:t>Сглаживание погрешностей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738186" y="1143639"/>
            <a:ext cx="5157787" cy="455198"/>
          </a:xfrm>
        </p:spPr>
        <p:txBody>
          <a:bodyPr/>
          <a:lstStyle/>
          <a:p>
            <a:r>
              <a:rPr lang="ru-RU" dirty="0" smtClean="0"/>
              <a:t>Математическая модель задачи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>
                    <a:latin typeface="Cambria Math" panose="02040503050406030204" pitchFamily="18" charset="0"/>
                  </a:rPr>
                  <a:t>Описание процесса: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</a:endParaRPr>
              </a:p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Применение фильтра:</a:t>
                </a:r>
              </a:p>
              <a:p>
                <a:pPr lvl="1"/>
                <a:r>
                  <a:rPr lang="ru-RU" dirty="0"/>
                  <a:t>Экстраполяция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Коррекция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  <a:blipFill rotWithShape="0">
                <a:blip r:embed="rId2"/>
                <a:stretch>
                  <a:fillRect l="-2128" t="-2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6170611" y="1143639"/>
            <a:ext cx="5183188" cy="455198"/>
          </a:xfrm>
        </p:spPr>
        <p:txBody>
          <a:bodyPr/>
          <a:lstStyle/>
          <a:p>
            <a:r>
              <a:rPr lang="ru-RU" dirty="0" smtClean="0"/>
              <a:t>Обозначения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Объект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0611" y="1866122"/>
                <a:ext cx="5183188" cy="4787227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вектор состояния процесса в момент </a:t>
                </a:r>
                <a:r>
                  <a:rPr lang="en-US" dirty="0" smtClean="0"/>
                  <a:t>k.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матрица перехода из состояния </a:t>
                </a:r>
                <a:r>
                  <a:rPr lang="en-US" dirty="0" smtClean="0"/>
                  <a:t>k-1 </a:t>
                </a:r>
                <a:r>
                  <a:rPr lang="ru-RU" dirty="0" smtClean="0"/>
                  <a:t>в состояние </a:t>
                </a:r>
                <a:r>
                  <a:rPr lang="en-US" dirty="0" smtClean="0"/>
                  <a:t>k.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управляющее воздействие (0 в рамках рассматриваемой задачи)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измеренное состояние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матрица, отображающая состояние процесса в измеренное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измерения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оценка состояния объекта в момент </a:t>
                </a:r>
                <a:r>
                  <a:rPr lang="ru-RU" dirty="0" smtClean="0"/>
                  <a:t>k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i="1" baseline="-25000" dirty="0"/>
                  <a:t> </a:t>
                </a:r>
                <a:r>
                  <a:rPr lang="ru-RU" dirty="0"/>
                  <a:t>- нескорректированная апостериорная оценка состояния объекта в момент времени k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dirty="0"/>
                  <a:t>- нескорректированная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</p:txBody>
          </p:sp>
        </mc:Choice>
        <mc:Fallback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0611" y="1866122"/>
                <a:ext cx="5183188" cy="4787227"/>
              </a:xfrm>
              <a:blipFill rotWithShape="0">
                <a:blip r:embed="rId3"/>
                <a:stretch>
                  <a:fillRect l="-353" t="-1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599" y="5638333"/>
            <a:ext cx="2743200" cy="201726"/>
          </a:xfrm>
        </p:spPr>
        <p:txBody>
          <a:bodyPr/>
          <a:lstStyle/>
          <a:p>
            <a:fld id="{3BCC8605-603C-4CBC-9D12-BEB80FA3036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1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586</Words>
  <Application>Microsoft Office PowerPoint</Application>
  <PresentationFormat>Широкоэкранный</PresentationFormat>
  <Paragraphs>154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Тема Office</vt:lpstr>
      <vt:lpstr>Метод построения и уточнения маршрута объекта по набору GPS-координат</vt:lpstr>
      <vt:lpstr>Цели и задачи работы</vt:lpstr>
      <vt:lpstr>Актуальность решаемой задачи</vt:lpstr>
      <vt:lpstr>Анализ задачи</vt:lpstr>
      <vt:lpstr>Объединение наборов координат</vt:lpstr>
      <vt:lpstr>Устранение пиков</vt:lpstr>
      <vt:lpstr>Определение мест остановок объекта и удаление избыточных координат</vt:lpstr>
      <vt:lpstr>Обзор алгоритмов сглаживания</vt:lpstr>
      <vt:lpstr>Сглаживание погрешностей</vt:lpstr>
      <vt:lpstr>Функциональная модель процесса обработки маршрута</vt:lpstr>
      <vt:lpstr>Схема структуры ПО</vt:lpstr>
      <vt:lpstr>Результат работы программы</vt:lpstr>
      <vt:lpstr>Постановка эксперимента</vt:lpstr>
      <vt:lpstr>Эксперимент</vt:lpstr>
      <vt:lpstr>Результаты эксперимента</vt:lpstr>
      <vt:lpstr>Экономическая часть</vt:lpstr>
      <vt:lpstr>Выводы</vt:lpstr>
      <vt:lpstr>Дальнейшее развитие: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построения и уточнения маршрута объекта по набору GPS-координат</dc:title>
  <dc:creator>Rostislav Listerenko</dc:creator>
  <cp:lastModifiedBy>Rostislav Listerenko</cp:lastModifiedBy>
  <cp:revision>48</cp:revision>
  <cp:lastPrinted>2015-05-26T08:03:48Z</cp:lastPrinted>
  <dcterms:created xsi:type="dcterms:W3CDTF">2015-03-25T05:30:38Z</dcterms:created>
  <dcterms:modified xsi:type="dcterms:W3CDTF">2015-05-26T09:42:30Z</dcterms:modified>
</cp:coreProperties>
</file>