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Lst>
  <p:sldSz cx="9144000" cy="5143500" type="screen16x9"/>
  <p:notesSz cx="6858000" cy="9144000"/>
  <p:embeddedFontLst>
    <p:embeddedFont>
      <p:font typeface="Open Sans" panose="020B0606030504020204" pitchFamily="34" charset="0"/>
      <p:regular r:id="rId37"/>
      <p:bold r:id="rId38"/>
      <p:italic r:id="rId39"/>
      <p:boldItalic r:id="rId40"/>
    </p:embeddedFont>
    <p:embeddedFont>
      <p:font typeface="PT Sans Narrow" panose="020B050602020302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14" y="12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e1a9fc47_0_2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e1a9fc47_0_2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61e3b2c1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61e3b2c1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e61e3b2c11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e61e3b2c1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1e3b2c1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1e3b2c1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61e3b2c1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61e3b2c1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61e3b2c1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61e3b2c1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61e3b2c1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61e3b2c1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61e3b2c1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61e3b2c1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6757b8ff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6757b8ff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e6757b8ff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e6757b8ff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6757b8ff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6757b8ff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e1a9fc47_0_2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e1a9fc47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61e3b2c1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61e3b2c1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61e3b2c1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61e3b2c1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6757b8ff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6757b8f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6757b8ff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e6757b8ff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6757b8ff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e6757b8ff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6757b8ff6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6757b8ff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e6757b8ff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e6757b8ff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6757b8ff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6757b8ff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6757b8ff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6757b8ff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6757b8ff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6757b8ff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2e19a8c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2e19a8c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e6757b8ff6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e6757b8ff6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6757b8ff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6757b8ff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6757b8ff6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6757b8ff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e6757b8ff6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e6757b8ff6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e6757b8ff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e6757b8ff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61e3b2c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61e3b2c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61e3b2c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61e3b2c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61e3b2c1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61e3b2c1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61e3b2c1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61e3b2c1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1e3b2c1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1e3b2c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61e3b2c11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61e3b2c1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jolly-kalam-23776e.netlify.app/styledconferences/"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Flexing about Flexbox</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Dr. </a:t>
            </a:r>
            <a:r>
              <a:rPr lang="en-US"/>
              <a:t>MJ Uddin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30" name="Google Shape;130;p22"/>
          <p:cNvSpPr txBox="1">
            <a:spLocks noGrp="1"/>
          </p:cNvSpPr>
          <p:nvPr>
            <p:ph type="body" idx="1"/>
          </p:nvPr>
        </p:nvSpPr>
        <p:spPr>
          <a:xfrm>
            <a:off x="311700" y="1266325"/>
            <a:ext cx="8520600" cy="36762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Doing this makes it behave as a column -&gt;</a:t>
            </a: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Now the main axis is vertical and the cross axis is horizontal.</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For the rest of the lecture, let’s keep flex-direction: row; This is the default value of flex-direction.</a:t>
            </a:r>
            <a:endParaRPr>
              <a:solidFill>
                <a:srgbClr val="282C34"/>
              </a:solidFill>
            </a:endParaRPr>
          </a:p>
        </p:txBody>
      </p:sp>
      <p:pic>
        <p:nvPicPr>
          <p:cNvPr id="131" name="Google Shape;131;p22"/>
          <p:cNvPicPr preferRelativeResize="0"/>
          <p:nvPr/>
        </p:nvPicPr>
        <p:blipFill>
          <a:blip r:embed="rId3">
            <a:alphaModFix/>
          </a:blip>
          <a:stretch>
            <a:fillRect/>
          </a:stretch>
        </p:blipFill>
        <p:spPr>
          <a:xfrm>
            <a:off x="867150" y="1887602"/>
            <a:ext cx="2995200" cy="136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 Main axis alignment</a:t>
            </a:r>
            <a:endParaRPr/>
          </a:p>
        </p:txBody>
      </p:sp>
      <p:sp>
        <p:nvSpPr>
          <p:cNvPr id="137" name="Google Shape;13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If we want to style the elements on the main axis, we would use the justify-content property.</a:t>
            </a: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Flex-start is the default value. It means the flex items will be laid at the start of the main axis</a:t>
            </a:r>
            <a:endParaRPr>
              <a:solidFill>
                <a:srgbClr val="282C34"/>
              </a:solidFill>
            </a:endParaRPr>
          </a:p>
        </p:txBody>
      </p:sp>
      <p:pic>
        <p:nvPicPr>
          <p:cNvPr id="138" name="Google Shape;138;p23"/>
          <p:cNvPicPr preferRelativeResize="0"/>
          <p:nvPr/>
        </p:nvPicPr>
        <p:blipFill>
          <a:blip r:embed="rId3">
            <a:alphaModFix/>
          </a:blip>
          <a:stretch>
            <a:fillRect/>
          </a:stretch>
        </p:blipFill>
        <p:spPr>
          <a:xfrm>
            <a:off x="881450" y="2209125"/>
            <a:ext cx="4513200" cy="123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 Main axis alignment</a:t>
            </a:r>
            <a:endParaRPr/>
          </a:p>
        </p:txBody>
      </p:sp>
      <p:sp>
        <p:nvSpPr>
          <p:cNvPr id="144" name="Google Shape;14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Other values of justify content are shown below - </a:t>
            </a:r>
            <a:endParaRPr>
              <a:solidFill>
                <a:srgbClr val="282C34"/>
              </a:solidFill>
            </a:endParaRPr>
          </a:p>
        </p:txBody>
      </p:sp>
      <p:pic>
        <p:nvPicPr>
          <p:cNvPr id="145" name="Google Shape;145;p24"/>
          <p:cNvPicPr preferRelativeResize="0"/>
          <p:nvPr/>
        </p:nvPicPr>
        <p:blipFill>
          <a:blip r:embed="rId3">
            <a:alphaModFix/>
          </a:blip>
          <a:stretch>
            <a:fillRect/>
          </a:stretch>
        </p:blipFill>
        <p:spPr>
          <a:xfrm>
            <a:off x="1668975" y="1799675"/>
            <a:ext cx="5806075" cy="1544150"/>
          </a:xfrm>
          <a:prstGeom prst="rect">
            <a:avLst/>
          </a:prstGeom>
          <a:noFill/>
          <a:ln>
            <a:noFill/>
          </a:ln>
        </p:spPr>
      </p:pic>
      <p:pic>
        <p:nvPicPr>
          <p:cNvPr id="146" name="Google Shape;146;p24"/>
          <p:cNvPicPr preferRelativeResize="0"/>
          <p:nvPr/>
        </p:nvPicPr>
        <p:blipFill>
          <a:blip r:embed="rId4">
            <a:alphaModFix/>
          </a:blip>
          <a:stretch>
            <a:fillRect/>
          </a:stretch>
        </p:blipFill>
        <p:spPr>
          <a:xfrm>
            <a:off x="2292838" y="3400850"/>
            <a:ext cx="4558325" cy="154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 Cross axis alignment</a:t>
            </a:r>
            <a:endParaRPr/>
          </a:p>
        </p:txBody>
      </p:sp>
      <p:sp>
        <p:nvSpPr>
          <p:cNvPr id="152" name="Google Shape;152;p25"/>
          <p:cNvSpPr txBox="1">
            <a:spLocks noGrp="1"/>
          </p:cNvSpPr>
          <p:nvPr>
            <p:ph type="body" idx="1"/>
          </p:nvPr>
        </p:nvSpPr>
        <p:spPr>
          <a:xfrm>
            <a:off x="311700" y="1266325"/>
            <a:ext cx="8520600" cy="3575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If we want to lay out the items in the cross axis, we would use the align-items property. </a:t>
            </a: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This is the default value. This means the items will stretch to fill all available space in the cross axis</a:t>
            </a:r>
            <a:endParaRPr>
              <a:solidFill>
                <a:srgbClr val="282C34"/>
              </a:solidFill>
            </a:endParaRPr>
          </a:p>
        </p:txBody>
      </p:sp>
      <p:pic>
        <p:nvPicPr>
          <p:cNvPr id="153" name="Google Shape;153;p25"/>
          <p:cNvPicPr preferRelativeResize="0"/>
          <p:nvPr/>
        </p:nvPicPr>
        <p:blipFill>
          <a:blip r:embed="rId3">
            <a:alphaModFix/>
          </a:blip>
          <a:stretch>
            <a:fillRect/>
          </a:stretch>
        </p:blipFill>
        <p:spPr>
          <a:xfrm>
            <a:off x="840652" y="2150877"/>
            <a:ext cx="4625826" cy="150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 Cross axis alignment</a:t>
            </a:r>
            <a:endParaRPr/>
          </a:p>
        </p:txBody>
      </p:sp>
      <p:sp>
        <p:nvSpPr>
          <p:cNvPr id="159" name="Google Shape;159;p26"/>
          <p:cNvSpPr txBox="1">
            <a:spLocks noGrp="1"/>
          </p:cNvSpPr>
          <p:nvPr>
            <p:ph type="body" idx="1"/>
          </p:nvPr>
        </p:nvSpPr>
        <p:spPr>
          <a:xfrm>
            <a:off x="311700" y="1266325"/>
            <a:ext cx="3626400" cy="3575700"/>
          </a:xfrm>
          <a:prstGeom prst="rect">
            <a:avLst/>
          </a:prstGeom>
        </p:spPr>
        <p:txBody>
          <a:bodyPr spcFirstLastPara="1" wrap="square" lIns="91425" tIns="91425" rIns="91425" bIns="91425" anchor="t" anchorCtr="0">
            <a:normAutofit/>
          </a:bodyPr>
          <a:lstStyle/>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r>
              <a:rPr lang="en" dirty="0">
                <a:solidFill>
                  <a:srgbClr val="282C34"/>
                </a:solidFill>
              </a:rPr>
              <a:t>Align-items: flex-start;  	------&gt;</a:t>
            </a: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1000"/>
              </a:spcAft>
              <a:buNone/>
            </a:pPr>
            <a:r>
              <a:rPr lang="en" dirty="0">
                <a:solidFill>
                  <a:srgbClr val="282C34"/>
                </a:solidFill>
              </a:rPr>
              <a:t>Align-items: center;  	------&gt;</a:t>
            </a:r>
            <a:endParaRPr dirty="0">
              <a:solidFill>
                <a:srgbClr val="282C34"/>
              </a:solidFill>
            </a:endParaRPr>
          </a:p>
        </p:txBody>
      </p:sp>
      <p:pic>
        <p:nvPicPr>
          <p:cNvPr id="160" name="Google Shape;160;p26"/>
          <p:cNvPicPr preferRelativeResize="0"/>
          <p:nvPr/>
        </p:nvPicPr>
        <p:blipFill>
          <a:blip r:embed="rId3">
            <a:alphaModFix/>
          </a:blip>
          <a:stretch>
            <a:fillRect/>
          </a:stretch>
        </p:blipFill>
        <p:spPr>
          <a:xfrm>
            <a:off x="4310688" y="1266319"/>
            <a:ext cx="4589275" cy="1601450"/>
          </a:xfrm>
          <a:prstGeom prst="rect">
            <a:avLst/>
          </a:prstGeom>
          <a:noFill/>
          <a:ln>
            <a:noFill/>
          </a:ln>
        </p:spPr>
      </p:pic>
      <p:pic>
        <p:nvPicPr>
          <p:cNvPr id="161" name="Google Shape;161;p26"/>
          <p:cNvPicPr preferRelativeResize="0"/>
          <p:nvPr/>
        </p:nvPicPr>
        <p:blipFill>
          <a:blip r:embed="rId4">
            <a:alphaModFix/>
          </a:blip>
          <a:stretch>
            <a:fillRect/>
          </a:stretch>
        </p:blipFill>
        <p:spPr>
          <a:xfrm>
            <a:off x="4326719" y="3240569"/>
            <a:ext cx="4557242" cy="160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75" name="Google Shape;175;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In summary </a:t>
            </a:r>
            <a:endParaRPr>
              <a:solidFill>
                <a:srgbClr val="282C34"/>
              </a:solidFill>
            </a:endParaRPr>
          </a:p>
        </p:txBody>
      </p:sp>
      <p:pic>
        <p:nvPicPr>
          <p:cNvPr id="176" name="Google Shape;176;p28"/>
          <p:cNvPicPr preferRelativeResize="0"/>
          <p:nvPr/>
        </p:nvPicPr>
        <p:blipFill>
          <a:blip r:embed="rId3">
            <a:alphaModFix/>
          </a:blip>
          <a:stretch>
            <a:fillRect/>
          </a:stretch>
        </p:blipFill>
        <p:spPr>
          <a:xfrm>
            <a:off x="488400" y="1908200"/>
            <a:ext cx="8343900" cy="255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82" name="Google Shape;182;p29"/>
          <p:cNvSpPr txBox="1">
            <a:spLocks noGrp="1"/>
          </p:cNvSpPr>
          <p:nvPr>
            <p:ph type="body" idx="1"/>
          </p:nvPr>
        </p:nvSpPr>
        <p:spPr>
          <a:xfrm>
            <a:off x="311700" y="1266325"/>
            <a:ext cx="62139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Need a column layout?  </a:t>
            </a: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See how justify-content and align-items works now.</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(You may need to change the height of the flex container.)</a:t>
            </a:r>
            <a:endParaRPr>
              <a:solidFill>
                <a:srgbClr val="282C34"/>
              </a:solidFill>
            </a:endParaRPr>
          </a:p>
        </p:txBody>
      </p:sp>
      <p:pic>
        <p:nvPicPr>
          <p:cNvPr id="183" name="Google Shape;183;p29"/>
          <p:cNvPicPr preferRelativeResize="0"/>
          <p:nvPr/>
        </p:nvPicPr>
        <p:blipFill>
          <a:blip r:embed="rId3">
            <a:alphaModFix/>
          </a:blip>
          <a:stretch>
            <a:fillRect/>
          </a:stretch>
        </p:blipFill>
        <p:spPr>
          <a:xfrm>
            <a:off x="1054531" y="1923613"/>
            <a:ext cx="3257550" cy="1066800"/>
          </a:xfrm>
          <a:prstGeom prst="rect">
            <a:avLst/>
          </a:prstGeom>
          <a:noFill/>
          <a:ln>
            <a:noFill/>
          </a:ln>
        </p:spPr>
      </p:pic>
      <p:pic>
        <p:nvPicPr>
          <p:cNvPr id="184" name="Google Shape;184;p29"/>
          <p:cNvPicPr preferRelativeResize="0"/>
          <p:nvPr/>
        </p:nvPicPr>
        <p:blipFill>
          <a:blip r:embed="rId4">
            <a:alphaModFix/>
          </a:blip>
          <a:stretch>
            <a:fillRect/>
          </a:stretch>
        </p:blipFill>
        <p:spPr>
          <a:xfrm>
            <a:off x="6926180" y="0"/>
            <a:ext cx="169164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90" name="Google Shape;190;p30"/>
          <p:cNvSpPr txBox="1">
            <a:spLocks noGrp="1"/>
          </p:cNvSpPr>
          <p:nvPr>
            <p:ph type="body" idx="1"/>
          </p:nvPr>
        </p:nvSpPr>
        <p:spPr>
          <a:xfrm>
            <a:off x="311700" y="1266325"/>
            <a:ext cx="8298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More about flex direction -</a:t>
            </a:r>
            <a:endParaRPr>
              <a:solidFill>
                <a:srgbClr val="282C34"/>
              </a:solidFill>
            </a:endParaRPr>
          </a:p>
        </p:txBody>
      </p:sp>
      <p:pic>
        <p:nvPicPr>
          <p:cNvPr id="191" name="Google Shape;191;p30"/>
          <p:cNvPicPr preferRelativeResize="0"/>
          <p:nvPr/>
        </p:nvPicPr>
        <p:blipFill>
          <a:blip r:embed="rId3">
            <a:alphaModFix/>
          </a:blip>
          <a:stretch>
            <a:fillRect/>
          </a:stretch>
        </p:blipFill>
        <p:spPr>
          <a:xfrm>
            <a:off x="1176338" y="1888975"/>
            <a:ext cx="6791325" cy="205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Styling flex items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02" name="Google Shape;202;p32"/>
          <p:cNvSpPr txBox="1">
            <a:spLocks noGrp="1"/>
          </p:cNvSpPr>
          <p:nvPr>
            <p:ph type="body" idx="1"/>
          </p:nvPr>
        </p:nvSpPr>
        <p:spPr>
          <a:xfrm>
            <a:off x="311700" y="1073444"/>
            <a:ext cx="8520600" cy="3707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dirty="0">
                <a:solidFill>
                  <a:srgbClr val="282C34"/>
                </a:solidFill>
              </a:rPr>
              <a:t>You might have noticed that flex items shrink when the screen size gets smaller. But they don’t expand when extra space is available. </a:t>
            </a: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Instead, if you want your items to be “wrapped” in multiple lines, then set this property to the </a:t>
            </a:r>
            <a:r>
              <a:rPr lang="en" b="1" dirty="0">
                <a:solidFill>
                  <a:srgbClr val="282C34"/>
                </a:solidFill>
              </a:rPr>
              <a:t>flex container</a:t>
            </a:r>
            <a:r>
              <a:rPr lang="en" dirty="0">
                <a:solidFill>
                  <a:srgbClr val="282C34"/>
                </a:solidFill>
              </a:rPr>
              <a:t>. </a:t>
            </a:r>
            <a:endParaRPr dirty="0">
              <a:solidFill>
                <a:srgbClr val="282C34"/>
              </a:solidFill>
            </a:endParaRPr>
          </a:p>
          <a:p>
            <a:pPr marL="0" lvl="0" indent="0" algn="just" rtl="0">
              <a:spcBef>
                <a:spcPts val="1000"/>
              </a:spcBef>
              <a:spcAft>
                <a:spcPts val="1000"/>
              </a:spcAft>
              <a:buNone/>
            </a:pPr>
            <a:endParaRPr dirty="0">
              <a:solidFill>
                <a:srgbClr val="282C34"/>
              </a:solidFill>
            </a:endParaRPr>
          </a:p>
        </p:txBody>
      </p:sp>
      <p:pic>
        <p:nvPicPr>
          <p:cNvPr id="203" name="Google Shape;203;p32"/>
          <p:cNvPicPr preferRelativeResize="0"/>
          <p:nvPr/>
        </p:nvPicPr>
        <p:blipFill>
          <a:blip r:embed="rId3">
            <a:alphaModFix/>
          </a:blip>
          <a:stretch>
            <a:fillRect/>
          </a:stretch>
        </p:blipFill>
        <p:spPr>
          <a:xfrm>
            <a:off x="1944925" y="2735775"/>
            <a:ext cx="4680475" cy="215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CSS Flexbox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09" name="Google Shape;209;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Alternatively, you can change that using flex-shrink and flex:grow properties on </a:t>
            </a:r>
            <a:r>
              <a:rPr lang="en" b="1">
                <a:solidFill>
                  <a:srgbClr val="282C34"/>
                </a:solidFill>
              </a:rPr>
              <a:t>the flex items.</a:t>
            </a:r>
            <a:r>
              <a:rPr lang="en">
                <a:solidFill>
                  <a:srgbClr val="282C34"/>
                </a:solidFill>
              </a:rPr>
              <a:t> Set the properties to 0 to turn them off or 1 to turn them on. </a:t>
            </a:r>
            <a:endParaRPr>
              <a:solidFill>
                <a:srgbClr val="282C34"/>
              </a:solidFill>
            </a:endParaRPr>
          </a:p>
        </p:txBody>
      </p:sp>
      <p:pic>
        <p:nvPicPr>
          <p:cNvPr id="210" name="Google Shape;210;p33"/>
          <p:cNvPicPr preferRelativeResize="0"/>
          <p:nvPr/>
        </p:nvPicPr>
        <p:blipFill>
          <a:blip r:embed="rId3">
            <a:alphaModFix/>
          </a:blip>
          <a:stretch>
            <a:fillRect/>
          </a:stretch>
        </p:blipFill>
        <p:spPr>
          <a:xfrm>
            <a:off x="837500" y="2752100"/>
            <a:ext cx="3624125" cy="1326475"/>
          </a:xfrm>
          <a:prstGeom prst="rect">
            <a:avLst/>
          </a:prstGeom>
          <a:noFill/>
          <a:ln>
            <a:noFill/>
          </a:ln>
        </p:spPr>
      </p:pic>
      <p:pic>
        <p:nvPicPr>
          <p:cNvPr id="211" name="Google Shape;211;p33"/>
          <p:cNvPicPr preferRelativeResize="0"/>
          <p:nvPr/>
        </p:nvPicPr>
        <p:blipFill>
          <a:blip r:embed="rId4">
            <a:alphaModFix/>
          </a:blip>
          <a:stretch>
            <a:fillRect/>
          </a:stretch>
        </p:blipFill>
        <p:spPr>
          <a:xfrm>
            <a:off x="5118528" y="2752103"/>
            <a:ext cx="3624125" cy="1318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17" name="Google Shape;217;p34"/>
          <p:cNvSpPr txBox="1">
            <a:spLocks noGrp="1"/>
          </p:cNvSpPr>
          <p:nvPr>
            <p:ph type="body" idx="1"/>
          </p:nvPr>
        </p:nvSpPr>
        <p:spPr>
          <a:xfrm>
            <a:off x="311700" y="920400"/>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dirty="0">
                <a:solidFill>
                  <a:srgbClr val="282C34"/>
                </a:solidFill>
              </a:rPr>
              <a:t>You can set flex-grow: 1 on multiple items. In that case, they will grow proportionally to one another. </a:t>
            </a:r>
            <a:endParaRPr dirty="0">
              <a:solidFill>
                <a:srgbClr val="282C34"/>
              </a:solidFill>
            </a:endParaRPr>
          </a:p>
        </p:txBody>
      </p:sp>
      <p:pic>
        <p:nvPicPr>
          <p:cNvPr id="218" name="Google Shape;218;p34"/>
          <p:cNvPicPr preferRelativeResize="0"/>
          <p:nvPr/>
        </p:nvPicPr>
        <p:blipFill>
          <a:blip r:embed="rId3">
            <a:alphaModFix/>
          </a:blip>
          <a:stretch>
            <a:fillRect/>
          </a:stretch>
        </p:blipFill>
        <p:spPr>
          <a:xfrm>
            <a:off x="814050" y="1988975"/>
            <a:ext cx="7515900" cy="2879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24" name="Google Shape;224;p35"/>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Doing this means that the remaining space will be divided unequally. </a:t>
            </a: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Item 2 will receive twice the amount of space as item 3.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But item 2 is not exactly twice of the size of item 3. It is because they both have a fixed initial size</a:t>
            </a:r>
            <a:endParaRPr>
              <a:solidFill>
                <a:srgbClr val="282C34"/>
              </a:solidFill>
            </a:endParaRPr>
          </a:p>
        </p:txBody>
      </p:sp>
      <p:pic>
        <p:nvPicPr>
          <p:cNvPr id="225" name="Google Shape;225;p35"/>
          <p:cNvPicPr preferRelativeResize="0"/>
          <p:nvPr/>
        </p:nvPicPr>
        <p:blipFill>
          <a:blip r:embed="rId3">
            <a:alphaModFix/>
          </a:blip>
          <a:stretch>
            <a:fillRect/>
          </a:stretch>
        </p:blipFill>
        <p:spPr>
          <a:xfrm>
            <a:off x="4911875" y="1478325"/>
            <a:ext cx="3845950" cy="287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31" name="Google Shape;231;p36"/>
          <p:cNvSpPr txBox="1">
            <a:spLocks noGrp="1"/>
          </p:cNvSpPr>
          <p:nvPr>
            <p:ph type="body" idx="1"/>
          </p:nvPr>
        </p:nvSpPr>
        <p:spPr>
          <a:xfrm>
            <a:off x="311700" y="1266325"/>
            <a:ext cx="8520600" cy="37071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dirty="0">
                <a:solidFill>
                  <a:srgbClr val="282C34"/>
                </a:solidFill>
              </a:rPr>
              <a:t>If you don’t like that, then do this -&gt;</a:t>
            </a: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0" lvl="0" indent="0" algn="just" rtl="0">
              <a:spcBef>
                <a:spcPts val="1000"/>
              </a:spcBef>
              <a:spcAft>
                <a:spcPts val="0"/>
              </a:spcAft>
              <a:buNone/>
            </a:pP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This tells where the flexbox item should be grown from. Setting flex-basis to 0 means it imagines the item is 0px wide and starts growing from there. Now item 2 will be exactly twice the size of item 3. </a:t>
            </a:r>
            <a:endParaRPr dirty="0">
              <a:solidFill>
                <a:srgbClr val="282C34"/>
              </a:solidFill>
            </a:endParaRPr>
          </a:p>
        </p:txBody>
      </p:sp>
      <p:pic>
        <p:nvPicPr>
          <p:cNvPr id="232" name="Google Shape;232;p36"/>
          <p:cNvPicPr preferRelativeResize="0"/>
          <p:nvPr/>
        </p:nvPicPr>
        <p:blipFill>
          <a:blip r:embed="rId3">
            <a:alphaModFix/>
          </a:blip>
          <a:stretch>
            <a:fillRect/>
          </a:stretch>
        </p:blipFill>
        <p:spPr>
          <a:xfrm>
            <a:off x="891662" y="1837662"/>
            <a:ext cx="3215000" cy="1468175"/>
          </a:xfrm>
          <a:prstGeom prst="rect">
            <a:avLst/>
          </a:prstGeom>
          <a:noFill/>
          <a:ln>
            <a:noFill/>
          </a:ln>
        </p:spPr>
      </p:pic>
      <p:pic>
        <p:nvPicPr>
          <p:cNvPr id="233" name="Google Shape;233;p36"/>
          <p:cNvPicPr preferRelativeResize="0"/>
          <p:nvPr/>
        </p:nvPicPr>
        <p:blipFill>
          <a:blip r:embed="rId4">
            <a:alphaModFix/>
          </a:blip>
          <a:stretch>
            <a:fillRect/>
          </a:stretch>
        </p:blipFill>
        <p:spPr>
          <a:xfrm>
            <a:off x="4966500" y="1824416"/>
            <a:ext cx="3215000" cy="14814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39" name="Google Shape;239;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Align-self is another useful property if you want to override the alignment property as defined by the flex-container. </a:t>
            </a:r>
            <a:endParaRPr>
              <a:solidFill>
                <a:srgbClr val="282C34"/>
              </a:solidFill>
            </a:endParaRPr>
          </a:p>
        </p:txBody>
      </p:sp>
      <p:pic>
        <p:nvPicPr>
          <p:cNvPr id="240" name="Google Shape;240;p37"/>
          <p:cNvPicPr preferRelativeResize="0"/>
          <p:nvPr/>
        </p:nvPicPr>
        <p:blipFill>
          <a:blip r:embed="rId3">
            <a:alphaModFix/>
          </a:blip>
          <a:stretch>
            <a:fillRect/>
          </a:stretch>
        </p:blipFill>
        <p:spPr>
          <a:xfrm>
            <a:off x="806652" y="2237175"/>
            <a:ext cx="3765352" cy="1571625"/>
          </a:xfrm>
          <a:prstGeom prst="rect">
            <a:avLst/>
          </a:prstGeom>
          <a:noFill/>
          <a:ln>
            <a:noFill/>
          </a:ln>
        </p:spPr>
      </p:pic>
      <p:pic>
        <p:nvPicPr>
          <p:cNvPr id="241" name="Google Shape;241;p37"/>
          <p:cNvPicPr preferRelativeResize="0"/>
          <p:nvPr/>
        </p:nvPicPr>
        <p:blipFill>
          <a:blip r:embed="rId4">
            <a:alphaModFix/>
          </a:blip>
          <a:stretch>
            <a:fillRect/>
          </a:stretch>
        </p:blipFill>
        <p:spPr>
          <a:xfrm>
            <a:off x="5257577" y="2237175"/>
            <a:ext cx="3427450" cy="17617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47" name="Google Shape;247;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The result -</a:t>
            </a:r>
            <a:endParaRPr>
              <a:solidFill>
                <a:srgbClr val="282C34"/>
              </a:solidFill>
            </a:endParaRPr>
          </a:p>
        </p:txBody>
      </p:sp>
      <p:pic>
        <p:nvPicPr>
          <p:cNvPr id="248" name="Google Shape;248;p38"/>
          <p:cNvPicPr preferRelativeResize="0"/>
          <p:nvPr/>
        </p:nvPicPr>
        <p:blipFill>
          <a:blip r:embed="rId3">
            <a:alphaModFix/>
          </a:blip>
          <a:stretch>
            <a:fillRect/>
          </a:stretch>
        </p:blipFill>
        <p:spPr>
          <a:xfrm>
            <a:off x="0" y="1990745"/>
            <a:ext cx="9144000" cy="27254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54" name="Google Shape;254;p39"/>
          <p:cNvSpPr txBox="1">
            <a:spLocks noGrp="1"/>
          </p:cNvSpPr>
          <p:nvPr>
            <p:ph type="body" idx="1"/>
          </p:nvPr>
        </p:nvSpPr>
        <p:spPr>
          <a:xfrm>
            <a:off x="311700" y="1266325"/>
            <a:ext cx="8520600" cy="36732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A useful shorthand for flex items -</a:t>
            </a: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0" lvl="0" indent="0" algn="just" rtl="0">
              <a:spcBef>
                <a:spcPts val="1000"/>
              </a:spcBef>
              <a:spcAft>
                <a:spcPts val="0"/>
              </a:spcAft>
              <a:buNone/>
            </a:pP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The values stand for flex grow, shrink, and basis, respectively.</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Simply typing flex: 1 automatically assigns 0 to shrink and basis as well.</a:t>
            </a:r>
            <a:endParaRPr>
              <a:solidFill>
                <a:srgbClr val="282C34"/>
              </a:solidFill>
            </a:endParaRPr>
          </a:p>
        </p:txBody>
      </p:sp>
      <p:pic>
        <p:nvPicPr>
          <p:cNvPr id="255" name="Google Shape;255;p39"/>
          <p:cNvPicPr preferRelativeResize="0"/>
          <p:nvPr/>
        </p:nvPicPr>
        <p:blipFill>
          <a:blip r:embed="rId3">
            <a:alphaModFix/>
          </a:blip>
          <a:stretch>
            <a:fillRect/>
          </a:stretch>
        </p:blipFill>
        <p:spPr>
          <a:xfrm>
            <a:off x="844850" y="1899150"/>
            <a:ext cx="3937625" cy="910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261" name="Google Shape;261;p40"/>
          <p:cNvSpPr txBox="1">
            <a:spLocks noGrp="1"/>
          </p:cNvSpPr>
          <p:nvPr>
            <p:ph type="body" idx="1"/>
          </p:nvPr>
        </p:nvSpPr>
        <p:spPr>
          <a:xfrm>
            <a:off x="311700" y="1266325"/>
            <a:ext cx="8520600" cy="36732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Set flex: initial for the item to have a static width. </a:t>
            </a:r>
            <a:endParaRPr>
              <a:solidFill>
                <a:srgbClr val="282C34"/>
              </a:solidFill>
            </a:endParaRPr>
          </a:p>
        </p:txBody>
      </p:sp>
      <p:pic>
        <p:nvPicPr>
          <p:cNvPr id="262" name="Google Shape;262;p40"/>
          <p:cNvPicPr preferRelativeResize="0"/>
          <p:nvPr/>
        </p:nvPicPr>
        <p:blipFill>
          <a:blip r:embed="rId3">
            <a:alphaModFix/>
          </a:blip>
          <a:stretch>
            <a:fillRect/>
          </a:stretch>
        </p:blipFill>
        <p:spPr>
          <a:xfrm>
            <a:off x="426377" y="2316375"/>
            <a:ext cx="3045050" cy="1573100"/>
          </a:xfrm>
          <a:prstGeom prst="rect">
            <a:avLst/>
          </a:prstGeom>
          <a:noFill/>
          <a:ln>
            <a:noFill/>
          </a:ln>
        </p:spPr>
      </p:pic>
      <p:pic>
        <p:nvPicPr>
          <p:cNvPr id="263" name="Google Shape;263;p40"/>
          <p:cNvPicPr preferRelativeResize="0"/>
          <p:nvPr/>
        </p:nvPicPr>
        <p:blipFill>
          <a:blip r:embed="rId4">
            <a:alphaModFix/>
          </a:blip>
          <a:stretch>
            <a:fillRect/>
          </a:stretch>
        </p:blipFill>
        <p:spPr>
          <a:xfrm>
            <a:off x="3555450" y="1850388"/>
            <a:ext cx="5276850" cy="2505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Weekly Assignement</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Task-1</a:t>
            </a:r>
            <a:endParaRPr dirty="0"/>
          </a:p>
        </p:txBody>
      </p:sp>
      <p:sp>
        <p:nvSpPr>
          <p:cNvPr id="274" name="Google Shape;274;p42"/>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Build a web page in this layout -&gt;</a:t>
            </a: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The desktop view is shown on the right -&gt;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Mobile and tablet view on the next page.</a:t>
            </a:r>
            <a:endParaRPr>
              <a:solidFill>
                <a:srgbClr val="282C34"/>
              </a:solidFill>
            </a:endParaRPr>
          </a:p>
        </p:txBody>
      </p:sp>
      <p:pic>
        <p:nvPicPr>
          <p:cNvPr id="275" name="Google Shape;275;p42"/>
          <p:cNvPicPr preferRelativeResize="0"/>
          <p:nvPr/>
        </p:nvPicPr>
        <p:blipFill>
          <a:blip r:embed="rId3">
            <a:alphaModFix/>
          </a:blip>
          <a:stretch>
            <a:fillRect/>
          </a:stretch>
        </p:blipFill>
        <p:spPr>
          <a:xfrm>
            <a:off x="4572002" y="940450"/>
            <a:ext cx="4362299" cy="420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1000"/>
              </a:spcBef>
              <a:spcAft>
                <a:spcPts val="0"/>
              </a:spcAft>
              <a:buClr>
                <a:srgbClr val="282C34"/>
              </a:buClr>
              <a:buSzPts val="1800"/>
              <a:buChar char="●"/>
            </a:pPr>
            <a:r>
              <a:rPr lang="en" dirty="0">
                <a:solidFill>
                  <a:srgbClr val="282C34"/>
                </a:solidFill>
              </a:rPr>
              <a:t>The “Flexible Box” or “Flexbox” layout mode offers an alternative to Floats for defining the overall appearance of a web page. </a:t>
            </a: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For the last decade or so, floats were the sole option for laying out a complex web page. This means you’ll inevitably run into floats during your web development career.</a:t>
            </a:r>
            <a:endParaRPr dirty="0">
              <a:solidFill>
                <a:srgbClr val="282C34"/>
              </a:solidFill>
            </a:endParaRPr>
          </a:p>
          <a:p>
            <a:pPr marL="457200" lvl="0" indent="-342900" algn="l" rtl="0">
              <a:spcBef>
                <a:spcPts val="1000"/>
              </a:spcBef>
              <a:spcAft>
                <a:spcPts val="1000"/>
              </a:spcAft>
              <a:buClr>
                <a:srgbClr val="282C34"/>
              </a:buClr>
              <a:buSzPts val="1800"/>
              <a:buChar char="●"/>
            </a:pPr>
            <a:r>
              <a:rPr lang="en" dirty="0">
                <a:solidFill>
                  <a:srgbClr val="282C34"/>
                </a:solidFill>
              </a:rPr>
              <a:t>Whereas floats only let us horizontally position our boxes, flexbox gives us complete control over the alignment, direction, order, and size of our boxes.</a:t>
            </a:r>
            <a:endParaRPr dirty="0">
              <a:solidFill>
                <a:srgbClr val="282C34"/>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Task-1</a:t>
            </a:r>
            <a:endParaRPr dirty="0"/>
          </a:p>
        </p:txBody>
      </p:sp>
      <p:sp>
        <p:nvSpPr>
          <p:cNvPr id="281" name="Google Shape;281;p43"/>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Tablet view -&gt;</a:t>
            </a:r>
            <a:endParaRPr>
              <a:solidFill>
                <a:srgbClr val="282C34"/>
              </a:solidFill>
            </a:endParaRPr>
          </a:p>
        </p:txBody>
      </p:sp>
      <p:pic>
        <p:nvPicPr>
          <p:cNvPr id="282" name="Google Shape;282;p43"/>
          <p:cNvPicPr preferRelativeResize="0"/>
          <p:nvPr/>
        </p:nvPicPr>
        <p:blipFill>
          <a:blip r:embed="rId3">
            <a:alphaModFix/>
          </a:blip>
          <a:stretch>
            <a:fillRect/>
          </a:stretch>
        </p:blipFill>
        <p:spPr>
          <a:xfrm>
            <a:off x="5868650" y="1074538"/>
            <a:ext cx="2764706" cy="36862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Task-1</a:t>
            </a:r>
            <a:endParaRPr dirty="0"/>
          </a:p>
        </p:txBody>
      </p:sp>
      <p:sp>
        <p:nvSpPr>
          <p:cNvPr id="288" name="Google Shape;288;p44"/>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dirty="0">
                <a:solidFill>
                  <a:srgbClr val="282C34"/>
                </a:solidFill>
              </a:rPr>
              <a:t>Mobile view -&gt;</a:t>
            </a:r>
            <a:endParaRPr dirty="0">
              <a:solidFill>
                <a:srgbClr val="282C34"/>
              </a:solidFill>
            </a:endParaRPr>
          </a:p>
        </p:txBody>
      </p:sp>
      <p:pic>
        <p:nvPicPr>
          <p:cNvPr id="289" name="Google Shape;289;p44"/>
          <p:cNvPicPr preferRelativeResize="0"/>
          <p:nvPr/>
        </p:nvPicPr>
        <p:blipFill>
          <a:blip r:embed="rId3">
            <a:alphaModFix/>
          </a:blip>
          <a:stretch>
            <a:fillRect/>
          </a:stretch>
        </p:blipFill>
        <p:spPr>
          <a:xfrm>
            <a:off x="6044377" y="0"/>
            <a:ext cx="2448046"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Exercises</a:t>
            </a:r>
            <a:endParaRPr/>
          </a:p>
        </p:txBody>
      </p:sp>
      <p:sp>
        <p:nvSpPr>
          <p:cNvPr id="301" name="Google Shape;301;p46"/>
          <p:cNvSpPr txBox="1">
            <a:spLocks noGrp="1"/>
          </p:cNvSpPr>
          <p:nvPr>
            <p:ph type="body" idx="1"/>
          </p:nvPr>
        </p:nvSpPr>
        <p:spPr>
          <a:xfrm>
            <a:off x="311700" y="1266325"/>
            <a:ext cx="83439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They may use some concepts / ideas that are new to you, and it’s okay.</a:t>
            </a:r>
            <a:endParaRPr>
              <a:solidFill>
                <a:srgbClr val="282C34"/>
              </a:solidFill>
            </a:endParaRPr>
          </a:p>
          <a:p>
            <a:pPr marL="457200" lvl="0" indent="-342900" algn="just" rtl="0">
              <a:spcBef>
                <a:spcPts val="1000"/>
              </a:spcBef>
              <a:spcAft>
                <a:spcPts val="0"/>
              </a:spcAft>
              <a:buClr>
                <a:srgbClr val="282C34"/>
              </a:buClr>
              <a:buSzPts val="1800"/>
              <a:buChar char="●"/>
            </a:pPr>
            <a:r>
              <a:rPr lang="en">
                <a:solidFill>
                  <a:srgbClr val="282C34"/>
                </a:solidFill>
              </a:rPr>
              <a:t>This exercise is definitely solvable with what we have discussed in class.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All the best!</a:t>
            </a:r>
            <a:endParaRPr>
              <a:solidFill>
                <a:srgbClr val="282C34"/>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Task - 2</a:t>
            </a:r>
            <a:endParaRPr dirty="0"/>
          </a:p>
        </p:txBody>
      </p:sp>
      <p:sp>
        <p:nvSpPr>
          <p:cNvPr id="307" name="Google Shape;307;p47"/>
          <p:cNvSpPr txBox="1">
            <a:spLocks noGrp="1"/>
          </p:cNvSpPr>
          <p:nvPr>
            <p:ph type="body" idx="1"/>
          </p:nvPr>
        </p:nvSpPr>
        <p:spPr>
          <a:xfrm>
            <a:off x="311700" y="1266325"/>
            <a:ext cx="83439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dirty="0">
                <a:solidFill>
                  <a:srgbClr val="282C34"/>
                </a:solidFill>
              </a:rPr>
              <a:t>Make a website like this one - </a:t>
            </a:r>
            <a:r>
              <a:rPr lang="en" u="sng" dirty="0">
                <a:solidFill>
                  <a:schemeClr val="hlink"/>
                </a:solidFill>
                <a:hlinkClick r:id="rId3"/>
              </a:rPr>
              <a:t>Styles Conference - Speakers</a:t>
            </a: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Be sure to make small changes to make it unique. For example, you can change the color scheme, the texts, the intent of the website i.e., what it is about, the photos, etc. </a:t>
            </a:r>
            <a:endParaRPr dirty="0">
              <a:solidFill>
                <a:srgbClr val="282C34"/>
              </a:solidFill>
            </a:endParaRPr>
          </a:p>
          <a:p>
            <a:pPr marL="457200" lvl="0" indent="-342900" algn="just" rtl="0">
              <a:spcBef>
                <a:spcPts val="1000"/>
              </a:spcBef>
              <a:spcAft>
                <a:spcPts val="0"/>
              </a:spcAft>
              <a:buClr>
                <a:srgbClr val="282C34"/>
              </a:buClr>
              <a:buSzPts val="1800"/>
              <a:buChar char="●"/>
            </a:pPr>
            <a:r>
              <a:rPr lang="en" dirty="0">
                <a:solidFill>
                  <a:srgbClr val="282C34"/>
                </a:solidFill>
              </a:rPr>
              <a:t>You can copy the main structure / layout of the website. It is simple, yet effective.  </a:t>
            </a:r>
            <a:endParaRPr dirty="0">
              <a:solidFill>
                <a:srgbClr val="282C34"/>
              </a:solidFill>
            </a:endParaRPr>
          </a:p>
          <a:p>
            <a:pPr marL="457200" lvl="0" indent="-342900" algn="just" rtl="0">
              <a:spcBef>
                <a:spcPts val="1000"/>
              </a:spcBef>
              <a:spcAft>
                <a:spcPts val="1000"/>
              </a:spcAft>
              <a:buClr>
                <a:srgbClr val="282C34"/>
              </a:buClr>
              <a:buSzPts val="1800"/>
              <a:buChar char="●"/>
            </a:pPr>
            <a:r>
              <a:rPr lang="en" dirty="0">
                <a:solidFill>
                  <a:srgbClr val="282C34"/>
                </a:solidFill>
              </a:rPr>
              <a:t>But if you decide to make a ditto copy of the website, it is still acceptable work, albeit a far less exciting one. </a:t>
            </a:r>
            <a:endParaRPr dirty="0">
              <a:solidFill>
                <a:srgbClr val="282C34"/>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84" name="Google Shape;84;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Flexbox uses two types of boxes that we’ve never seen before: “flex containers” and “flex items”.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The job of a flex container is to group a bunch of flex items together and define how they’re positioned.</a:t>
            </a:r>
            <a:endParaRPr>
              <a:solidFill>
                <a:srgbClr val="282C34"/>
              </a:solidFill>
            </a:endParaRPr>
          </a:p>
        </p:txBody>
      </p:sp>
      <p:pic>
        <p:nvPicPr>
          <p:cNvPr id="85" name="Google Shape;85;p16"/>
          <p:cNvPicPr preferRelativeResize="0"/>
          <p:nvPr/>
        </p:nvPicPr>
        <p:blipFill>
          <a:blip r:embed="rId3">
            <a:alphaModFix/>
          </a:blip>
          <a:stretch>
            <a:fillRect/>
          </a:stretch>
        </p:blipFill>
        <p:spPr>
          <a:xfrm>
            <a:off x="1882088" y="2899750"/>
            <a:ext cx="5781675" cy="207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91" name="Google Shape;91;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Let’s code this - </a:t>
            </a:r>
            <a:endParaRPr>
              <a:solidFill>
                <a:srgbClr val="282C34"/>
              </a:solidFill>
            </a:endParaRPr>
          </a:p>
        </p:txBody>
      </p:sp>
      <p:pic>
        <p:nvPicPr>
          <p:cNvPr id="92" name="Google Shape;92;p17"/>
          <p:cNvPicPr preferRelativeResize="0"/>
          <p:nvPr/>
        </p:nvPicPr>
        <p:blipFill>
          <a:blip r:embed="rId3">
            <a:alphaModFix/>
          </a:blip>
          <a:stretch>
            <a:fillRect/>
          </a:stretch>
        </p:blipFill>
        <p:spPr>
          <a:xfrm>
            <a:off x="887075" y="1803301"/>
            <a:ext cx="6085025" cy="200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98" name="Google Shape;98;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The CSS - </a:t>
            </a:r>
            <a:endParaRPr>
              <a:solidFill>
                <a:srgbClr val="282C34"/>
              </a:solidFill>
            </a:endParaRPr>
          </a:p>
        </p:txBody>
      </p:sp>
      <p:pic>
        <p:nvPicPr>
          <p:cNvPr id="99" name="Google Shape;99;p18"/>
          <p:cNvPicPr preferRelativeResize="0"/>
          <p:nvPr/>
        </p:nvPicPr>
        <p:blipFill>
          <a:blip r:embed="rId3">
            <a:alphaModFix/>
          </a:blip>
          <a:stretch>
            <a:fillRect/>
          </a:stretch>
        </p:blipFill>
        <p:spPr>
          <a:xfrm>
            <a:off x="5225050" y="1799250"/>
            <a:ext cx="3607250" cy="3233725"/>
          </a:xfrm>
          <a:prstGeom prst="rect">
            <a:avLst/>
          </a:prstGeom>
          <a:noFill/>
          <a:ln>
            <a:noFill/>
          </a:ln>
        </p:spPr>
      </p:pic>
      <p:pic>
        <p:nvPicPr>
          <p:cNvPr id="100" name="Google Shape;100;p18"/>
          <p:cNvPicPr preferRelativeResize="0"/>
          <p:nvPr/>
        </p:nvPicPr>
        <p:blipFill>
          <a:blip r:embed="rId4">
            <a:alphaModFix/>
          </a:blip>
          <a:stretch>
            <a:fillRect/>
          </a:stretch>
        </p:blipFill>
        <p:spPr>
          <a:xfrm>
            <a:off x="870051" y="1799250"/>
            <a:ext cx="4294850" cy="283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06" name="Google Shape;106;p19"/>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The output -&gt;</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Nothing fancy so far.</a:t>
            </a:r>
            <a:endParaRPr>
              <a:solidFill>
                <a:srgbClr val="282C34"/>
              </a:solidFill>
            </a:endParaRPr>
          </a:p>
        </p:txBody>
      </p:sp>
      <p:pic>
        <p:nvPicPr>
          <p:cNvPr id="107" name="Google Shape;107;p19"/>
          <p:cNvPicPr preferRelativeResize="0"/>
          <p:nvPr/>
        </p:nvPicPr>
        <p:blipFill>
          <a:blip r:embed="rId3">
            <a:alphaModFix/>
          </a:blip>
          <a:stretch>
            <a:fillRect/>
          </a:stretch>
        </p:blipFill>
        <p:spPr>
          <a:xfrm>
            <a:off x="7334955" y="0"/>
            <a:ext cx="180904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See what happens if we do this -&gt;</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All the boxes have aligned and stretched to the full height. The flexbox container is behaving as a row.</a:t>
            </a:r>
            <a:endParaRPr>
              <a:solidFill>
                <a:srgbClr val="282C34"/>
              </a:solidFill>
            </a:endParaRPr>
          </a:p>
        </p:txBody>
      </p:sp>
      <p:pic>
        <p:nvPicPr>
          <p:cNvPr id="114" name="Google Shape;114;p20"/>
          <p:cNvPicPr preferRelativeResize="0"/>
          <p:nvPr/>
        </p:nvPicPr>
        <p:blipFill rotWithShape="1">
          <a:blip r:embed="rId3">
            <a:alphaModFix/>
          </a:blip>
          <a:srcRect b="32450"/>
          <a:stretch/>
        </p:blipFill>
        <p:spPr>
          <a:xfrm>
            <a:off x="4919550" y="1071425"/>
            <a:ext cx="2780975" cy="616275"/>
          </a:xfrm>
          <a:prstGeom prst="rect">
            <a:avLst/>
          </a:prstGeom>
          <a:noFill/>
          <a:ln>
            <a:noFill/>
          </a:ln>
        </p:spPr>
      </p:pic>
      <p:pic>
        <p:nvPicPr>
          <p:cNvPr id="115" name="Google Shape;115;p20"/>
          <p:cNvPicPr preferRelativeResize="0"/>
          <p:nvPr/>
        </p:nvPicPr>
        <p:blipFill>
          <a:blip r:embed="rId4">
            <a:alphaModFix/>
          </a:blip>
          <a:stretch>
            <a:fillRect/>
          </a:stretch>
        </p:blipFill>
        <p:spPr>
          <a:xfrm>
            <a:off x="4337474" y="2742525"/>
            <a:ext cx="4564426" cy="2187375"/>
          </a:xfrm>
          <a:prstGeom prst="rect">
            <a:avLst/>
          </a:prstGeom>
          <a:noFill/>
          <a:ln>
            <a:noFill/>
          </a:ln>
        </p:spPr>
      </p:pic>
      <p:sp>
        <p:nvSpPr>
          <p:cNvPr id="116" name="Google Shape;116;p20"/>
          <p:cNvSpPr txBox="1">
            <a:spLocks noGrp="1"/>
          </p:cNvSpPr>
          <p:nvPr>
            <p:ph type="body" idx="1"/>
          </p:nvPr>
        </p:nvSpPr>
        <p:spPr>
          <a:xfrm>
            <a:off x="311700" y="2467125"/>
            <a:ext cx="3915300" cy="2555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In addition, if we now scale the browser window, the boxes will shrink to fit in the window size.</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If the window is large enough, they all show up in the left side of the screen</a:t>
            </a:r>
            <a:endParaRPr>
              <a:solidFill>
                <a:srgbClr val="282C3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Flexbox</a:t>
            </a:r>
            <a:endParaRPr/>
          </a:p>
        </p:txBody>
      </p:sp>
      <p:sp>
        <p:nvSpPr>
          <p:cNvPr id="122" name="Google Shape;122;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0"/>
              </a:spcAft>
              <a:buClr>
                <a:srgbClr val="282C34"/>
              </a:buClr>
              <a:buSzPts val="1800"/>
              <a:buChar char="●"/>
            </a:pPr>
            <a:r>
              <a:rPr lang="en">
                <a:solidFill>
                  <a:srgbClr val="282C34"/>
                </a:solidFill>
              </a:rPr>
              <a:t>One of the biggest advantage is that we get to manipulate the placement of the flex items by styling the flex container. </a:t>
            </a:r>
            <a:endParaRPr>
              <a:solidFill>
                <a:srgbClr val="282C34"/>
              </a:solidFill>
            </a:endParaRPr>
          </a:p>
          <a:p>
            <a:pPr marL="457200" lvl="0" indent="-342900" algn="just" rtl="0">
              <a:spcBef>
                <a:spcPts val="1000"/>
              </a:spcBef>
              <a:spcAft>
                <a:spcPts val="1000"/>
              </a:spcAft>
              <a:buClr>
                <a:srgbClr val="282C34"/>
              </a:buClr>
              <a:buSzPts val="1800"/>
              <a:buChar char="●"/>
            </a:pPr>
            <a:r>
              <a:rPr lang="en">
                <a:solidFill>
                  <a:srgbClr val="282C34"/>
                </a:solidFill>
              </a:rPr>
              <a:t>Now before we proceed any further, we need to understand the concept of main axis and cross axis in the flex container. </a:t>
            </a:r>
            <a:endParaRPr>
              <a:solidFill>
                <a:srgbClr val="282C34"/>
              </a:solidFill>
            </a:endParaRPr>
          </a:p>
        </p:txBody>
      </p:sp>
      <p:pic>
        <p:nvPicPr>
          <p:cNvPr id="123" name="Google Shape;123;p21"/>
          <p:cNvPicPr preferRelativeResize="0"/>
          <p:nvPr/>
        </p:nvPicPr>
        <p:blipFill>
          <a:blip r:embed="rId3">
            <a:alphaModFix/>
          </a:blip>
          <a:stretch>
            <a:fillRect/>
          </a:stretch>
        </p:blipFill>
        <p:spPr>
          <a:xfrm>
            <a:off x="3144350" y="2873125"/>
            <a:ext cx="5907000" cy="2061300"/>
          </a:xfrm>
          <a:prstGeom prst="rect">
            <a:avLst/>
          </a:prstGeom>
          <a:noFill/>
          <a:ln>
            <a:noFill/>
          </a:ln>
        </p:spPr>
      </p:pic>
      <p:sp>
        <p:nvSpPr>
          <p:cNvPr id="124" name="Google Shape;124;p21"/>
          <p:cNvSpPr txBox="1">
            <a:spLocks noGrp="1"/>
          </p:cNvSpPr>
          <p:nvPr>
            <p:ph type="body" idx="1"/>
          </p:nvPr>
        </p:nvSpPr>
        <p:spPr>
          <a:xfrm>
            <a:off x="311700" y="2873125"/>
            <a:ext cx="2641800" cy="3302700"/>
          </a:xfrm>
          <a:prstGeom prst="rect">
            <a:avLst/>
          </a:prstGeom>
        </p:spPr>
        <p:txBody>
          <a:bodyPr spcFirstLastPara="1" wrap="square" lIns="91425" tIns="91425" rIns="91425" bIns="91425" anchor="t" anchorCtr="0">
            <a:normAutofit/>
          </a:bodyPr>
          <a:lstStyle/>
          <a:p>
            <a:pPr marL="457200" lvl="0" indent="-342900" algn="just" rtl="0">
              <a:spcBef>
                <a:spcPts val="1000"/>
              </a:spcBef>
              <a:spcAft>
                <a:spcPts val="1000"/>
              </a:spcAft>
              <a:buClr>
                <a:srgbClr val="282C34"/>
              </a:buClr>
              <a:buSzPts val="1800"/>
              <a:buChar char="●"/>
            </a:pPr>
            <a:r>
              <a:rPr lang="en">
                <a:solidFill>
                  <a:srgbClr val="282C34"/>
                </a:solidFill>
              </a:rPr>
              <a:t>By default, the flex container acts as a row, so the axes are as shown -&gt;</a:t>
            </a:r>
            <a:endParaRPr>
              <a:solidFill>
                <a:srgbClr val="282C34"/>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2998</TotalTime>
  <Words>965</Words>
  <Application>Microsoft Office PowerPoint</Application>
  <PresentationFormat>On-screen Show (16:9)</PresentationFormat>
  <Paragraphs>122</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Open Sans</vt:lpstr>
      <vt:lpstr>Arial</vt:lpstr>
      <vt:lpstr>PT Sans Narrow</vt:lpstr>
      <vt:lpstr>Tropic</vt:lpstr>
      <vt:lpstr>Flexing about Flexbox</vt:lpstr>
      <vt:lpstr>CSS Flexbox</vt:lpstr>
      <vt:lpstr>Flexbox</vt:lpstr>
      <vt:lpstr>Flexbox</vt:lpstr>
      <vt:lpstr>Flexbox</vt:lpstr>
      <vt:lpstr>Flexbox</vt:lpstr>
      <vt:lpstr>Flexbox</vt:lpstr>
      <vt:lpstr>Flexbox</vt:lpstr>
      <vt:lpstr>Flexbox</vt:lpstr>
      <vt:lpstr>Flexbox</vt:lpstr>
      <vt:lpstr>Flexbox: Main axis alignment</vt:lpstr>
      <vt:lpstr>Flexbox: Main axis alignment</vt:lpstr>
      <vt:lpstr>Flexbox: Cross axis alignment</vt:lpstr>
      <vt:lpstr>Flexbox: Cross axis alignment</vt:lpstr>
      <vt:lpstr>Flexbox</vt:lpstr>
      <vt:lpstr>Flexbox</vt:lpstr>
      <vt:lpstr>Flexbox</vt:lpstr>
      <vt:lpstr>Styling flex items </vt:lpstr>
      <vt:lpstr>Flexbox</vt:lpstr>
      <vt:lpstr>Flexbox</vt:lpstr>
      <vt:lpstr>Flexbox</vt:lpstr>
      <vt:lpstr>Flexbox</vt:lpstr>
      <vt:lpstr>Flexbox</vt:lpstr>
      <vt:lpstr>Flexbox</vt:lpstr>
      <vt:lpstr>Flexbox</vt:lpstr>
      <vt:lpstr>Flexbox</vt:lpstr>
      <vt:lpstr>Flexbox</vt:lpstr>
      <vt:lpstr>Weekly Assignement</vt:lpstr>
      <vt:lpstr>Task-1</vt:lpstr>
      <vt:lpstr>Task-1</vt:lpstr>
      <vt:lpstr>Task-1</vt:lpstr>
      <vt:lpstr>Exercises</vt:lpstr>
      <vt:lpstr>Task - 2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Flexing about Flexbox</dc:title>
  <dc:creator>Uddin, Mohammad</dc:creator>
  <cp:lastModifiedBy>Uddin, Mohammad</cp:lastModifiedBy>
  <cp:revision>8</cp:revision>
  <dcterms:modified xsi:type="dcterms:W3CDTF">2022-10-11T15:20:32Z</dcterms:modified>
</cp:coreProperties>
</file>