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PT Sans Narrow" panose="020B050602020302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1a9fc47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1a9fc47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94559c8a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94559c8a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4559c8a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4559c8a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4559c8a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4559c8a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4559c8a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4559c8a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4559c8ab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4559c8ab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4559c8ab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4559c8ab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94559c8ab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94559c8ab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4559c8ab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94559c8ab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4559c8a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94559c8a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4559c8ab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4559c8ab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4559c8ab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4559c8ab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4559c8a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94559c8a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4559c8a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94559c8ab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3e1a9fc47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3e1a9fc47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4559c8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94559c8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27e271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927e271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927e271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927e271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4559c8a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94559c8a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19a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e19a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4559c8a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4559c8a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4559c8a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4559c8a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4559c8a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4559c8a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4559c8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4559c8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4559c8a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4559c8a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4559c8a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4559c8a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exercise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CSS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</a:t>
            </a:r>
            <a:r>
              <a:rPr lang="en-US"/>
              <a:t>MJ Uddin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 classes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The syntax of pseudo-classes:</a:t>
            </a:r>
            <a:endParaRPr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Perhaps the best example is of anchor pseudo classes as shown next -</a:t>
            </a:r>
            <a:endParaRPr dirty="0">
              <a:solidFill>
                <a:srgbClr val="282C34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125" y="1882650"/>
            <a:ext cx="2832700" cy="10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pseudo classes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016294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Examples - </a:t>
            </a:r>
            <a:endParaRPr dirty="0">
              <a:solidFill>
                <a:srgbClr val="282C34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75" y="1731300"/>
            <a:ext cx="2442200" cy="27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305" y="1752600"/>
            <a:ext cx="2527296" cy="2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pseudo classes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a:hover MUST come after a:link and a:visited in the CSS definition in order to be effective!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a:active MUST come after a:hover in the CSS definition in order to be effective!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Can you explain why?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Pseudo-class names are not case-sensitive.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 classes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71975" y="1093325"/>
            <a:ext cx="5675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Example - using the :hover pseudo-class on a &lt;div&gt; element:</a:t>
            </a:r>
            <a:endParaRPr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Hover over a &lt;div&gt; element to show a &lt;p&gt; element (like a tooltip):</a:t>
            </a:r>
            <a:endParaRPr dirty="0">
              <a:solidFill>
                <a:srgbClr val="282C34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00" y="2067200"/>
            <a:ext cx="2874025" cy="10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675" y="2484925"/>
            <a:ext cx="3058875" cy="25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ACAD-ABCB-833D-D3AE-2E33706E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pseudo-classes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550F3D-C71B-176C-2087-2A043AFC7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47145"/>
              </p:ext>
            </p:extLst>
          </p:nvPr>
        </p:nvGraphicFramePr>
        <p:xfrm>
          <a:off x="552450" y="1181051"/>
          <a:ext cx="7848600" cy="373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787">
                  <a:extLst>
                    <a:ext uri="{9D8B030D-6E8A-4147-A177-3AD203B41FA5}">
                      <a16:colId xmlns:a16="http://schemas.microsoft.com/office/drawing/2014/main" val="866987758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338042996"/>
                    </a:ext>
                  </a:extLst>
                </a:gridCol>
                <a:gridCol w="5379244">
                  <a:extLst>
                    <a:ext uri="{9D8B030D-6E8A-4147-A177-3AD203B41FA5}">
                      <a16:colId xmlns:a16="http://schemas.microsoft.com/office/drawing/2014/main" val="283630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pseudo-class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05264"/>
                  </a:ext>
                </a:extLst>
              </a:tr>
              <a:tr h="3032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:autofill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Matches when an &lt;input&gt; has been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autofilled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by the browser.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00982"/>
                  </a:ext>
                </a:extLst>
              </a:tr>
              <a:tr h="29289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:enabled/:disabled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Represents a user interface element that is in an enabled/disabled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25862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:read-write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Represents any element that is user-editable.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53052"/>
                  </a:ext>
                </a:extLst>
              </a:tr>
              <a:tr h="28511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Matches links that have not yet been visited.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1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Matches the element which is the target of the document URL.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:paused/playing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resource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Represents a media element that is capable of playing when that element is paused/playing.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4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tree-structural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Represents an element with no children other than white-space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7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:hover/:active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Matches when a user designates an item with a pointing device and :active matches when an item is being activated by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8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49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71975" y="1007600"/>
            <a:ext cx="8247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Syntax - </a:t>
            </a:r>
            <a:endParaRPr dirty="0">
              <a:solidFill>
                <a:srgbClr val="282C34"/>
              </a:solidFill>
            </a:endParaRPr>
          </a:p>
          <a:p>
            <a:pPr marL="914400" lvl="1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○"/>
            </a:pPr>
            <a:r>
              <a:rPr lang="en" sz="1700" dirty="0">
                <a:solidFill>
                  <a:srgbClr val="282C34"/>
                </a:solidFill>
              </a:rPr>
              <a:t>background-image: linear-gradient(direction, color-stop1, color-stop2);</a:t>
            </a:r>
            <a:endParaRPr sz="1700" dirty="0">
              <a:solidFill>
                <a:srgbClr val="282C34"/>
              </a:solidFill>
            </a:endParaRPr>
          </a:p>
          <a:p>
            <a:pPr marL="457200" lvl="0" indent="-33655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700"/>
              <a:buChar char="●"/>
            </a:pPr>
            <a:r>
              <a:rPr lang="en" sz="1700" dirty="0">
                <a:solidFill>
                  <a:srgbClr val="282C34"/>
                </a:solidFill>
              </a:rPr>
              <a:t>Examples</a:t>
            </a:r>
            <a:endParaRPr sz="1700" dirty="0">
              <a:solidFill>
                <a:srgbClr val="282C34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50" y="2539875"/>
            <a:ext cx="5333925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250" y="3723175"/>
            <a:ext cx="6464741" cy="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71975" y="1236200"/>
            <a:ext cx="8247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700"/>
              <a:buChar char="●"/>
            </a:pPr>
            <a:r>
              <a:rPr lang="en" sz="1700">
                <a:solidFill>
                  <a:srgbClr val="282C34"/>
                </a:solidFill>
              </a:rPr>
              <a:t>Examples</a:t>
            </a:r>
            <a:endParaRPr sz="1700">
              <a:solidFill>
                <a:srgbClr val="282C34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75" y="2032181"/>
            <a:ext cx="7045900" cy="9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shadows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shadows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71975" y="1236200"/>
            <a:ext cx="8247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●"/>
            </a:pPr>
            <a:r>
              <a:rPr lang="en" sz="1700">
                <a:solidFill>
                  <a:srgbClr val="282C34"/>
                </a:solidFill>
              </a:rPr>
              <a:t>The CSS text-shadow property applies shadow to text. In its simplest use, you only specify the horizontal shadow (2px) and the vertical shadow (2px):</a:t>
            </a:r>
            <a:endParaRPr sz="170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282C34"/>
              </a:solidFill>
            </a:endParaRPr>
          </a:p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●"/>
            </a:pPr>
            <a:r>
              <a:rPr lang="en" sz="1700">
                <a:solidFill>
                  <a:srgbClr val="282C34"/>
                </a:solidFill>
              </a:rPr>
              <a:t>Next, add a color to the shadow:  text-shadow: 2px 2px red;</a:t>
            </a:r>
            <a:endParaRPr sz="1700">
              <a:solidFill>
                <a:srgbClr val="282C34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50" y="2099450"/>
            <a:ext cx="2560375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575" y="2345650"/>
            <a:ext cx="2548761" cy="4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875" y="3913162"/>
            <a:ext cx="2548750" cy="47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tables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shadows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71975" y="1236200"/>
            <a:ext cx="8247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●"/>
            </a:pPr>
            <a:r>
              <a:rPr lang="en" sz="1700">
                <a:solidFill>
                  <a:srgbClr val="282C34"/>
                </a:solidFill>
              </a:rPr>
              <a:t>Then, add a blur effect to the shadow:</a:t>
            </a:r>
            <a:endParaRPr sz="170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rgbClr val="282C34"/>
              </a:solidFill>
            </a:endParaRPr>
          </a:p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●"/>
            </a:pPr>
            <a:r>
              <a:rPr lang="en" sz="1700">
                <a:solidFill>
                  <a:srgbClr val="282C34"/>
                </a:solidFill>
              </a:rPr>
              <a:t>The following example shows a red neon glow shadow:</a:t>
            </a:r>
            <a:endParaRPr sz="1700">
              <a:solidFill>
                <a:srgbClr val="282C34"/>
              </a:solidFill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25" y="1751425"/>
            <a:ext cx="3475925" cy="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200" y="1920062"/>
            <a:ext cx="2845775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525" y="3631575"/>
            <a:ext cx="3475925" cy="98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0050" y="3861425"/>
            <a:ext cx="2783125" cy="5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shadows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71975" y="1236200"/>
            <a:ext cx="8247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●"/>
            </a:pPr>
            <a:r>
              <a:rPr lang="en" sz="1700">
                <a:solidFill>
                  <a:srgbClr val="282C34"/>
                </a:solidFill>
              </a:rPr>
              <a:t>To add more than one shadow to the text, you can add a comma-separated list of shadows. The following example shows a red and blue neon glow shadow:</a:t>
            </a:r>
            <a:endParaRPr sz="1700">
              <a:solidFill>
                <a:srgbClr val="282C34"/>
              </a:solidFill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75" y="2430800"/>
            <a:ext cx="5704925" cy="10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075" y="3737450"/>
            <a:ext cx="29908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shadows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64832" y="945429"/>
            <a:ext cx="8247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●"/>
            </a:pPr>
            <a:r>
              <a:rPr lang="en" sz="1700" dirty="0">
                <a:solidFill>
                  <a:srgbClr val="282C34"/>
                </a:solidFill>
              </a:rPr>
              <a:t>The CSS box-shadow property applies shadow to elements. In its simplest use, you only specify the horizontal shadow and the vertical shadow:</a:t>
            </a:r>
            <a:endParaRPr sz="1700"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rgbClr val="282C34"/>
              </a:solidFill>
            </a:endParaRPr>
          </a:p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●"/>
            </a:pPr>
            <a:r>
              <a:rPr lang="en" sz="1700" dirty="0">
                <a:solidFill>
                  <a:srgbClr val="282C34"/>
                </a:solidFill>
              </a:rPr>
              <a:t>Next, add blur and color just like you would with text shadow</a:t>
            </a:r>
            <a:endParaRPr sz="1700" dirty="0">
              <a:solidFill>
                <a:srgbClr val="282C34"/>
              </a:solidFill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25" y="1998825"/>
            <a:ext cx="2776075" cy="9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313" y="3683863"/>
            <a:ext cx="30384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25" y="3799900"/>
            <a:ext cx="3634275" cy="8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everything again!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CSS has many helpful sources of information online. It is impossible to be good at CSS without ever having to use them.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As previously mentioned, my favourite of them is w3schools.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Let’s gather what we have learnt so far, and try the exercises on w3schools.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Before you begin, give a thorough revision of the concepts taught earlier.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best results, try to solve the exercises without any help from the internet. Then you can retry the missed exercises with the help of the internet this time.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Like every tech project in life, you are likely to find problems that you haven’t seen before. You can’t avoid this. So it's best to learn to deal with it.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Enough talk! Head over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website</a:t>
            </a:r>
            <a:r>
              <a:rPr lang="en">
                <a:solidFill>
                  <a:srgbClr val="282C34"/>
                </a:solidFill>
              </a:rPr>
              <a:t>. Solve questions from the following sections -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075" y="2104288"/>
            <a:ext cx="24574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3250" y="2094775"/>
            <a:ext cx="23622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9163" y="2099525"/>
            <a:ext cx="23526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(continued) -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t="14302"/>
          <a:stretch/>
        </p:blipFill>
        <p:spPr>
          <a:xfrm>
            <a:off x="1073450" y="2113648"/>
            <a:ext cx="2476500" cy="23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363" y="1907213"/>
            <a:ext cx="23336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tables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057204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The look of an HTML table can be greatly improved with CSS.</a:t>
            </a:r>
            <a:endParaRPr dirty="0">
              <a:solidFill>
                <a:srgbClr val="282C34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00" y="1760725"/>
            <a:ext cx="2612275" cy="3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578" y="1760725"/>
            <a:ext cx="2821350" cy="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579" y="3266404"/>
            <a:ext cx="2027275" cy="10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tables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05201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The table above might seem small in some cases. If you need a table that should span the entire screen (full-width), add width: 100% to the &lt;table&gt; element.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Notice that the table in the examples above have double borders. This is because both the table and the &lt;th&gt; and &lt;td&gt; elements have separate borders. To remove double borders, take a look at the example below.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The border-collapse property sets whether the table borders should be collapsed into a single border:</a:t>
            </a:r>
            <a:endParaRPr dirty="0">
              <a:solidFill>
                <a:srgbClr val="282C34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331" y="3907050"/>
            <a:ext cx="3416850" cy="1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tables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width and height of a table are defined by the width and height properties.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example, to create a table that should only span half the page, use width: 50%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You can use text-align to set the horizontal alignment of the contents inside the table cell boxes.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tables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99486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Use the :hover selector on &lt;tr&gt; to highlight table rows on mouse over:</a:t>
            </a:r>
            <a:endParaRPr dirty="0">
              <a:solidFill>
                <a:srgbClr val="282C34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254" y="1850350"/>
            <a:ext cx="3845500" cy="27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tables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For zebra-striped tables, use the nth-child() selector and add a background-color to all even (or odd) table rows: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endParaRPr dirty="0">
              <a:solidFill>
                <a:srgbClr val="282C34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00" y="2192900"/>
            <a:ext cx="4694004" cy="2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 classes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:hover and :nth-child are examples of pseudo classes.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A pseudo-class is used to define a special state of an element.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example, it can be used to:</a:t>
            </a:r>
            <a:endParaRPr>
              <a:solidFill>
                <a:srgbClr val="282C34"/>
              </a:solidFill>
            </a:endParaRPr>
          </a:p>
          <a:p>
            <a:pPr marL="914400" lvl="1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○"/>
            </a:pPr>
            <a:r>
              <a:rPr lang="en" sz="1700">
                <a:solidFill>
                  <a:srgbClr val="282C34"/>
                </a:solidFill>
              </a:rPr>
              <a:t>Style an element when a user mouses over it</a:t>
            </a:r>
            <a:endParaRPr sz="1700">
              <a:solidFill>
                <a:srgbClr val="282C34"/>
              </a:solidFill>
            </a:endParaRPr>
          </a:p>
          <a:p>
            <a:pPr marL="914400" lvl="1" indent="-33655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700"/>
              <a:buChar char="○"/>
            </a:pPr>
            <a:r>
              <a:rPr lang="en" sz="1700">
                <a:solidFill>
                  <a:srgbClr val="282C34"/>
                </a:solidFill>
              </a:rPr>
              <a:t>Style visited and unvisited links differently</a:t>
            </a:r>
            <a:endParaRPr sz="1700">
              <a:solidFill>
                <a:srgbClr val="282C34"/>
              </a:solidFill>
            </a:endParaRPr>
          </a:p>
          <a:p>
            <a:pPr marL="914400" lvl="1" indent="-33655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700"/>
              <a:buChar char="○"/>
            </a:pPr>
            <a:r>
              <a:rPr lang="en" sz="1700">
                <a:solidFill>
                  <a:srgbClr val="282C34"/>
                </a:solidFill>
              </a:rPr>
              <a:t>Style an element when it gets focus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869</Words>
  <Application>Microsoft Office PowerPoint</Application>
  <PresentationFormat>On-screen Show (16:9)</PresentationFormat>
  <Paragraphs>113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Open Sans</vt:lpstr>
      <vt:lpstr>PT Sans Narrow</vt:lpstr>
      <vt:lpstr>Calibri</vt:lpstr>
      <vt:lpstr>Arial</vt:lpstr>
      <vt:lpstr>Tropic</vt:lpstr>
      <vt:lpstr>More CSS</vt:lpstr>
      <vt:lpstr>CSS tables</vt:lpstr>
      <vt:lpstr>CSS tables</vt:lpstr>
      <vt:lpstr>CSS tables</vt:lpstr>
      <vt:lpstr>CSS tables</vt:lpstr>
      <vt:lpstr>CSS tables</vt:lpstr>
      <vt:lpstr>CSS tables</vt:lpstr>
      <vt:lpstr>CSS pseudo-classes</vt:lpstr>
      <vt:lpstr>CSS pseudo classes</vt:lpstr>
      <vt:lpstr>CSS pseudo classes </vt:lpstr>
      <vt:lpstr>CSS pseudo classes </vt:lpstr>
      <vt:lpstr>CSS pseudo classes </vt:lpstr>
      <vt:lpstr>CSS pseudo classes </vt:lpstr>
      <vt:lpstr>Other pseudo-classes</vt:lpstr>
      <vt:lpstr>CSS gradients</vt:lpstr>
      <vt:lpstr>CSS gradients </vt:lpstr>
      <vt:lpstr>CSS gradients </vt:lpstr>
      <vt:lpstr>CSS shadows</vt:lpstr>
      <vt:lpstr>CSS shadows </vt:lpstr>
      <vt:lpstr>CSS shadows </vt:lpstr>
      <vt:lpstr>CSS shadows </vt:lpstr>
      <vt:lpstr>CSS shadows </vt:lpstr>
      <vt:lpstr>Let’s review everything again!</vt:lpstr>
      <vt:lpstr>Review</vt:lpstr>
      <vt:lpstr>Review</vt:lpstr>
      <vt:lpstr>Review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cp:lastModifiedBy>Uddin, Mohammad</cp:lastModifiedBy>
  <cp:revision>4</cp:revision>
  <dcterms:modified xsi:type="dcterms:W3CDTF">2022-10-17T15:18:23Z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2022-10-17T14:06:03Z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d3360834-f7e6-4c66-ba3b-a9dd0bb8bc5c</vt:lpwstr>
  </property>
  <property fmtid="{D5CDD505-2E9C-101B-9397-08002B2CF9AE}" pid="8" name="MSIP_Label_ba65e3ec-2057-4a1c-aac9-900f17f24dd1_ContentBits">
    <vt:lpwstr>0</vt:lpwstr>
  </property>
</Properties>
</file>