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32"/>
      <p:bold r:id="rId33"/>
      <p:italic r:id="rId34"/>
      <p:boldItalic r:id="rId35"/>
    </p:embeddedFont>
    <p:embeddedFont>
      <p:font typeface="PT Sans Narrow" panose="020B0506020203020204" pitchFamily="34" charset="0"/>
      <p:regular r:id="rId36"/>
      <p:bold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2" y="11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3e1a9fc47_0_20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3e1a9fc47_0_20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2e19a8d1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2e19a8d1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2e19a8d1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2e19a8d1e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2e19a8d1e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2e19a8d1e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2e19a8d1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2e19a8d1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947f564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947f564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947f564d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e947f564d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947f564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e947f564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2e19a8d1e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e2e19a8d1e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2e19a8d1e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2e19a8d1e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2e19a8d1e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e2e19a8d1e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3e1a9fc47_0_2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3e1a9fc47_0_2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947f564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e947f564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2e19a8ca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e2e19a8ca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947f564d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e947f564d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e2e19a8ca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e2e19a8ca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e947f564d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e947f564d6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e947f564d6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e947f564d6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2e19a8ca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e2e19a8ca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e947f564d6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e947f564d6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e947f564d6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e947f564d6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e947f564d6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e947f564d6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2e19a8ca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2e19a8ca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2e19a8ca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2e19a8ca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2e19a8ca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2e19a8ca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2e19a8d1e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2e19a8d1e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2e19a8ca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2e19a8ca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2e19a8d1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2e19a8d1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2e19a8d1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2e19a8d1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ood.onestop.rock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rive.google.com/open?id=0B-L1rGXV4PtMVWNYXzVRWUVhcWc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6;p13">
            <a:extLst>
              <a:ext uri="{FF2B5EF4-FFF2-40B4-BE49-F238E27FC236}">
                <a16:creationId xmlns:a16="http://schemas.microsoft.com/office/drawing/2014/main" id="{1E6C48B2-5F74-3F9F-22F4-EDC7B73A1855}"/>
              </a:ext>
            </a:extLst>
          </p:cNvPr>
          <p:cNvSpPr txBox="1">
            <a:spLocks/>
          </p:cNvSpPr>
          <p:nvPr/>
        </p:nvSpPr>
        <p:spPr>
          <a:xfrm>
            <a:off x="1122404" y="1649719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r>
              <a:rPr lang="en-US" dirty="0"/>
              <a:t>Headfirst into a website!</a:t>
            </a:r>
          </a:p>
        </p:txBody>
      </p:sp>
      <p:sp>
        <p:nvSpPr>
          <p:cNvPr id="3" name="Google Shape;66;p13">
            <a:extLst>
              <a:ext uri="{FF2B5EF4-FFF2-40B4-BE49-F238E27FC236}">
                <a16:creationId xmlns:a16="http://schemas.microsoft.com/office/drawing/2014/main" id="{23000BBE-DAE5-3863-88C2-EF79E3C48C04}"/>
              </a:ext>
            </a:extLst>
          </p:cNvPr>
          <p:cNvSpPr txBox="1">
            <a:spLocks noGrp="1"/>
          </p:cNvSpPr>
          <p:nvPr/>
        </p:nvSpPr>
        <p:spPr>
          <a:xfrm>
            <a:off x="1122404" y="2460681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Day 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HTML</a:t>
            </a:r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7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2C34"/>
              </a:buClr>
              <a:buSzPts val="1800"/>
              <a:buChar char="●"/>
            </a:pPr>
            <a:r>
              <a:rPr lang="en">
                <a:solidFill>
                  <a:srgbClr val="282C34"/>
                </a:solidFill>
              </a:rPr>
              <a:t>Let’s prepare the structure of the section. </a:t>
            </a:r>
            <a:endParaRPr>
              <a:solidFill>
                <a:srgbClr val="282C34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2C34"/>
              </a:buClr>
              <a:buSzPts val="1800"/>
              <a:buChar char="●"/>
            </a:pPr>
            <a:r>
              <a:rPr lang="en">
                <a:solidFill>
                  <a:srgbClr val="282C34"/>
                </a:solidFill>
              </a:rPr>
              <a:t>For the top bar, get a nav element and place the logo image, and the four navigation links (food delivery, how it works, our cities, sign up). </a:t>
            </a:r>
            <a:endParaRPr>
              <a:solidFill>
                <a:srgbClr val="282C34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2C34"/>
              </a:buClr>
              <a:buSzPts val="1800"/>
              <a:buChar char="●"/>
            </a:pPr>
            <a:r>
              <a:rPr lang="en">
                <a:solidFill>
                  <a:srgbClr val="282C34"/>
                </a:solidFill>
              </a:rPr>
              <a:t>It is more meaningful to place the navigation links in an unordered list of items. This way it will be easier to apply styles to them as a whole, if needed. </a:t>
            </a:r>
            <a:endParaRPr>
              <a:solidFill>
                <a:srgbClr val="282C34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2C34"/>
              </a:buClr>
              <a:buSzPts val="1800"/>
              <a:buChar char="●"/>
            </a:pPr>
            <a:r>
              <a:rPr lang="en">
                <a:solidFill>
                  <a:srgbClr val="282C34"/>
                </a:solidFill>
              </a:rPr>
              <a:t>The text is an h1 element. </a:t>
            </a:r>
            <a:endParaRPr>
              <a:solidFill>
                <a:srgbClr val="282C34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2C34"/>
              </a:buClr>
              <a:buSzPts val="1800"/>
              <a:buChar char="●"/>
            </a:pPr>
            <a:r>
              <a:rPr lang="en">
                <a:solidFill>
                  <a:srgbClr val="282C34"/>
                </a:solidFill>
              </a:rPr>
              <a:t>The buttons are actually anchor tags. </a:t>
            </a:r>
            <a:endParaRPr>
              <a:solidFill>
                <a:srgbClr val="282C34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Clr>
                <a:srgbClr val="282C34"/>
              </a:buClr>
              <a:buSzPts val="1800"/>
              <a:buChar char="●"/>
            </a:pPr>
            <a:r>
              <a:rPr lang="en">
                <a:solidFill>
                  <a:srgbClr val="282C34"/>
                </a:solidFill>
              </a:rPr>
              <a:t>Place everything in header element</a:t>
            </a:r>
            <a:endParaRPr>
              <a:solidFill>
                <a:srgbClr val="282C34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HTML</a:t>
            </a:r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47514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Clr>
                <a:srgbClr val="282C34"/>
              </a:buClr>
              <a:buSzPts val="1800"/>
              <a:buChar char="●"/>
            </a:pPr>
            <a:r>
              <a:rPr lang="en">
                <a:solidFill>
                  <a:srgbClr val="282C34"/>
                </a:solidFill>
              </a:rPr>
              <a:t>Write the HTML codes. The page will probably look hideous with only HTML, but it’s okay.  We will style it with CSS</a:t>
            </a:r>
            <a:endParaRPr>
              <a:solidFill>
                <a:srgbClr val="282C34"/>
              </a:solidFill>
            </a:endParaRPr>
          </a:p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Clr>
                <a:srgbClr val="282C34"/>
              </a:buClr>
              <a:buSzPts val="1800"/>
              <a:buChar char="●"/>
            </a:pPr>
            <a:r>
              <a:rPr lang="en">
                <a:solidFill>
                  <a:srgbClr val="282C34"/>
                </a:solidFill>
              </a:rPr>
              <a:t>We even can’t see the logo! Use inspect element to check if it exists. </a:t>
            </a:r>
            <a:endParaRPr>
              <a:solidFill>
                <a:srgbClr val="282C34"/>
              </a:solidFill>
            </a:endParaRPr>
          </a:p>
          <a:p>
            <a:pPr marL="457200" lvl="0" indent="-342900" algn="just" rtl="0">
              <a:spcBef>
                <a:spcPts val="1000"/>
              </a:spcBef>
              <a:spcAft>
                <a:spcPts val="1000"/>
              </a:spcAft>
              <a:buClr>
                <a:srgbClr val="282C34"/>
              </a:buClr>
              <a:buSzPts val="1800"/>
              <a:buChar char="●"/>
            </a:pPr>
            <a:r>
              <a:rPr lang="en">
                <a:solidFill>
                  <a:srgbClr val="282C34"/>
                </a:solidFill>
              </a:rPr>
              <a:t>Let’s add a background image to make it better. </a:t>
            </a:r>
            <a:endParaRPr>
              <a:solidFill>
                <a:srgbClr val="282C34"/>
              </a:solidFill>
            </a:endParaRPr>
          </a:p>
        </p:txBody>
      </p:sp>
      <p:pic>
        <p:nvPicPr>
          <p:cNvPr id="130" name="Google Shape;130;p23"/>
          <p:cNvPicPr preferRelativeResize="0"/>
          <p:nvPr/>
        </p:nvPicPr>
        <p:blipFill rotWithShape="1">
          <a:blip r:embed="rId3">
            <a:alphaModFix/>
          </a:blip>
          <a:srcRect t="27927"/>
          <a:stretch/>
        </p:blipFill>
        <p:spPr>
          <a:xfrm>
            <a:off x="5479400" y="1266325"/>
            <a:ext cx="3352900" cy="370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HTML</a:t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6475" y="1264650"/>
            <a:ext cx="6491049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CSS</a:t>
            </a:r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Clr>
                <a:srgbClr val="282C34"/>
              </a:buClr>
              <a:buSzPts val="1800"/>
              <a:buChar char="●"/>
            </a:pPr>
            <a:r>
              <a:rPr lang="en">
                <a:solidFill>
                  <a:srgbClr val="282C34"/>
                </a:solidFill>
              </a:rPr>
              <a:t>Since it is a good practice, we start with this - </a:t>
            </a:r>
            <a:endParaRPr>
              <a:solidFill>
                <a:srgbClr val="282C34"/>
              </a:solidFill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2C34"/>
              </a:solidFill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2C34"/>
              </a:solidFill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2C34"/>
              </a:solidFill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2C34"/>
              </a:solidFill>
            </a:endParaRPr>
          </a:p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Clr>
                <a:srgbClr val="282C34"/>
              </a:buClr>
              <a:buSzPts val="1800"/>
              <a:buChar char="●"/>
            </a:pPr>
            <a:r>
              <a:rPr lang="en">
                <a:solidFill>
                  <a:srgbClr val="282C34"/>
                </a:solidFill>
              </a:rPr>
              <a:t>We will be using Lato font for this project. </a:t>
            </a:r>
            <a:endParaRPr>
              <a:solidFill>
                <a:srgbClr val="282C34"/>
              </a:solidFill>
            </a:endParaRPr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000" y="1740625"/>
            <a:ext cx="3377000" cy="151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CSS</a:t>
            </a:r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Clr>
                <a:srgbClr val="282C34"/>
              </a:buClr>
              <a:buSzPts val="1800"/>
              <a:buChar char="●"/>
            </a:pPr>
            <a:r>
              <a:rPr lang="en">
                <a:solidFill>
                  <a:srgbClr val="282C34"/>
                </a:solidFill>
              </a:rPr>
              <a:t>To get the font, go to </a:t>
            </a:r>
            <a:r>
              <a:rPr lang="en" u="sng">
                <a:solidFill>
                  <a:schemeClr val="hlink"/>
                </a:solidFill>
                <a:hlinkClick r:id="rId3"/>
              </a:rPr>
              <a:t>Google fonts</a:t>
            </a:r>
            <a:r>
              <a:rPr lang="en">
                <a:solidFill>
                  <a:srgbClr val="282C34"/>
                </a:solidFill>
              </a:rPr>
              <a:t> and search it up.  </a:t>
            </a:r>
            <a:endParaRPr>
              <a:solidFill>
                <a:srgbClr val="282C34"/>
              </a:solidFill>
            </a:endParaRPr>
          </a:p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Clr>
                <a:srgbClr val="282C34"/>
              </a:buClr>
              <a:buSzPts val="1800"/>
              <a:buChar char="●"/>
            </a:pPr>
            <a:r>
              <a:rPr lang="en">
                <a:solidFill>
                  <a:srgbClr val="282C34"/>
                </a:solidFill>
              </a:rPr>
              <a:t>Click on the styles that you want. For this project, choose 100, 300, 400.</a:t>
            </a:r>
            <a:endParaRPr>
              <a:solidFill>
                <a:srgbClr val="282C34"/>
              </a:solidFill>
            </a:endParaRPr>
          </a:p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Clr>
                <a:srgbClr val="282C34"/>
              </a:buClr>
              <a:buSzPts val="1800"/>
              <a:buChar char="●"/>
            </a:pPr>
            <a:r>
              <a:rPr lang="en">
                <a:solidFill>
                  <a:srgbClr val="282C34"/>
                </a:solidFill>
              </a:rPr>
              <a:t>On the sidebar, copy the generated CSS. Past in index.html in head section. </a:t>
            </a:r>
            <a:endParaRPr>
              <a:solidFill>
                <a:srgbClr val="282C34"/>
              </a:solidFill>
            </a:endParaRPr>
          </a:p>
          <a:p>
            <a:pPr marL="457200" lvl="0" indent="-342900" algn="just" rtl="0">
              <a:spcBef>
                <a:spcPts val="1000"/>
              </a:spcBef>
              <a:spcAft>
                <a:spcPts val="1000"/>
              </a:spcAft>
              <a:buClr>
                <a:srgbClr val="282C34"/>
              </a:buClr>
              <a:buSzPts val="1800"/>
              <a:buChar char="●"/>
            </a:pPr>
            <a:r>
              <a:rPr lang="en">
                <a:solidFill>
                  <a:srgbClr val="282C34"/>
                </a:solidFill>
              </a:rPr>
              <a:t>And configure the CSS like this. This configuration is up to my taste, so feel free to modify it to your liking. </a:t>
            </a:r>
            <a:endParaRPr>
              <a:solidFill>
                <a:srgbClr val="282C34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CSS</a:t>
            </a:r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1000"/>
              </a:spcBef>
              <a:spcAft>
                <a:spcPts val="1000"/>
              </a:spcAft>
              <a:buClr>
                <a:srgbClr val="282C34"/>
              </a:buClr>
              <a:buSzPts val="1800"/>
              <a:buChar char="●"/>
            </a:pPr>
            <a:r>
              <a:rPr lang="en">
                <a:solidFill>
                  <a:srgbClr val="282C34"/>
                </a:solidFill>
              </a:rPr>
              <a:t>With this, we select the HTML tag and have this style applied to all its children - </a:t>
            </a:r>
            <a:endParaRPr>
              <a:solidFill>
                <a:srgbClr val="282C34"/>
              </a:solidFill>
            </a:endParaRPr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950" y="2110525"/>
            <a:ext cx="4351400" cy="188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CSS</a:t>
            </a:r>
            <a:endParaRPr/>
          </a:p>
        </p:txBody>
      </p:sp>
      <p:sp>
        <p:nvSpPr>
          <p:cNvPr id="162" name="Google Shape;162;p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Clr>
                <a:srgbClr val="282C34"/>
              </a:buClr>
              <a:buSzPts val="1800"/>
              <a:buChar char="●"/>
            </a:pPr>
            <a:r>
              <a:rPr lang="en" dirty="0">
                <a:solidFill>
                  <a:srgbClr val="282C34"/>
                </a:solidFill>
              </a:rPr>
              <a:t>Now select the header element and apply hero.jpg as it’s background image.</a:t>
            </a:r>
            <a:endParaRPr dirty="0">
              <a:solidFill>
                <a:srgbClr val="282C34"/>
              </a:solidFill>
            </a:endParaRPr>
          </a:p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Clr>
                <a:srgbClr val="282C34"/>
              </a:buClr>
              <a:buSzPts val="1800"/>
              <a:buChar char="●"/>
            </a:pPr>
            <a:r>
              <a:rPr lang="en" dirty="0">
                <a:solidFill>
                  <a:srgbClr val="282C34"/>
                </a:solidFill>
              </a:rPr>
              <a:t>The view will improve, but not as much. This is because of the color scheme of the photo. Hence it is always a very good idea to have a linear gradient over any background image that you use. </a:t>
            </a:r>
            <a:endParaRPr dirty="0">
              <a:solidFill>
                <a:srgbClr val="282C34"/>
              </a:solidFill>
            </a:endParaRPr>
          </a:p>
          <a:p>
            <a:pPr marL="457200" lvl="0" indent="-342900" rtl="0">
              <a:spcBef>
                <a:spcPts val="1000"/>
              </a:spcBef>
              <a:spcAft>
                <a:spcPts val="1000"/>
              </a:spcAft>
              <a:buClr>
                <a:srgbClr val="282C34"/>
              </a:buClr>
              <a:buSzPts val="1800"/>
              <a:buChar char="●"/>
            </a:pPr>
            <a:r>
              <a:rPr lang="en" dirty="0">
                <a:solidFill>
                  <a:srgbClr val="282C34"/>
                </a:solidFill>
              </a:rPr>
              <a:t>In CSS, we use linear gradient like this:</a:t>
            </a:r>
            <a:br>
              <a:rPr lang="en" dirty="0">
                <a:solidFill>
                  <a:srgbClr val="282C34"/>
                </a:solidFill>
              </a:rPr>
            </a:br>
            <a:r>
              <a:rPr lang="en" dirty="0">
                <a:solidFill>
                  <a:srgbClr val="282C34"/>
                </a:solidFill>
              </a:rPr>
              <a:t>background-image: linear-gradient( color-stop1, color-stop2);</a:t>
            </a:r>
            <a:endParaRPr dirty="0">
              <a:solidFill>
                <a:srgbClr val="282C34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CSS</a:t>
            </a:r>
            <a:endParaRPr/>
          </a:p>
        </p:txBody>
      </p:sp>
      <p:sp>
        <p:nvSpPr>
          <p:cNvPr id="168" name="Google Shape;168;p2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Clr>
                <a:srgbClr val="282C34"/>
              </a:buClr>
              <a:buSzPts val="1800"/>
              <a:buChar char="●"/>
            </a:pPr>
            <a:r>
              <a:rPr lang="en">
                <a:solidFill>
                  <a:srgbClr val="282C34"/>
                </a:solidFill>
              </a:rPr>
              <a:t>The style looks like this - </a:t>
            </a:r>
            <a:endParaRPr>
              <a:solidFill>
                <a:srgbClr val="282C34"/>
              </a:solidFill>
            </a:endParaRPr>
          </a:p>
          <a:p>
            <a:pPr marL="45720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2C34"/>
              </a:solidFill>
            </a:endParaRPr>
          </a:p>
          <a:p>
            <a:pPr marL="45720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2C34"/>
              </a:solidFill>
            </a:endParaRPr>
          </a:p>
          <a:p>
            <a:pPr marL="45720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2C34"/>
              </a:solidFill>
            </a:endParaRPr>
          </a:p>
          <a:p>
            <a:pPr marL="45720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2C34"/>
              </a:solidFill>
            </a:endParaRPr>
          </a:p>
          <a:p>
            <a:pPr marL="457200" lvl="0" indent="0" algn="just" rtl="0"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rgbClr val="282C34"/>
              </a:solidFill>
            </a:endParaRPr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850" y="1862050"/>
            <a:ext cx="8190301" cy="198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header</a:t>
            </a:r>
            <a:endParaRPr/>
          </a:p>
        </p:txBody>
      </p:sp>
      <p:sp>
        <p:nvSpPr>
          <p:cNvPr id="175" name="Google Shape;175;p3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2C34"/>
              </a:buClr>
              <a:buSzPts val="1800"/>
              <a:buChar char="●"/>
            </a:pPr>
            <a:r>
              <a:rPr lang="en">
                <a:solidFill>
                  <a:srgbClr val="282C34"/>
                </a:solidFill>
              </a:rPr>
              <a:t>I have used RGBA (red green blue alpha) colors in linear gradient. Alpha stands for opacity. Alpha = 1 means the color will be fully opaque, while alpha = 0 means it will be fully transparent. </a:t>
            </a:r>
            <a:endParaRPr>
              <a:solidFill>
                <a:srgbClr val="282C34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2C34"/>
              </a:buClr>
              <a:buSzPts val="1800"/>
              <a:buChar char="●"/>
            </a:pPr>
            <a:r>
              <a:rPr lang="en">
                <a:solidFill>
                  <a:srgbClr val="282C34"/>
                </a:solidFill>
              </a:rPr>
              <a:t>I have used the same color twice in linear gradient because I don’t need a gradient. I want a solid color as the background. </a:t>
            </a:r>
            <a:endParaRPr>
              <a:solidFill>
                <a:srgbClr val="282C34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2C34"/>
              </a:buClr>
              <a:buSzPts val="1800"/>
              <a:buChar char="●"/>
            </a:pPr>
            <a:r>
              <a:rPr lang="en">
                <a:solidFill>
                  <a:srgbClr val="282C34"/>
                </a:solidFill>
              </a:rPr>
              <a:t>The background image is added with url(‘location’). </a:t>
            </a:r>
            <a:endParaRPr>
              <a:solidFill>
                <a:srgbClr val="282C34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Clr>
                <a:srgbClr val="282C34"/>
              </a:buClr>
              <a:buSzPts val="1800"/>
              <a:buChar char="●"/>
            </a:pPr>
            <a:r>
              <a:rPr lang="en">
                <a:solidFill>
                  <a:srgbClr val="282C34"/>
                </a:solidFill>
              </a:rPr>
              <a:t>Linear gradient falls on top of the background image. </a:t>
            </a:r>
            <a:endParaRPr>
              <a:solidFill>
                <a:srgbClr val="282C34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header</a:t>
            </a:r>
            <a:endParaRPr/>
          </a:p>
        </p:txBody>
      </p:sp>
      <p:sp>
        <p:nvSpPr>
          <p:cNvPr id="181" name="Google Shape;181;p3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2C34"/>
              </a:buClr>
              <a:buSzPts val="1800"/>
              <a:buChar char="●"/>
            </a:pPr>
            <a:r>
              <a:rPr lang="en">
                <a:solidFill>
                  <a:srgbClr val="282C34"/>
                </a:solidFill>
              </a:rPr>
              <a:t>Background size cover fits the image in the background with its aspect ratio intact.</a:t>
            </a:r>
            <a:endParaRPr>
              <a:solidFill>
                <a:srgbClr val="282C34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2C34"/>
              </a:buClr>
              <a:buSzPts val="1800"/>
              <a:buChar char="●"/>
            </a:pPr>
            <a:r>
              <a:rPr lang="en">
                <a:solidFill>
                  <a:srgbClr val="282C34"/>
                </a:solidFill>
              </a:rPr>
              <a:t>Height 100vh tells the height to be 100% of the view port. </a:t>
            </a:r>
            <a:endParaRPr>
              <a:solidFill>
                <a:srgbClr val="282C34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2C34"/>
              </a:buClr>
              <a:buSzPts val="1800"/>
              <a:buChar char="●"/>
            </a:pPr>
            <a:r>
              <a:rPr lang="en">
                <a:solidFill>
                  <a:srgbClr val="282C34"/>
                </a:solidFill>
              </a:rPr>
              <a:t>Background attachment fixed keeps the image fixed in the background while we scroll.</a:t>
            </a:r>
            <a:endParaRPr>
              <a:solidFill>
                <a:srgbClr val="282C34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Clr>
                <a:srgbClr val="282C34"/>
              </a:buClr>
              <a:buSzPts val="1800"/>
              <a:buChar char="●"/>
            </a:pPr>
            <a:r>
              <a:rPr lang="en">
                <a:solidFill>
                  <a:srgbClr val="282C34"/>
                </a:solidFill>
              </a:rPr>
              <a:t>The view will have improved, but it’s still awful. </a:t>
            </a:r>
            <a:endParaRPr>
              <a:solidFill>
                <a:srgbClr val="282C3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create a website!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header</a:t>
            </a:r>
            <a:endParaRPr/>
          </a:p>
        </p:txBody>
      </p:sp>
      <p:sp>
        <p:nvSpPr>
          <p:cNvPr id="187" name="Google Shape;187;p3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Clr>
                <a:srgbClr val="282C34"/>
              </a:buClr>
              <a:buSzPts val="1800"/>
              <a:buChar char="●"/>
            </a:pPr>
            <a:r>
              <a:rPr lang="en" dirty="0">
                <a:solidFill>
                  <a:srgbClr val="282C34"/>
                </a:solidFill>
              </a:rPr>
              <a:t>Notice that the elements are sticking to the left side of the screen. Of course we don’t want that. </a:t>
            </a:r>
            <a:endParaRPr dirty="0">
              <a:solidFill>
                <a:srgbClr val="282C34"/>
              </a:solidFill>
            </a:endParaRPr>
          </a:p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Clr>
                <a:srgbClr val="282C34"/>
              </a:buClr>
              <a:buSzPts val="1800"/>
              <a:buChar char="●"/>
            </a:pPr>
            <a:r>
              <a:rPr lang="en" dirty="0">
                <a:solidFill>
                  <a:srgbClr val="282C34"/>
                </a:solidFill>
              </a:rPr>
              <a:t>So we add a max width of 1140 (which should be okay for most computer screens) and set the margin to auto to center horizontally. </a:t>
            </a:r>
            <a:endParaRPr dirty="0">
              <a:solidFill>
                <a:srgbClr val="282C34"/>
              </a:solidFill>
            </a:endParaRPr>
          </a:p>
          <a:p>
            <a:pPr marL="457200" lvl="0" indent="-342900" algn="just" rtl="0">
              <a:spcBef>
                <a:spcPts val="1000"/>
              </a:spcBef>
              <a:spcAft>
                <a:spcPts val="1000"/>
              </a:spcAft>
              <a:buClr>
                <a:srgbClr val="282C34"/>
              </a:buClr>
              <a:buSzPts val="1800"/>
              <a:buChar char="●"/>
            </a:pPr>
            <a:r>
              <a:rPr lang="en" dirty="0">
                <a:solidFill>
                  <a:srgbClr val="282C34"/>
                </a:solidFill>
              </a:rPr>
              <a:t>In fact, we will be using this class a lot on our website. </a:t>
            </a:r>
            <a:endParaRPr dirty="0">
              <a:solidFill>
                <a:srgbClr val="282C34"/>
              </a:solidFill>
            </a:endParaRPr>
          </a:p>
        </p:txBody>
      </p:sp>
      <p:pic>
        <p:nvPicPr>
          <p:cNvPr id="188" name="Google Shape;18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875" y="3615025"/>
            <a:ext cx="2507925" cy="130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header</a:t>
            </a:r>
            <a:endParaRPr/>
          </a:p>
        </p:txBody>
      </p:sp>
      <p:sp>
        <p:nvSpPr>
          <p:cNvPr id="194" name="Google Shape;194;p3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2C34"/>
              </a:buClr>
              <a:buSzPts val="1800"/>
              <a:buChar char="●"/>
            </a:pPr>
            <a:r>
              <a:rPr lang="en">
                <a:solidFill>
                  <a:srgbClr val="282C34"/>
                </a:solidFill>
              </a:rPr>
              <a:t>Next, we want the hero textbox aligned in the center of the screen. There is a neat little trick that we can use for this. Play around with the code and see if you can discover what each line of code does - </a:t>
            </a:r>
            <a:endParaRPr>
              <a:solidFill>
                <a:srgbClr val="282C34"/>
              </a:solidFill>
            </a:endParaRPr>
          </a:p>
        </p:txBody>
      </p:sp>
      <p:pic>
        <p:nvPicPr>
          <p:cNvPr id="195" name="Google Shape;19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850" y="2526675"/>
            <a:ext cx="4274425" cy="199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header</a:t>
            </a:r>
            <a:endParaRPr/>
          </a:p>
        </p:txBody>
      </p:sp>
      <p:sp>
        <p:nvSpPr>
          <p:cNvPr id="201" name="Google Shape;201;p3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Clr>
                <a:srgbClr val="282C34"/>
              </a:buClr>
              <a:buSzPts val="1800"/>
              <a:buChar char="●"/>
            </a:pPr>
            <a:r>
              <a:rPr lang="en">
                <a:solidFill>
                  <a:srgbClr val="282C34"/>
                </a:solidFill>
              </a:rPr>
              <a:t>The text in the hero textbox is really difficult to read. Let’s change its color to white, and text size to something large. </a:t>
            </a:r>
            <a:endParaRPr>
              <a:solidFill>
                <a:srgbClr val="282C34"/>
              </a:solidFill>
            </a:endParaRPr>
          </a:p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Clr>
                <a:srgbClr val="282C34"/>
              </a:buClr>
              <a:buSzPts val="1800"/>
              <a:buChar char="●"/>
            </a:pPr>
            <a:r>
              <a:rPr lang="en">
                <a:solidFill>
                  <a:srgbClr val="282C34"/>
                </a:solidFill>
              </a:rPr>
              <a:t>But instead of specifying the text size in px, like 48px, it is better to do font-size: 240%. That way, the size is relative, and it will adapt automatically to different device displays. </a:t>
            </a:r>
            <a:endParaRPr>
              <a:solidFill>
                <a:srgbClr val="282C34"/>
              </a:solidFill>
            </a:endParaRPr>
          </a:p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Clr>
                <a:srgbClr val="282C34"/>
              </a:buClr>
              <a:buSzPts val="1800"/>
              <a:buChar char="●"/>
            </a:pPr>
            <a:r>
              <a:rPr lang="en">
                <a:solidFill>
                  <a:srgbClr val="282C34"/>
                </a:solidFill>
              </a:rPr>
              <a:t>Text this large looks very strange. It is actually a rule that larger text should be smaller in font weight. Let’s tone down the font weight to 300.</a:t>
            </a:r>
            <a:endParaRPr>
              <a:solidFill>
                <a:srgbClr val="282C34"/>
              </a:solidFill>
            </a:endParaRPr>
          </a:p>
          <a:p>
            <a:pPr marL="457200" lvl="0" indent="-342900" algn="just" rtl="0">
              <a:spcBef>
                <a:spcPts val="1000"/>
              </a:spcBef>
              <a:spcAft>
                <a:spcPts val="1000"/>
              </a:spcAft>
              <a:buClr>
                <a:srgbClr val="282C34"/>
              </a:buClr>
              <a:buSzPts val="1800"/>
              <a:buChar char="●"/>
            </a:pPr>
            <a:r>
              <a:rPr lang="en">
                <a:solidFill>
                  <a:srgbClr val="282C34"/>
                </a:solidFill>
              </a:rPr>
              <a:t>If the words look too congested, change the word-spacing. 4 looks fine to me</a:t>
            </a:r>
            <a:endParaRPr>
              <a:solidFill>
                <a:srgbClr val="282C34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header</a:t>
            </a:r>
            <a:endParaRPr/>
          </a:p>
        </p:txBody>
      </p:sp>
      <p:sp>
        <p:nvSpPr>
          <p:cNvPr id="207" name="Google Shape;207;p3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Clr>
                <a:srgbClr val="282C34"/>
              </a:buClr>
              <a:buSzPts val="1800"/>
              <a:buChar char="●"/>
            </a:pPr>
            <a:r>
              <a:rPr lang="en">
                <a:solidFill>
                  <a:srgbClr val="282C34"/>
                </a:solidFill>
              </a:rPr>
              <a:t>Use text-transform: uppercase to change everything to uppercase.  </a:t>
            </a:r>
            <a:endParaRPr>
              <a:solidFill>
                <a:srgbClr val="282C34"/>
              </a:solidFill>
            </a:endParaRPr>
          </a:p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Clr>
                <a:srgbClr val="282C34"/>
              </a:buClr>
              <a:buSzPts val="1800"/>
              <a:buChar char="●"/>
            </a:pPr>
            <a:r>
              <a:rPr lang="en">
                <a:solidFill>
                  <a:srgbClr val="282C34"/>
                </a:solidFill>
              </a:rPr>
              <a:t>Resize the logo. Set the height to 100px and width to auto. That preserves the aspect ratio.</a:t>
            </a:r>
            <a:endParaRPr>
              <a:solidFill>
                <a:srgbClr val="282C34"/>
              </a:solidFill>
            </a:endParaRPr>
          </a:p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Clr>
                <a:srgbClr val="282C34"/>
              </a:buClr>
              <a:buSzPts val="1800"/>
              <a:buChar char="●"/>
            </a:pPr>
            <a:r>
              <a:rPr lang="en">
                <a:solidFill>
                  <a:srgbClr val="282C34"/>
                </a:solidFill>
              </a:rPr>
              <a:t>Now to style nav items. I have done it using floats. But it should be easier with flexboxes. </a:t>
            </a:r>
            <a:endParaRPr>
              <a:solidFill>
                <a:srgbClr val="282C34"/>
              </a:solidFill>
            </a:endParaRPr>
          </a:p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Clr>
                <a:srgbClr val="282C34"/>
              </a:buClr>
              <a:buSzPts val="1800"/>
              <a:buChar char="●"/>
            </a:pPr>
            <a:r>
              <a:rPr lang="en">
                <a:solidFill>
                  <a:srgbClr val="282C34"/>
                </a:solidFill>
              </a:rPr>
              <a:t>Each nav item should be an anchor tag with href=”#”. This makes a dummy link. </a:t>
            </a:r>
            <a:endParaRPr>
              <a:solidFill>
                <a:srgbClr val="282C34"/>
              </a:solidFill>
            </a:endParaRPr>
          </a:p>
          <a:p>
            <a:pPr marL="457200" lvl="0" indent="-342900" algn="just" rtl="0">
              <a:spcBef>
                <a:spcPts val="1000"/>
              </a:spcBef>
              <a:spcAft>
                <a:spcPts val="1000"/>
              </a:spcAft>
              <a:buClr>
                <a:srgbClr val="282C34"/>
              </a:buClr>
              <a:buSzPts val="1800"/>
              <a:buChar char="●"/>
            </a:pPr>
            <a:r>
              <a:rPr lang="en">
                <a:solidFill>
                  <a:srgbClr val="282C34"/>
                </a:solidFill>
              </a:rPr>
              <a:t>Give a transparent bottom border to the anchor tags. </a:t>
            </a:r>
            <a:endParaRPr>
              <a:solidFill>
                <a:srgbClr val="282C34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header</a:t>
            </a:r>
            <a:endParaRPr/>
          </a:p>
        </p:txBody>
      </p:sp>
      <p:sp>
        <p:nvSpPr>
          <p:cNvPr id="213" name="Google Shape;213;p3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Clr>
                <a:srgbClr val="282C34"/>
              </a:buClr>
              <a:buSzPts val="1800"/>
              <a:buChar char="●"/>
            </a:pPr>
            <a:r>
              <a:rPr lang="en">
                <a:solidFill>
                  <a:srgbClr val="282C34"/>
                </a:solidFill>
              </a:rPr>
              <a:t>This should happen on hover -</a:t>
            </a:r>
            <a:endParaRPr>
              <a:solidFill>
                <a:srgbClr val="282C34"/>
              </a:solidFill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2C34"/>
              </a:solidFill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2C34"/>
              </a:solidFill>
            </a:endParaRPr>
          </a:p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Clr>
                <a:srgbClr val="282C34"/>
              </a:buClr>
              <a:buSzPts val="1800"/>
              <a:buChar char="●"/>
            </a:pPr>
            <a:r>
              <a:rPr lang="en">
                <a:solidFill>
                  <a:srgbClr val="282C34"/>
                </a:solidFill>
              </a:rPr>
              <a:t>Can you find out the purpose of the transparent border instructed in the previous slide? </a:t>
            </a:r>
            <a:endParaRPr>
              <a:solidFill>
                <a:srgbClr val="282C34"/>
              </a:solidFill>
            </a:endParaRPr>
          </a:p>
        </p:txBody>
      </p:sp>
      <p:pic>
        <p:nvPicPr>
          <p:cNvPr id="214" name="Google Shape;21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4100" y="1733550"/>
            <a:ext cx="44958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header</a:t>
            </a:r>
            <a:endParaRPr/>
          </a:p>
        </p:txBody>
      </p:sp>
      <p:sp>
        <p:nvSpPr>
          <p:cNvPr id="220" name="Google Shape;220;p3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Clr>
                <a:srgbClr val="282C34"/>
              </a:buClr>
              <a:buSzPts val="1800"/>
              <a:buChar char="●"/>
            </a:pPr>
            <a:r>
              <a:rPr lang="en">
                <a:solidFill>
                  <a:srgbClr val="282C34"/>
                </a:solidFill>
              </a:rPr>
              <a:t>This vertical centering should be easy with flexboxes</a:t>
            </a:r>
            <a:endParaRPr>
              <a:solidFill>
                <a:srgbClr val="282C34"/>
              </a:solidFill>
            </a:endParaRPr>
          </a:p>
        </p:txBody>
      </p:sp>
      <p:pic>
        <p:nvPicPr>
          <p:cNvPr id="221" name="Google Shape;22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68498"/>
            <a:ext cx="9143998" cy="964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Buttons</a:t>
            </a:r>
            <a:endParaRPr/>
          </a:p>
        </p:txBody>
      </p:sp>
      <p:sp>
        <p:nvSpPr>
          <p:cNvPr id="227" name="Google Shape;227;p3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46611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82C34"/>
              </a:buClr>
              <a:buSzPts val="1800"/>
              <a:buChar char="●"/>
            </a:pPr>
            <a:r>
              <a:rPr lang="en">
                <a:solidFill>
                  <a:srgbClr val="282C34"/>
                </a:solidFill>
              </a:rPr>
              <a:t>All that is left now is to style the link as buttons</a:t>
            </a:r>
            <a:endParaRPr>
              <a:solidFill>
                <a:srgbClr val="282C34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2C34"/>
              </a:buClr>
              <a:buSzPts val="1800"/>
              <a:buChar char="●"/>
            </a:pPr>
            <a:r>
              <a:rPr lang="en">
                <a:solidFill>
                  <a:srgbClr val="282C34"/>
                </a:solidFill>
              </a:rPr>
              <a:t>Text-decoration: none removes the underline from text</a:t>
            </a:r>
            <a:endParaRPr>
              <a:solidFill>
                <a:srgbClr val="282C34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1200"/>
              </a:spcAft>
              <a:buClr>
                <a:srgbClr val="282C34"/>
              </a:buClr>
              <a:buSzPts val="1800"/>
              <a:buChar char="●"/>
            </a:pPr>
            <a:r>
              <a:rPr lang="en">
                <a:solidFill>
                  <a:srgbClr val="282C34"/>
                </a:solidFill>
              </a:rPr>
              <a:t>Rest is self explanatory.</a:t>
            </a:r>
            <a:endParaRPr>
              <a:solidFill>
                <a:srgbClr val="282C34"/>
              </a:solidFill>
            </a:endParaRPr>
          </a:p>
        </p:txBody>
      </p:sp>
      <p:pic>
        <p:nvPicPr>
          <p:cNvPr id="228" name="Google Shape;22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1450" y="1609175"/>
            <a:ext cx="3282975" cy="200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1438" y="3922075"/>
            <a:ext cx="3738750" cy="94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Buttons</a:t>
            </a:r>
            <a:endParaRPr/>
          </a:p>
        </p:txBody>
      </p:sp>
      <p:sp>
        <p:nvSpPr>
          <p:cNvPr id="235" name="Google Shape;235;p3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307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2C34"/>
              </a:buClr>
              <a:buSzPts val="1800"/>
              <a:buChar char="●"/>
            </a:pPr>
            <a:r>
              <a:rPr lang="en">
                <a:solidFill>
                  <a:srgbClr val="282C34"/>
                </a:solidFill>
              </a:rPr>
              <a:t>You will notice that I have coded the buttons this way -</a:t>
            </a:r>
            <a:endParaRPr>
              <a:solidFill>
                <a:srgbClr val="282C34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282C34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282C34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282C34"/>
              </a:buClr>
              <a:buSzPts val="1800"/>
              <a:buChar char="●"/>
            </a:pPr>
            <a:r>
              <a:rPr lang="en">
                <a:solidFill>
                  <a:srgbClr val="282C34"/>
                </a:solidFill>
              </a:rPr>
              <a:t>The reason why I have coded three classes is to keep the similarities in btn class and the dissimilarities in btn-full and btn-ghost. </a:t>
            </a:r>
            <a:endParaRPr>
              <a:solidFill>
                <a:srgbClr val="282C34"/>
              </a:solidFill>
            </a:endParaRPr>
          </a:p>
        </p:txBody>
      </p:sp>
      <p:pic>
        <p:nvPicPr>
          <p:cNvPr id="236" name="Google Shape;23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625" y="1792300"/>
            <a:ext cx="6001125" cy="70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5625" y="3511752"/>
            <a:ext cx="3716375" cy="1257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9"/>
          <p:cNvPicPr preferRelativeResize="0"/>
          <p:nvPr/>
        </p:nvPicPr>
        <p:blipFill rotWithShape="1">
          <a:blip r:embed="rId5">
            <a:alphaModFix/>
          </a:blip>
          <a:srcRect b="19633"/>
          <a:stretch/>
        </p:blipFill>
        <p:spPr>
          <a:xfrm>
            <a:off x="4782950" y="3564875"/>
            <a:ext cx="3212075" cy="115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Buttons</a:t>
            </a:r>
            <a:endParaRPr/>
          </a:p>
        </p:txBody>
      </p:sp>
      <p:sp>
        <p:nvSpPr>
          <p:cNvPr id="244" name="Google Shape;244;p4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45504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Clr>
                <a:srgbClr val="282C34"/>
              </a:buClr>
              <a:buSzPts val="1800"/>
              <a:buChar char="●"/>
            </a:pPr>
            <a:r>
              <a:rPr lang="en">
                <a:solidFill>
                  <a:srgbClr val="282C34"/>
                </a:solidFill>
              </a:rPr>
              <a:t>This coding style not only reduces duplication, but also encourages code reuse. </a:t>
            </a:r>
            <a:endParaRPr>
              <a:solidFill>
                <a:srgbClr val="282C34"/>
              </a:solidFill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282C34"/>
              </a:buClr>
              <a:buSzPts val="1800"/>
              <a:buChar char="●"/>
            </a:pPr>
            <a:r>
              <a:rPr lang="en">
                <a:solidFill>
                  <a:srgbClr val="282C34"/>
                </a:solidFill>
              </a:rPr>
              <a:t>For example, I may want more rounded button but with different colors. In that case, those buttons will be able to reuse the class btn.</a:t>
            </a:r>
            <a:endParaRPr>
              <a:solidFill>
                <a:srgbClr val="282C34"/>
              </a:solidFill>
            </a:endParaRPr>
          </a:p>
        </p:txBody>
      </p:sp>
      <p:pic>
        <p:nvPicPr>
          <p:cNvPr id="245" name="Google Shape;245;p40"/>
          <p:cNvPicPr preferRelativeResize="0"/>
          <p:nvPr/>
        </p:nvPicPr>
        <p:blipFill rotWithShape="1">
          <a:blip r:embed="rId3">
            <a:alphaModFix/>
          </a:blip>
          <a:srcRect r="3577"/>
          <a:stretch/>
        </p:blipFill>
        <p:spPr>
          <a:xfrm>
            <a:off x="5065800" y="1674963"/>
            <a:ext cx="3997825" cy="248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1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Finish designing this section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 out</a:t>
            </a: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2C34"/>
              </a:buClr>
              <a:buSzPts val="1800"/>
              <a:buChar char="●"/>
            </a:pPr>
            <a:r>
              <a:rPr lang="en">
                <a:solidFill>
                  <a:srgbClr val="282C34"/>
                </a:solidFill>
              </a:rPr>
              <a:t>In this and the next series of lectures, we will be aiming at creating a modern website with top class, professional design. </a:t>
            </a:r>
            <a:endParaRPr>
              <a:solidFill>
                <a:srgbClr val="282C34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2C34"/>
              </a:buClr>
              <a:buSzPts val="1800"/>
              <a:buChar char="●"/>
            </a:pPr>
            <a:r>
              <a:rPr lang="en">
                <a:solidFill>
                  <a:srgbClr val="282C34"/>
                </a:solidFill>
              </a:rPr>
              <a:t>We will be cloning </a:t>
            </a:r>
            <a:r>
              <a:rPr lang="en" u="sng">
                <a:solidFill>
                  <a:schemeClr val="hlink"/>
                </a:solidFill>
                <a:hlinkClick r:id="rId3"/>
              </a:rPr>
              <a:t>this website</a:t>
            </a:r>
            <a:r>
              <a:rPr lang="en">
                <a:solidFill>
                  <a:srgbClr val="282C34"/>
                </a:solidFill>
              </a:rPr>
              <a:t>.</a:t>
            </a:r>
            <a:endParaRPr>
              <a:solidFill>
                <a:srgbClr val="282C34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2C34"/>
              </a:buClr>
              <a:buSzPts val="1800"/>
              <a:buChar char="●"/>
            </a:pPr>
            <a:r>
              <a:rPr lang="en">
                <a:solidFill>
                  <a:srgbClr val="282C34"/>
                </a:solidFill>
              </a:rPr>
              <a:t>In this lecture, we will create the header. </a:t>
            </a:r>
            <a:endParaRPr>
              <a:solidFill>
                <a:srgbClr val="282C34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2C34"/>
              </a:buClr>
              <a:buSzPts val="1800"/>
              <a:buChar char="●"/>
            </a:pPr>
            <a:r>
              <a:rPr lang="en">
                <a:solidFill>
                  <a:srgbClr val="282C34"/>
                </a:solidFill>
              </a:rPr>
              <a:t>To get started, download </a:t>
            </a:r>
            <a:r>
              <a:rPr lang="en" u="sng">
                <a:solidFill>
                  <a:schemeClr val="hlink"/>
                </a:solidFill>
                <a:hlinkClick r:id="rId4"/>
              </a:rPr>
              <a:t>the resources</a:t>
            </a:r>
            <a:r>
              <a:rPr lang="en">
                <a:solidFill>
                  <a:srgbClr val="282C34"/>
                </a:solidFill>
              </a:rPr>
              <a:t> for this project. </a:t>
            </a:r>
            <a:endParaRPr>
              <a:solidFill>
                <a:srgbClr val="282C34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2C34"/>
              </a:buClr>
              <a:buSzPts val="1800"/>
              <a:buChar char="●"/>
            </a:pPr>
            <a:r>
              <a:rPr lang="en">
                <a:solidFill>
                  <a:srgbClr val="282C34"/>
                </a:solidFill>
              </a:rPr>
              <a:t>Create a resources folder and keep your css file here. </a:t>
            </a:r>
            <a:endParaRPr>
              <a:solidFill>
                <a:srgbClr val="282C34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Clr>
                <a:srgbClr val="282C34"/>
              </a:buClr>
              <a:buSzPts val="1800"/>
              <a:buChar char="●"/>
            </a:pPr>
            <a:r>
              <a:rPr lang="en">
                <a:solidFill>
                  <a:srgbClr val="282C34"/>
                </a:solidFill>
              </a:rPr>
              <a:t>In the resource folder, create an image folder and move the downloaded resources here.</a:t>
            </a:r>
            <a:endParaRPr>
              <a:solidFill>
                <a:srgbClr val="282C3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header</a:t>
            </a: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rgbClr val="282C34"/>
              </a:solidFill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3383" y="1152425"/>
            <a:ext cx="6897687" cy="3991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header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rgbClr val="282C34"/>
              </a:solidFill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143" y="1152425"/>
            <a:ext cx="6897708" cy="3991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 out: Semantic elements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header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Clr>
                <a:srgbClr val="282C34"/>
              </a:buClr>
              <a:buSzPts val="1800"/>
              <a:buChar char="●"/>
            </a:pPr>
            <a:r>
              <a:rPr lang="en">
                <a:solidFill>
                  <a:srgbClr val="282C34"/>
                </a:solidFill>
              </a:rPr>
              <a:t>The previous picture highlights the parts of this section. </a:t>
            </a:r>
            <a:endParaRPr>
              <a:solidFill>
                <a:srgbClr val="282C34"/>
              </a:solidFill>
            </a:endParaRPr>
          </a:p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Clr>
                <a:srgbClr val="282C34"/>
              </a:buClr>
              <a:buSzPts val="1800"/>
              <a:buChar char="●"/>
            </a:pPr>
            <a:r>
              <a:rPr lang="en">
                <a:solidFill>
                  <a:srgbClr val="282C34"/>
                </a:solidFill>
              </a:rPr>
              <a:t>For this project, we will also be using semantic HTML. </a:t>
            </a:r>
            <a:endParaRPr>
              <a:solidFill>
                <a:srgbClr val="282C34"/>
              </a:solidFill>
            </a:endParaRPr>
          </a:p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Clr>
                <a:srgbClr val="282C34"/>
              </a:buClr>
              <a:buSzPts val="1800"/>
              <a:buChar char="●"/>
            </a:pPr>
            <a:r>
              <a:rPr lang="en">
                <a:solidFill>
                  <a:srgbClr val="282C34"/>
                </a:solidFill>
              </a:rPr>
              <a:t>“Semantic HTML” refers to the idea that all your HTML markup should convey the underlying meaning of your content—not its appearance.</a:t>
            </a:r>
            <a:endParaRPr>
              <a:solidFill>
                <a:srgbClr val="282C34"/>
              </a:solidFill>
            </a:endParaRPr>
          </a:p>
          <a:p>
            <a:pPr marL="457200" lvl="0" indent="-342900" algn="just" rtl="0">
              <a:spcBef>
                <a:spcPts val="1000"/>
              </a:spcBef>
              <a:spcAft>
                <a:spcPts val="1000"/>
              </a:spcAft>
              <a:buClr>
                <a:srgbClr val="282C34"/>
              </a:buClr>
              <a:buSzPts val="1800"/>
              <a:buChar char="●"/>
            </a:pPr>
            <a:r>
              <a:rPr lang="en">
                <a:solidFill>
                  <a:srgbClr val="282C34"/>
                </a:solidFill>
              </a:rPr>
              <a:t>There’s a whole set of elements designed for the sole purpose of adding more meaning to the overall layout of a web page. They’re called “sectioning elements”.</a:t>
            </a:r>
            <a:endParaRPr>
              <a:solidFill>
                <a:srgbClr val="282C34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header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5434500" cy="37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Clr>
                <a:srgbClr val="282C34"/>
              </a:buClr>
              <a:buSzPts val="1800"/>
              <a:buChar char="●"/>
            </a:pPr>
            <a:r>
              <a:rPr lang="en">
                <a:solidFill>
                  <a:srgbClr val="282C34"/>
                </a:solidFill>
              </a:rPr>
              <a:t>The sectioning elements look something like this -&gt;</a:t>
            </a:r>
            <a:endParaRPr>
              <a:solidFill>
                <a:srgbClr val="282C34"/>
              </a:solidFill>
            </a:endParaRPr>
          </a:p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Clr>
                <a:srgbClr val="282C34"/>
              </a:buClr>
              <a:buSzPts val="1800"/>
              <a:buChar char="●"/>
            </a:pPr>
            <a:r>
              <a:rPr lang="en">
                <a:solidFill>
                  <a:srgbClr val="282C34"/>
                </a:solidFill>
              </a:rPr>
              <a:t>Using these as an alternative to &lt;div&gt; elements is an important aspect of modern web development because it makes it easier for search engines, screen readers, and other machines to identify the different parts of your website. </a:t>
            </a:r>
            <a:endParaRPr>
              <a:solidFill>
                <a:srgbClr val="282C34"/>
              </a:solidFill>
            </a:endParaRPr>
          </a:p>
          <a:p>
            <a:pPr marL="457200" lvl="0" indent="-342900" algn="just" rtl="0">
              <a:spcBef>
                <a:spcPts val="1000"/>
              </a:spcBef>
              <a:spcAft>
                <a:spcPts val="1000"/>
              </a:spcAft>
              <a:buClr>
                <a:srgbClr val="282C34"/>
              </a:buClr>
              <a:buSzPts val="1800"/>
              <a:buChar char="●"/>
            </a:pPr>
            <a:r>
              <a:rPr lang="en">
                <a:solidFill>
                  <a:srgbClr val="282C34"/>
                </a:solidFill>
              </a:rPr>
              <a:t>It also helps you as a developer keep your site organized, which, in turn, makes it easier to maintain.</a:t>
            </a:r>
            <a:endParaRPr>
              <a:solidFill>
                <a:srgbClr val="282C34"/>
              </a:solidFill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8525" y="1338600"/>
            <a:ext cx="253365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header</a:t>
            </a: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5434500" cy="37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1000"/>
              </a:spcBef>
              <a:spcAft>
                <a:spcPts val="1000"/>
              </a:spcAft>
              <a:buClr>
                <a:srgbClr val="282C34"/>
              </a:buClr>
              <a:buSzPts val="1800"/>
              <a:buChar char="●"/>
            </a:pPr>
            <a:r>
              <a:rPr lang="en">
                <a:solidFill>
                  <a:srgbClr val="282C34"/>
                </a:solidFill>
              </a:rPr>
              <a:t>See the difference - </a:t>
            </a:r>
            <a:endParaRPr>
              <a:solidFill>
                <a:srgbClr val="282C34"/>
              </a:solidFill>
            </a:endParaRPr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1600" y="1632175"/>
            <a:ext cx="4345603" cy="341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1224</Words>
  <Application>Microsoft Office PowerPoint</Application>
  <PresentationFormat>On-screen Show (16:9)</PresentationFormat>
  <Paragraphs>106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PT Sans Narrow</vt:lpstr>
      <vt:lpstr>Arial</vt:lpstr>
      <vt:lpstr>Open Sans</vt:lpstr>
      <vt:lpstr>Tropic</vt:lpstr>
      <vt:lpstr>PowerPoint Presentation</vt:lpstr>
      <vt:lpstr>Let’s create a website!</vt:lpstr>
      <vt:lpstr>Starting out</vt:lpstr>
      <vt:lpstr>The header</vt:lpstr>
      <vt:lpstr>The header</vt:lpstr>
      <vt:lpstr>Starting out: Semantic elements</vt:lpstr>
      <vt:lpstr>The header</vt:lpstr>
      <vt:lpstr>The header</vt:lpstr>
      <vt:lpstr>The header</vt:lpstr>
      <vt:lpstr>The HTML</vt:lpstr>
      <vt:lpstr>The HTML</vt:lpstr>
      <vt:lpstr>The HTML</vt:lpstr>
      <vt:lpstr>The CSS</vt:lpstr>
      <vt:lpstr>The CSS</vt:lpstr>
      <vt:lpstr>The CSS</vt:lpstr>
      <vt:lpstr>The CSS</vt:lpstr>
      <vt:lpstr>The CSS</vt:lpstr>
      <vt:lpstr>The header</vt:lpstr>
      <vt:lpstr>The header</vt:lpstr>
      <vt:lpstr>The header</vt:lpstr>
      <vt:lpstr>The header</vt:lpstr>
      <vt:lpstr>The header</vt:lpstr>
      <vt:lpstr>The header</vt:lpstr>
      <vt:lpstr>The header</vt:lpstr>
      <vt:lpstr>The header</vt:lpstr>
      <vt:lpstr>Buttons</vt:lpstr>
      <vt:lpstr>Buttons</vt:lpstr>
      <vt:lpstr>Buttons</vt:lpstr>
      <vt:lpstr>Finish designing this section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Headfirst into a website!</dc:title>
  <cp:lastModifiedBy>Uddin, Mohammad</cp:lastModifiedBy>
  <cp:revision>2</cp:revision>
  <dcterms:modified xsi:type="dcterms:W3CDTF">2022-10-18T15:13:24Z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a65e3ec-2057-4a1c-aac9-900f17f24dd1_Enabled">
    <vt:lpwstr>true</vt:lpwstr>
  </property>
  <property fmtid="{D5CDD505-2E9C-101B-9397-08002B2CF9AE}" pid="3" name="MSIP_Label_ba65e3ec-2057-4a1c-aac9-900f17f24dd1_SetDate">
    <vt:lpwstr>2022-10-18T14:15:25Z</vt:lpwstr>
  </property>
  <property fmtid="{D5CDD505-2E9C-101B-9397-08002B2CF9AE}" pid="4" name="MSIP_Label_ba65e3ec-2057-4a1c-aac9-900f17f24dd1_Method">
    <vt:lpwstr>Standard</vt:lpwstr>
  </property>
  <property fmtid="{D5CDD505-2E9C-101B-9397-08002B2CF9AE}" pid="5" name="MSIP_Label_ba65e3ec-2057-4a1c-aac9-900f17f24dd1_Name">
    <vt:lpwstr>defa4170-0d19-0005-0004-bc88714345d2</vt:lpwstr>
  </property>
  <property fmtid="{D5CDD505-2E9C-101B-9397-08002B2CF9AE}" pid="6" name="MSIP_Label_ba65e3ec-2057-4a1c-aac9-900f17f24dd1_SiteId">
    <vt:lpwstr>61f86c18-3283-4e11-ac6e-accd12e10ed4</vt:lpwstr>
  </property>
  <property fmtid="{D5CDD505-2E9C-101B-9397-08002B2CF9AE}" pid="7" name="MSIP_Label_ba65e3ec-2057-4a1c-aac9-900f17f24dd1_ActionId">
    <vt:lpwstr>4eaffbb8-fbc3-48d3-a585-9253a68f59b3</vt:lpwstr>
  </property>
  <property fmtid="{D5CDD505-2E9C-101B-9397-08002B2CF9AE}" pid="8" name="MSIP_Label_ba65e3ec-2057-4a1c-aac9-900f17f24dd1_ContentBits">
    <vt:lpwstr>0</vt:lpwstr>
  </property>
</Properties>
</file>