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9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91" r:id="rId22"/>
    <p:sldId id="292" r:id="rId23"/>
    <p:sldId id="275" r:id="rId24"/>
    <p:sldId id="293" r:id="rId25"/>
    <p:sldId id="296" r:id="rId26"/>
    <p:sldId id="297" r:id="rId27"/>
    <p:sldId id="282" r:id="rId28"/>
    <p:sldId id="283" r:id="rId29"/>
    <p:sldId id="294" r:id="rId30"/>
    <p:sldId id="288" r:id="rId31"/>
    <p:sldId id="289" r:id="rId32"/>
    <p:sldId id="290" r:id="rId33"/>
  </p:sldIdLst>
  <p:sldSz cx="9144000" cy="5143500" type="screen16x9"/>
  <p:notesSz cx="6858000" cy="9144000"/>
  <p:embeddedFontLst>
    <p:embeddedFont>
      <p:font typeface="Lato" panose="020F0502020204030203" pitchFamily="34" charset="0"/>
      <p:regular r:id="rId35"/>
      <p:bold r:id="rId36"/>
      <p:italic r:id="rId37"/>
      <p:boldItalic r:id="rId38"/>
    </p:embeddedFont>
    <p:embeddedFont>
      <p:font typeface="Raleway"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432" y="26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ca39cdd8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ca39cdd8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ca39cdd8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ca39cdd8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ca39cdd8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ca39cdd8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ca39cdd8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ca39cdd8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ca39cdd8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ca39cdd8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ca39cdd89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ca39cdd8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ca39cdd8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ca39cdd8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ca39cdd8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ca39cdd8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ca39cdd8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ca39cdd8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ca39cdd8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ca39cdd8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710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ca39cdd8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fca39cdd8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ca39cdd8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ca39cdd8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ca39cdd8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ca39cdd8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946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ca39cdd89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fca39cdd89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ccfadd90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ccfadd90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fccfadd90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fccfadd90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f8be0c4e78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f8be0c4e78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f8be0c4e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f8be0c4e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8be0c4e7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8be0c4e7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ca39cdd8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ca39cdd8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ca39cdd8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ca39cdd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a39cdd8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a39cdd8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ca39cdd8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ca39cdd8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ca39cdd8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ca39cdd8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8be0c4e78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8be0c4e78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mailto:estemail@mail.com"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Gothamv/MuskCult"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687700"/>
            <a:ext cx="7688100" cy="12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Git and GitHub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sp>
        <p:nvSpPr>
          <p:cNvPr id="135" name="Google Shape;135;p21"/>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b="1">
                <a:solidFill>
                  <a:schemeClr val="dk2"/>
                </a:solidFill>
              </a:rPr>
              <a:t>What is a Repository?</a:t>
            </a:r>
            <a:endParaRPr sz="1800" b="1">
              <a:solidFill>
                <a:schemeClr val="dk2"/>
              </a:solidFill>
            </a:endParaRPr>
          </a:p>
          <a:p>
            <a:pPr marL="0" lvl="0" indent="457200" algn="just" rtl="0">
              <a:spcBef>
                <a:spcPts val="1000"/>
              </a:spcBef>
              <a:spcAft>
                <a:spcPts val="0"/>
              </a:spcAft>
              <a:buNone/>
            </a:pPr>
            <a:r>
              <a:rPr lang="en" sz="1800">
                <a:solidFill>
                  <a:schemeClr val="dk2"/>
                </a:solidFill>
              </a:rPr>
              <a:t>A repository a.k.a. repo is nothing but a collection of source code.</a:t>
            </a:r>
            <a:endParaRPr sz="1800">
              <a:solidFill>
                <a:schemeClr val="dk2"/>
              </a:solidFill>
            </a:endParaRPr>
          </a:p>
          <a:p>
            <a:pPr marL="0" lvl="0" indent="0" algn="just" rtl="0">
              <a:spcBef>
                <a:spcPts val="1000"/>
              </a:spcBef>
              <a:spcAft>
                <a:spcPts val="0"/>
              </a:spcAft>
              <a:buNone/>
            </a:pPr>
            <a:r>
              <a:rPr lang="en" sz="1800" b="1">
                <a:solidFill>
                  <a:schemeClr val="dk2"/>
                </a:solidFill>
              </a:rPr>
              <a:t>There are four fundamental elements in the Git Workflow.</a:t>
            </a:r>
            <a:endParaRPr sz="1800" b="1">
              <a:solidFill>
                <a:schemeClr val="dk2"/>
              </a:solidFill>
            </a:endParaRPr>
          </a:p>
          <a:p>
            <a:pPr marL="457200" lvl="0" indent="0" algn="just" rtl="0">
              <a:spcBef>
                <a:spcPts val="1000"/>
              </a:spcBef>
              <a:spcAft>
                <a:spcPts val="0"/>
              </a:spcAft>
              <a:buNone/>
            </a:pPr>
            <a:r>
              <a:rPr lang="en" sz="1800">
                <a:solidFill>
                  <a:schemeClr val="dk2"/>
                </a:solidFill>
              </a:rPr>
              <a:t>Working Directory, Staging Area, Local Repository, and Remote Repository.</a:t>
            </a:r>
            <a:endParaRPr sz="1800">
              <a:solidFill>
                <a:schemeClr val="dk2"/>
              </a:solidFill>
            </a:endParaRPr>
          </a:p>
          <a:p>
            <a:pPr marL="0" lvl="0" indent="0" algn="just" rtl="0">
              <a:spcBef>
                <a:spcPts val="1000"/>
              </a:spcBef>
              <a:spcAft>
                <a:spcPts val="1000"/>
              </a:spcAft>
              <a:buNone/>
            </a:pP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pic>
        <p:nvPicPr>
          <p:cNvPr id="142" name="Google Shape;142;p22"/>
          <p:cNvPicPr preferRelativeResize="0"/>
          <p:nvPr/>
        </p:nvPicPr>
        <p:blipFill>
          <a:blip r:embed="rId3">
            <a:alphaModFix/>
          </a:blip>
          <a:stretch>
            <a:fillRect/>
          </a:stretch>
        </p:blipFill>
        <p:spPr>
          <a:xfrm>
            <a:off x="1178463" y="1326052"/>
            <a:ext cx="6787075" cy="366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sp>
        <p:nvSpPr>
          <p:cNvPr id="148" name="Google Shape;148;p23"/>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a:solidFill>
                  <a:schemeClr val="dk2"/>
                </a:solidFill>
              </a:rPr>
              <a:t>If you consider a file in your Working Directory, it can be in three possible states -</a:t>
            </a:r>
            <a:endParaRPr sz="1800">
              <a:solidFill>
                <a:schemeClr val="dk2"/>
              </a:solidFill>
            </a:endParaRPr>
          </a:p>
          <a:p>
            <a:pPr marL="457200" lvl="0" indent="-342900" algn="just" rtl="0">
              <a:spcBef>
                <a:spcPts val="1000"/>
              </a:spcBef>
              <a:spcAft>
                <a:spcPts val="0"/>
              </a:spcAft>
              <a:buClr>
                <a:schemeClr val="dk2"/>
              </a:buClr>
              <a:buSzPts val="1800"/>
              <a:buAutoNum type="arabicPeriod"/>
            </a:pPr>
            <a:r>
              <a:rPr lang="en" sz="1800" b="1">
                <a:solidFill>
                  <a:schemeClr val="dk2"/>
                </a:solidFill>
              </a:rPr>
              <a:t>It can be staged.</a:t>
            </a:r>
            <a:r>
              <a:rPr lang="en" sz="1800">
                <a:solidFill>
                  <a:schemeClr val="dk2"/>
                </a:solidFill>
              </a:rPr>
              <a:t> This means the files with the updated changes are marked to be committed to the local repository but not yet committed.</a:t>
            </a:r>
            <a:endParaRPr sz="1800">
              <a:solidFill>
                <a:schemeClr val="dk2"/>
              </a:solidFill>
            </a:endParaRPr>
          </a:p>
          <a:p>
            <a:pPr marL="457200" lvl="0" indent="-342900" algn="just" rtl="0">
              <a:spcBef>
                <a:spcPts val="0"/>
              </a:spcBef>
              <a:spcAft>
                <a:spcPts val="0"/>
              </a:spcAft>
              <a:buClr>
                <a:schemeClr val="dk2"/>
              </a:buClr>
              <a:buSzPts val="1800"/>
              <a:buAutoNum type="arabicPeriod"/>
            </a:pPr>
            <a:r>
              <a:rPr lang="en" sz="1800" b="1">
                <a:solidFill>
                  <a:schemeClr val="dk2"/>
                </a:solidFill>
              </a:rPr>
              <a:t>It can be modified.</a:t>
            </a:r>
            <a:r>
              <a:rPr lang="en" sz="1800">
                <a:solidFill>
                  <a:schemeClr val="dk2"/>
                </a:solidFill>
              </a:rPr>
              <a:t> This means the files with the updated changes are not yet stored in the local repository.</a:t>
            </a:r>
            <a:endParaRPr sz="1800">
              <a:solidFill>
                <a:schemeClr val="dk2"/>
              </a:solidFill>
            </a:endParaRPr>
          </a:p>
          <a:p>
            <a:pPr marL="457200" lvl="0" indent="-342900" algn="just" rtl="0">
              <a:spcBef>
                <a:spcPts val="0"/>
              </a:spcBef>
              <a:spcAft>
                <a:spcPts val="0"/>
              </a:spcAft>
              <a:buClr>
                <a:schemeClr val="dk2"/>
              </a:buClr>
              <a:buSzPts val="1800"/>
              <a:buAutoNum type="arabicPeriod"/>
            </a:pPr>
            <a:r>
              <a:rPr lang="en" sz="1800" b="1">
                <a:solidFill>
                  <a:schemeClr val="dk2"/>
                </a:solidFill>
              </a:rPr>
              <a:t>It can be committed.</a:t>
            </a:r>
            <a:r>
              <a:rPr lang="en" sz="1800">
                <a:solidFill>
                  <a:schemeClr val="dk2"/>
                </a:solidFill>
              </a:rPr>
              <a:t> This means that the changes you made to your file are safely stored in the local repository.</a:t>
            </a:r>
            <a:endParaRPr sz="1800">
              <a:solidFill>
                <a:schemeClr val="dk2"/>
              </a:solidFill>
            </a:endParaRPr>
          </a:p>
          <a:p>
            <a:pPr marL="0" lvl="0" indent="0" algn="just" rtl="0">
              <a:spcBef>
                <a:spcPts val="1000"/>
              </a:spcBef>
              <a:spcAft>
                <a:spcPts val="1000"/>
              </a:spcAft>
              <a:buNone/>
            </a:pP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sp>
        <p:nvSpPr>
          <p:cNvPr id="154" name="Google Shape;154;p24"/>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lnSpcReduction="10000"/>
          </a:bodyPr>
          <a:lstStyle/>
          <a:p>
            <a:pPr marL="0" lvl="0" indent="0" algn="just" rtl="0">
              <a:spcBef>
                <a:spcPts val="1000"/>
              </a:spcBef>
              <a:spcAft>
                <a:spcPts val="0"/>
              </a:spcAft>
              <a:buNone/>
            </a:pPr>
            <a:r>
              <a:rPr lang="en" sz="1800">
                <a:solidFill>
                  <a:schemeClr val="dk2"/>
                </a:solidFill>
              </a:rPr>
              <a:t>Some further explanations  - </a:t>
            </a:r>
            <a:endParaRPr sz="1800">
              <a:solidFill>
                <a:schemeClr val="dk2"/>
              </a:solidFill>
            </a:endParaRPr>
          </a:p>
          <a:p>
            <a:pPr marL="0" lvl="0" indent="0" algn="just" rtl="0">
              <a:spcBef>
                <a:spcPts val="1000"/>
              </a:spcBef>
              <a:spcAft>
                <a:spcPts val="0"/>
              </a:spcAft>
              <a:buNone/>
            </a:pPr>
            <a:r>
              <a:rPr lang="en" sz="1800" i="1">
                <a:solidFill>
                  <a:schemeClr val="dk2"/>
                </a:solidFill>
              </a:rPr>
              <a:t>git add</a:t>
            </a:r>
            <a:r>
              <a:rPr lang="en" sz="1800">
                <a:solidFill>
                  <a:schemeClr val="dk2"/>
                </a:solidFill>
              </a:rPr>
              <a:t> is a command used to add a file that is in the working directory to the staging area.</a:t>
            </a:r>
            <a:endParaRPr sz="1800">
              <a:solidFill>
                <a:schemeClr val="dk2"/>
              </a:solidFill>
            </a:endParaRPr>
          </a:p>
          <a:p>
            <a:pPr marL="0" lvl="0" indent="0" algn="just" rtl="0">
              <a:spcBef>
                <a:spcPts val="1000"/>
              </a:spcBef>
              <a:spcAft>
                <a:spcPts val="0"/>
              </a:spcAft>
              <a:buNone/>
            </a:pPr>
            <a:r>
              <a:rPr lang="en" sz="1800" i="1">
                <a:solidFill>
                  <a:schemeClr val="dk2"/>
                </a:solidFill>
              </a:rPr>
              <a:t>git commit</a:t>
            </a:r>
            <a:r>
              <a:rPr lang="en" sz="1800">
                <a:solidFill>
                  <a:schemeClr val="dk2"/>
                </a:solidFill>
              </a:rPr>
              <a:t> is a command used to add all files that are staged to the local repository.</a:t>
            </a:r>
            <a:endParaRPr sz="1800">
              <a:solidFill>
                <a:schemeClr val="dk2"/>
              </a:solidFill>
            </a:endParaRPr>
          </a:p>
          <a:p>
            <a:pPr marL="0" lvl="0" indent="0" algn="just" rtl="0">
              <a:spcBef>
                <a:spcPts val="1000"/>
              </a:spcBef>
              <a:spcAft>
                <a:spcPts val="1000"/>
              </a:spcAft>
              <a:buNone/>
            </a:pPr>
            <a:r>
              <a:rPr lang="en" sz="1800" i="1">
                <a:solidFill>
                  <a:schemeClr val="dk2"/>
                </a:solidFill>
              </a:rPr>
              <a:t>git push</a:t>
            </a:r>
            <a:r>
              <a:rPr lang="en" sz="1800">
                <a:solidFill>
                  <a:schemeClr val="dk2"/>
                </a:solidFill>
              </a:rPr>
              <a:t> is a command used to add all committed files in the local repository to the remote repository. So in the remote repository, all files and changes will be visible to anyone with access to the remote repository.</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sp>
        <p:nvSpPr>
          <p:cNvPr id="160" name="Google Shape;160;p25"/>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lnSpcReduction="10000"/>
          </a:bodyPr>
          <a:lstStyle/>
          <a:p>
            <a:pPr marL="0" lvl="0" indent="0" algn="just" rtl="0">
              <a:spcBef>
                <a:spcPts val="1000"/>
              </a:spcBef>
              <a:spcAft>
                <a:spcPts val="0"/>
              </a:spcAft>
              <a:buNone/>
            </a:pPr>
            <a:r>
              <a:rPr lang="en" sz="1800" i="1">
                <a:solidFill>
                  <a:schemeClr val="dk2"/>
                </a:solidFill>
              </a:rPr>
              <a:t>git fetch</a:t>
            </a:r>
            <a:r>
              <a:rPr lang="en" sz="1800">
                <a:solidFill>
                  <a:schemeClr val="dk2"/>
                </a:solidFill>
              </a:rPr>
              <a:t> is a command used to get files from the remote repository to the local repository but not into the working directory.</a:t>
            </a:r>
            <a:endParaRPr sz="1800">
              <a:solidFill>
                <a:schemeClr val="dk2"/>
              </a:solidFill>
            </a:endParaRPr>
          </a:p>
          <a:p>
            <a:pPr marL="0" lvl="0" indent="0" algn="just" rtl="0">
              <a:spcBef>
                <a:spcPts val="1000"/>
              </a:spcBef>
              <a:spcAft>
                <a:spcPts val="0"/>
              </a:spcAft>
              <a:buNone/>
            </a:pPr>
            <a:r>
              <a:rPr lang="en" sz="1800" i="1">
                <a:solidFill>
                  <a:schemeClr val="dk2"/>
                </a:solidFill>
              </a:rPr>
              <a:t>git merge</a:t>
            </a:r>
            <a:r>
              <a:rPr lang="en" sz="1800">
                <a:solidFill>
                  <a:schemeClr val="dk2"/>
                </a:solidFill>
              </a:rPr>
              <a:t> is a command used to get the files from the local repository into the working directory.</a:t>
            </a:r>
            <a:endParaRPr sz="1800">
              <a:solidFill>
                <a:schemeClr val="dk2"/>
              </a:solidFill>
            </a:endParaRPr>
          </a:p>
          <a:p>
            <a:pPr marL="0" lvl="0" indent="0" algn="just" rtl="0">
              <a:spcBef>
                <a:spcPts val="1000"/>
              </a:spcBef>
              <a:spcAft>
                <a:spcPts val="0"/>
              </a:spcAft>
              <a:buNone/>
            </a:pPr>
            <a:r>
              <a:rPr lang="en" sz="1800" i="1">
                <a:solidFill>
                  <a:schemeClr val="dk2"/>
                </a:solidFill>
              </a:rPr>
              <a:t>git pull</a:t>
            </a:r>
            <a:r>
              <a:rPr lang="en" sz="1800">
                <a:solidFill>
                  <a:schemeClr val="dk2"/>
                </a:solidFill>
              </a:rPr>
              <a:t> is a command used to get files from the remote repository directly into the working directory. It is equivalent to a git fetch and a git merge .</a:t>
            </a:r>
            <a:endParaRPr sz="1800">
              <a:solidFill>
                <a:schemeClr val="dk2"/>
              </a:solidFill>
            </a:endParaRPr>
          </a:p>
          <a:p>
            <a:pPr marL="0" lvl="0" indent="0" algn="just" rtl="0">
              <a:spcBef>
                <a:spcPts val="1000"/>
              </a:spcBef>
              <a:spcAft>
                <a:spcPts val="1000"/>
              </a:spcAft>
              <a:buNone/>
            </a:pPr>
            <a:r>
              <a:rPr lang="en" sz="1800">
                <a:solidFill>
                  <a:schemeClr val="dk2"/>
                </a:solidFill>
              </a:rPr>
              <a:t>Now that we know what Git is and its basic terminologies, let’s see how we can place a file under git. We’re going to do it the right way and the difficult way. Without any GUI applications.</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sp>
        <p:nvSpPr>
          <p:cNvPr id="166" name="Google Shape;166;p26"/>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b="1">
                <a:solidFill>
                  <a:schemeClr val="dk2"/>
                </a:solidFill>
              </a:rPr>
              <a:t>BUT WHAT IS GITHUB?</a:t>
            </a:r>
            <a:endParaRPr sz="1800" b="1">
              <a:solidFill>
                <a:schemeClr val="dk2"/>
              </a:solidFill>
            </a:endParaRPr>
          </a:p>
          <a:p>
            <a:pPr marL="0" lvl="0" indent="0" algn="just" rtl="0">
              <a:spcBef>
                <a:spcPts val="1000"/>
              </a:spcBef>
              <a:spcAft>
                <a:spcPts val="0"/>
              </a:spcAft>
              <a:buNone/>
            </a:pPr>
            <a:r>
              <a:rPr lang="en" sz="1800">
                <a:solidFill>
                  <a:schemeClr val="dk2"/>
                </a:solidFill>
              </a:rPr>
              <a:t>Git is a tool. GitHub is the name of the software and the company that uses git (a tool) to give us many valuable services. </a:t>
            </a:r>
            <a:endParaRPr sz="1800">
              <a:solidFill>
                <a:schemeClr val="dk2"/>
              </a:solidFill>
            </a:endParaRPr>
          </a:p>
          <a:p>
            <a:pPr marL="0" lvl="0" indent="0" algn="just" rtl="0">
              <a:spcBef>
                <a:spcPts val="1000"/>
              </a:spcBef>
              <a:spcAft>
                <a:spcPts val="0"/>
              </a:spcAft>
              <a:buNone/>
            </a:pPr>
            <a:r>
              <a:rPr lang="en" sz="1800">
                <a:solidFill>
                  <a:schemeClr val="dk2"/>
                </a:solidFill>
              </a:rPr>
              <a:t>There are many git based online platforms / services. For example, GitLab, BitBucket, etc. </a:t>
            </a:r>
            <a:endParaRPr sz="1800">
              <a:solidFill>
                <a:schemeClr val="dk2"/>
              </a:solidFill>
            </a:endParaRPr>
          </a:p>
          <a:p>
            <a:pPr marL="0" lvl="0" indent="0" algn="just" rtl="0">
              <a:spcBef>
                <a:spcPts val="1000"/>
              </a:spcBef>
              <a:spcAft>
                <a:spcPts val="1000"/>
              </a:spcAft>
              <a:buNone/>
            </a:pPr>
            <a:r>
              <a:rPr lang="en" sz="1800">
                <a:solidFill>
                  <a:schemeClr val="dk2"/>
                </a:solidFill>
              </a:rPr>
              <a:t>GitHub is probably the most popular one. So this is what we will explore in this class.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Getting started</a:t>
            </a:r>
            <a:endParaRPr sz="5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GitHub</a:t>
            </a:r>
            <a:endParaRPr sz="2440"/>
          </a:p>
        </p:txBody>
      </p:sp>
      <p:sp>
        <p:nvSpPr>
          <p:cNvPr id="177" name="Google Shape;177;p28"/>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dirty="0">
                <a:solidFill>
                  <a:schemeClr val="dk2"/>
                </a:solidFill>
              </a:rPr>
              <a:t>Go to </a:t>
            </a:r>
            <a:r>
              <a:rPr lang="en" sz="1800" u="sng" dirty="0">
                <a:solidFill>
                  <a:schemeClr val="hlink"/>
                </a:solidFill>
                <a:hlinkClick r:id="rId3"/>
              </a:rPr>
              <a:t>github.com</a:t>
            </a:r>
            <a:r>
              <a:rPr lang="en" sz="1800" dirty="0">
                <a:solidFill>
                  <a:schemeClr val="dk2"/>
                </a:solidFill>
              </a:rPr>
              <a:t> and make a free account.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Take some time to explore the website.</a:t>
            </a:r>
            <a:endParaRPr sz="1800" dirty="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GitHub</a:t>
            </a:r>
            <a:endParaRPr sz="2440"/>
          </a:p>
        </p:txBody>
      </p:sp>
      <p:sp>
        <p:nvSpPr>
          <p:cNvPr id="183" name="Google Shape;183;p29"/>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dirty="0">
                <a:solidFill>
                  <a:schemeClr val="dk2"/>
                </a:solidFill>
              </a:rPr>
              <a:t>Download git in your machine from </a:t>
            </a:r>
            <a:r>
              <a:rPr lang="en" sz="1800" u="sng" dirty="0">
                <a:solidFill>
                  <a:schemeClr val="hlink"/>
                </a:solidFill>
                <a:hlinkClick r:id="rId3"/>
              </a:rPr>
              <a:t>here</a:t>
            </a:r>
            <a:r>
              <a:rPr lang="en" sz="1800" dirty="0">
                <a:solidFill>
                  <a:schemeClr val="dk2"/>
                </a:solidFill>
              </a:rPr>
              <a:t>.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Install git by following the installer. Go with the default options.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When done, a restart may be required.</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Now, you can test installation by right clicking in a folder -</a:t>
            </a:r>
            <a:endParaRPr sz="1800" dirty="0">
              <a:solidFill>
                <a:schemeClr val="dk2"/>
              </a:solidFill>
            </a:endParaRPr>
          </a:p>
          <a:p>
            <a:pPr marL="457200" lvl="0" indent="-342900" algn="just" rtl="0">
              <a:spcBef>
                <a:spcPts val="1000"/>
              </a:spcBef>
              <a:spcAft>
                <a:spcPts val="1000"/>
              </a:spcAft>
              <a:buClr>
                <a:schemeClr val="dk2"/>
              </a:buClr>
              <a:buSzPts val="1800"/>
              <a:buChar char="●"/>
            </a:pPr>
            <a:r>
              <a:rPr lang="en" sz="1800" dirty="0">
                <a:solidFill>
                  <a:schemeClr val="dk2"/>
                </a:solidFill>
              </a:rPr>
              <a:t>Type git --version (command line interface)</a:t>
            </a:r>
            <a:endParaRPr sz="1800" dirty="0">
              <a:solidFill>
                <a:schemeClr val="dk2"/>
              </a:solidFill>
            </a:endParaRPr>
          </a:p>
        </p:txBody>
      </p:sp>
      <p:pic>
        <p:nvPicPr>
          <p:cNvPr id="184" name="Google Shape;184;p29"/>
          <p:cNvPicPr preferRelativeResize="0"/>
          <p:nvPr/>
        </p:nvPicPr>
        <p:blipFill>
          <a:blip r:embed="rId4">
            <a:alphaModFix/>
          </a:blip>
          <a:stretch>
            <a:fillRect/>
          </a:stretch>
        </p:blipFill>
        <p:spPr>
          <a:xfrm>
            <a:off x="6998075" y="2442200"/>
            <a:ext cx="2019300" cy="260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GitHub</a:t>
            </a:r>
            <a:endParaRPr sz="2440"/>
          </a:p>
        </p:txBody>
      </p:sp>
      <p:sp>
        <p:nvSpPr>
          <p:cNvPr id="190" name="Google Shape;190;p30"/>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dirty="0">
                <a:solidFill>
                  <a:schemeClr val="dk2"/>
                </a:solidFill>
              </a:rPr>
              <a:t>Now we need to connect this with your github account.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For that, open git bash and type these commands –</a:t>
            </a:r>
          </a:p>
          <a:p>
            <a:pPr marL="914400" lvl="1" indent="-342900" algn="just" rtl="0">
              <a:spcBef>
                <a:spcPts val="1000"/>
              </a:spcBef>
              <a:spcAft>
                <a:spcPts val="0"/>
              </a:spcAft>
              <a:buClr>
                <a:schemeClr val="dk2"/>
              </a:buClr>
              <a:buSzPts val="1800"/>
              <a:buChar char="○"/>
            </a:pPr>
            <a:r>
              <a:rPr lang="en" sz="1800" dirty="0">
                <a:solidFill>
                  <a:schemeClr val="dk2"/>
                </a:solidFill>
              </a:rPr>
              <a:t>git config --global user.name "YourName"</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dirty="0">
                <a:solidFill>
                  <a:schemeClr val="dk2"/>
                </a:solidFill>
              </a:rPr>
              <a:t>git config --global user.email t</a:t>
            </a:r>
            <a:r>
              <a:rPr lang="en" sz="1800" dirty="0">
                <a:solidFill>
                  <a:schemeClr val="dk2"/>
                </a:solidFill>
                <a:hlinkClick r:id="rId3"/>
              </a:rPr>
              <a:t>est</a:t>
            </a:r>
            <a:r>
              <a:rPr lang="en-US" sz="1800" dirty="0">
                <a:solidFill>
                  <a:schemeClr val="dk2"/>
                </a:solidFill>
                <a:hlinkClick r:id="rId3"/>
              </a:rPr>
              <a:t>e</a:t>
            </a:r>
            <a:r>
              <a:rPr lang="en" sz="1800" dirty="0">
                <a:solidFill>
                  <a:schemeClr val="dk2"/>
                </a:solidFill>
                <a:hlinkClick r:id="rId3"/>
              </a:rPr>
              <a:t>mail@mail.com</a:t>
            </a:r>
            <a:endParaRPr lang="en" sz="1800" dirty="0">
              <a:solidFill>
                <a:schemeClr val="dk2"/>
              </a:solidFill>
            </a:endParaRPr>
          </a:p>
          <a:p>
            <a:pPr lvl="1" indent="-342900" algn="just">
              <a:spcBef>
                <a:spcPts val="1000"/>
              </a:spcBef>
              <a:buClr>
                <a:schemeClr val="dk2"/>
              </a:buClr>
              <a:buSzPts val="1800"/>
            </a:pPr>
            <a:r>
              <a:rPr lang="en" sz="1800" dirty="0">
                <a:solidFill>
                  <a:schemeClr val="dk2"/>
                </a:solidFill>
              </a:rPr>
              <a:t>git config –global </a:t>
            </a:r>
            <a:r>
              <a:rPr lang="en-US" sz="1800" dirty="0" err="1">
                <a:solidFill>
                  <a:schemeClr val="dk2"/>
                </a:solidFill>
              </a:rPr>
              <a:t>color.ui</a:t>
            </a:r>
            <a:r>
              <a:rPr lang="en-US" sz="1800" dirty="0">
                <a:solidFill>
                  <a:schemeClr val="dk2"/>
                </a:solidFill>
              </a:rPr>
              <a:t> auto</a:t>
            </a:r>
            <a:endParaRPr sz="1800" dirty="0">
              <a:solidFill>
                <a:schemeClr val="dk2"/>
              </a:solidFill>
            </a:endParaRPr>
          </a:p>
          <a:p>
            <a:pPr marL="914400" lvl="1" indent="-342900" algn="just" rtl="0">
              <a:spcBef>
                <a:spcPts val="1000"/>
              </a:spcBef>
              <a:spcAft>
                <a:spcPts val="1000"/>
              </a:spcAft>
              <a:buClr>
                <a:schemeClr val="dk2"/>
              </a:buClr>
              <a:buSzPts val="1800"/>
              <a:buChar char="○"/>
            </a:pPr>
            <a:r>
              <a:rPr lang="en" sz="1800" dirty="0">
                <a:solidFill>
                  <a:schemeClr val="dk2"/>
                </a:solidFill>
              </a:rPr>
              <a:t>git config --</a:t>
            </a:r>
            <a:r>
              <a:rPr lang="en-US" sz="1800" dirty="0">
                <a:solidFill>
                  <a:schemeClr val="dk2"/>
                </a:solidFill>
              </a:rPr>
              <a:t>list </a:t>
            </a:r>
            <a:r>
              <a:rPr lang="en" sz="1800" dirty="0">
                <a:solidFill>
                  <a:schemeClr val="dk2"/>
                </a:solidFill>
              </a:rPr>
              <a:t>(To check the </a:t>
            </a:r>
            <a:r>
              <a:rPr lang="en-US" sz="1800" dirty="0">
                <a:solidFill>
                  <a:schemeClr val="dk2"/>
                </a:solidFill>
              </a:rPr>
              <a:t>configuration</a:t>
            </a:r>
            <a:r>
              <a:rPr lang="en" sz="1800" dirty="0">
                <a:solidFill>
                  <a:schemeClr val="dk2"/>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554190" y="514220"/>
            <a:ext cx="7688100" cy="12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Git and GitHub</a:t>
            </a:r>
            <a:endParaRPr dirty="0"/>
          </a:p>
        </p:txBody>
      </p:sp>
      <p:sp>
        <p:nvSpPr>
          <p:cNvPr id="87" name="Google Shape;87;p13"/>
          <p:cNvSpPr txBox="1">
            <a:spLocks noGrp="1"/>
          </p:cNvSpPr>
          <p:nvPr>
            <p:ph type="subTitle" idx="1"/>
          </p:nvPr>
        </p:nvSpPr>
        <p:spPr>
          <a:xfrm>
            <a:off x="729627" y="1722120"/>
            <a:ext cx="7688100" cy="290716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t>Agenda:</a:t>
            </a:r>
          </a:p>
          <a:p>
            <a:pPr marL="0" lvl="0" indent="0" algn="l" rtl="0">
              <a:spcBef>
                <a:spcPts val="0"/>
              </a:spcBef>
              <a:spcAft>
                <a:spcPts val="0"/>
              </a:spcAft>
              <a:buNone/>
            </a:pPr>
            <a:endParaRPr lang="en" sz="2400" b="1" dirty="0"/>
          </a:p>
          <a:p>
            <a:pPr marL="342900" lvl="0" indent="-342900">
              <a:buFont typeface="Arial" panose="020B0604020202020204" pitchFamily="34" charset="0"/>
              <a:buChar char="•"/>
            </a:pPr>
            <a:r>
              <a:rPr lang="en-US" sz="1800" dirty="0"/>
              <a:t>What is Git and </a:t>
            </a:r>
            <a:r>
              <a:rPr lang="en-US" sz="1800" dirty="0" err="1"/>
              <a:t>Github</a:t>
            </a:r>
            <a:endParaRPr lang="en-US" sz="1800" dirty="0"/>
          </a:p>
          <a:p>
            <a:pPr marL="342900" lvl="0" indent="-342900">
              <a:buFont typeface="Arial" panose="020B0604020202020204" pitchFamily="34" charset="0"/>
              <a:buChar char="•"/>
            </a:pPr>
            <a:r>
              <a:rPr lang="en-US" sz="1800" dirty="0"/>
              <a:t>Why do we need Git and </a:t>
            </a:r>
            <a:r>
              <a:rPr lang="en-US" sz="1800" dirty="0" err="1"/>
              <a:t>Github</a:t>
            </a:r>
            <a:endParaRPr lang="en-US" sz="1800" dirty="0"/>
          </a:p>
          <a:p>
            <a:pPr marL="342900" indent="-342900">
              <a:buFont typeface="Arial" panose="020B0604020202020204" pitchFamily="34" charset="0"/>
              <a:buChar char="•"/>
            </a:pPr>
            <a:r>
              <a:rPr lang="en-US" sz="1800" dirty="0"/>
              <a:t>How to use git and </a:t>
            </a:r>
            <a:r>
              <a:rPr lang="en-US" sz="1800" dirty="0" err="1"/>
              <a:t>github</a:t>
            </a:r>
            <a:endParaRPr lang="en-US" sz="1800" dirty="0"/>
          </a:p>
          <a:p>
            <a:pPr marL="342900" indent="-342900">
              <a:buFont typeface="Arial" panose="020B0604020202020204" pitchFamily="34" charset="0"/>
              <a:buChar char="•"/>
            </a:pPr>
            <a:r>
              <a:rPr lang="en-US" sz="1800" dirty="0"/>
              <a:t>Create </a:t>
            </a:r>
            <a:r>
              <a:rPr lang="en-US" sz="1800" dirty="0" err="1"/>
              <a:t>github</a:t>
            </a:r>
            <a:r>
              <a:rPr lang="en-US" sz="1800" dirty="0"/>
              <a:t> account</a:t>
            </a:r>
          </a:p>
          <a:p>
            <a:pPr marL="342900" lvl="0" indent="-342900">
              <a:buFont typeface="Arial" panose="020B0604020202020204" pitchFamily="34" charset="0"/>
              <a:buChar char="•"/>
            </a:pPr>
            <a:r>
              <a:rPr lang="en-US" sz="1800" dirty="0"/>
              <a:t>Create a small project and add it to </a:t>
            </a:r>
            <a:r>
              <a:rPr lang="en-US" sz="1800" dirty="0" err="1"/>
              <a:t>github</a:t>
            </a:r>
            <a:endParaRPr sz="1800" dirty="0"/>
          </a:p>
        </p:txBody>
      </p:sp>
    </p:spTree>
    <p:extLst>
      <p:ext uri="{BB962C8B-B14F-4D97-AF65-F5344CB8AC3E}">
        <p14:creationId xmlns:p14="http://schemas.microsoft.com/office/powerpoint/2010/main" val="647359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dirty="0"/>
              <a:t>GitHub</a:t>
            </a:r>
            <a:endParaRPr sz="2440" dirty="0"/>
          </a:p>
        </p:txBody>
      </p:sp>
      <p:sp>
        <p:nvSpPr>
          <p:cNvPr id="196" name="Google Shape;196;p31"/>
          <p:cNvSpPr txBox="1">
            <a:spLocks noGrp="1"/>
          </p:cNvSpPr>
          <p:nvPr>
            <p:ph type="body" idx="1"/>
          </p:nvPr>
        </p:nvSpPr>
        <p:spPr>
          <a:xfrm>
            <a:off x="729450" y="1211580"/>
            <a:ext cx="7688700" cy="4023360"/>
          </a:xfrm>
          <a:prstGeom prst="rect">
            <a:avLst/>
          </a:prstGeom>
        </p:spPr>
        <p:txBody>
          <a:bodyPr spcFirstLastPara="1" wrap="square" lIns="91425" tIns="91425" rIns="91425" bIns="91425" anchor="t" anchorCtr="0">
            <a:normAutofit fontScale="77500" lnSpcReduction="20000"/>
          </a:bodyPr>
          <a:lstStyle/>
          <a:p>
            <a:pPr marL="457200" lvl="0" indent="-342900" algn="just" rtl="0">
              <a:spcBef>
                <a:spcPts val="1000"/>
              </a:spcBef>
              <a:spcAft>
                <a:spcPts val="0"/>
              </a:spcAft>
              <a:buClr>
                <a:schemeClr val="dk2"/>
              </a:buClr>
              <a:buSzPts val="1800"/>
              <a:buChar char="●"/>
            </a:pPr>
            <a:r>
              <a:rPr lang="en" sz="1800" dirty="0">
                <a:solidFill>
                  <a:schemeClr val="dk2"/>
                </a:solidFill>
              </a:rPr>
              <a:t>To create working directory </a:t>
            </a:r>
            <a:r>
              <a:rPr lang="en-US" sz="1800" dirty="0">
                <a:solidFill>
                  <a:schemeClr val="dk2"/>
                </a:solidFill>
              </a:rPr>
              <a:t>type: </a:t>
            </a:r>
            <a:r>
              <a:rPr lang="en-US" sz="1600" dirty="0" err="1">
                <a:solidFill>
                  <a:schemeClr val="dk2"/>
                </a:solidFill>
              </a:rPr>
              <a:t>mkdir</a:t>
            </a:r>
            <a:r>
              <a:rPr lang="en-US" sz="1600" dirty="0">
                <a:solidFill>
                  <a:schemeClr val="dk2"/>
                </a:solidFill>
              </a:rPr>
              <a:t> name (project folder name)</a:t>
            </a:r>
          </a:p>
          <a:p>
            <a:pPr marL="457200" lvl="0" indent="-342900" algn="just" rtl="0">
              <a:spcBef>
                <a:spcPts val="1000"/>
              </a:spcBef>
              <a:spcAft>
                <a:spcPts val="0"/>
              </a:spcAft>
              <a:buClr>
                <a:schemeClr val="dk2"/>
              </a:buClr>
              <a:buSzPts val="1800"/>
              <a:buChar char="●"/>
            </a:pPr>
            <a:r>
              <a:rPr lang="en" sz="1600" dirty="0">
                <a:solidFill>
                  <a:schemeClr val="dk2"/>
                </a:solidFill>
              </a:rPr>
              <a:t>To go to a folder: cd foldername</a:t>
            </a:r>
          </a:p>
          <a:p>
            <a:pPr marL="457200" lvl="0" indent="-342900" algn="just" rtl="0">
              <a:spcBef>
                <a:spcPts val="1000"/>
              </a:spcBef>
              <a:spcAft>
                <a:spcPts val="0"/>
              </a:spcAft>
              <a:buClr>
                <a:schemeClr val="dk2"/>
              </a:buClr>
              <a:buSzPts val="1800"/>
              <a:buChar char="●"/>
            </a:pPr>
            <a:r>
              <a:rPr lang="en-US" sz="1600" dirty="0">
                <a:solidFill>
                  <a:schemeClr val="dk2"/>
                </a:solidFill>
              </a:rPr>
              <a:t>G</a:t>
            </a:r>
            <a:r>
              <a:rPr lang="en" sz="1600" dirty="0">
                <a:solidFill>
                  <a:schemeClr val="dk2"/>
                </a:solidFill>
              </a:rPr>
              <a:t>o back: cd ..</a:t>
            </a:r>
          </a:p>
          <a:p>
            <a:pPr marL="457200" lvl="0" indent="-342900" algn="just" rtl="0">
              <a:spcBef>
                <a:spcPts val="1000"/>
              </a:spcBef>
              <a:spcAft>
                <a:spcPts val="0"/>
              </a:spcAft>
              <a:buClr>
                <a:schemeClr val="dk2"/>
              </a:buClr>
              <a:buSzPts val="1800"/>
              <a:buChar char="●"/>
            </a:pPr>
            <a:r>
              <a:rPr lang="en" sz="1600" dirty="0">
                <a:solidFill>
                  <a:schemeClr val="dk2"/>
                </a:solidFill>
              </a:rPr>
              <a:t>To check the list of folders in a directory: ls</a:t>
            </a:r>
          </a:p>
          <a:p>
            <a:pPr marL="457200" lvl="0" indent="-342900" algn="just" rtl="0">
              <a:spcBef>
                <a:spcPts val="1000"/>
              </a:spcBef>
              <a:spcAft>
                <a:spcPts val="0"/>
              </a:spcAft>
              <a:buClr>
                <a:schemeClr val="dk2"/>
              </a:buClr>
              <a:buSzPts val="1800"/>
              <a:buChar char="●"/>
            </a:pPr>
            <a:r>
              <a:rPr lang="en" sz="1800" dirty="0">
                <a:solidFill>
                  <a:schemeClr val="dk2"/>
                </a:solidFill>
              </a:rPr>
              <a:t>T</a:t>
            </a:r>
            <a:r>
              <a:rPr lang="en-US" sz="1800" dirty="0">
                <a:solidFill>
                  <a:schemeClr val="dk2"/>
                </a:solidFill>
              </a:rPr>
              <a:t>o initialize working directory as git repo type: </a:t>
            </a:r>
            <a:r>
              <a:rPr lang="en-US" sz="1600" dirty="0">
                <a:solidFill>
                  <a:schemeClr val="dk2"/>
                </a:solidFill>
              </a:rPr>
              <a:t>git </a:t>
            </a:r>
            <a:r>
              <a:rPr lang="en-US" sz="1600" dirty="0" err="1">
                <a:solidFill>
                  <a:schemeClr val="dk2"/>
                </a:solidFill>
              </a:rPr>
              <a:t>init</a:t>
            </a:r>
            <a:r>
              <a:rPr lang="en" sz="1600" dirty="0">
                <a:solidFill>
                  <a:schemeClr val="dk2"/>
                </a:solidFill>
              </a:rPr>
              <a:t> </a:t>
            </a:r>
            <a:endParaRPr sz="1600" dirty="0">
              <a:solidFill>
                <a:schemeClr val="dk2"/>
              </a:solidFill>
            </a:endParaRPr>
          </a:p>
          <a:p>
            <a:pPr marL="457200" lvl="0" indent="-342900" algn="just" rtl="0">
              <a:spcBef>
                <a:spcPts val="1000"/>
              </a:spcBef>
              <a:spcAft>
                <a:spcPts val="0"/>
              </a:spcAft>
              <a:buClr>
                <a:schemeClr val="dk2"/>
              </a:buClr>
              <a:buSzPts val="1800"/>
              <a:buChar char="●"/>
            </a:pPr>
            <a:r>
              <a:rPr lang="en-US" sz="1800" dirty="0">
                <a:solidFill>
                  <a:schemeClr val="dk2"/>
                </a:solidFill>
              </a:rPr>
              <a:t>To check the initialization type: </a:t>
            </a:r>
            <a:r>
              <a:rPr lang="en-US" sz="1600" dirty="0">
                <a:solidFill>
                  <a:schemeClr val="dk2"/>
                </a:solidFill>
              </a:rPr>
              <a:t>ls -a</a:t>
            </a:r>
            <a:endParaRPr sz="1600" dirty="0">
              <a:solidFill>
                <a:schemeClr val="dk2"/>
              </a:solidFill>
            </a:endParaRPr>
          </a:p>
          <a:p>
            <a:pPr lvl="0" indent="-342900" algn="just">
              <a:spcBef>
                <a:spcPts val="1000"/>
              </a:spcBef>
              <a:spcAft>
                <a:spcPts val="1000"/>
              </a:spcAft>
              <a:buClr>
                <a:schemeClr val="dk2"/>
              </a:buClr>
              <a:buSzPts val="1800"/>
            </a:pPr>
            <a:r>
              <a:rPr lang="en-US" sz="1800" dirty="0">
                <a:solidFill>
                  <a:schemeClr val="dk2"/>
                </a:solidFill>
              </a:rPr>
              <a:t>T</a:t>
            </a:r>
            <a:r>
              <a:rPr lang="en" sz="1800" dirty="0">
                <a:solidFill>
                  <a:schemeClr val="dk2"/>
                </a:solidFill>
              </a:rPr>
              <a:t>o remove initialization type: </a:t>
            </a:r>
            <a:r>
              <a:rPr lang="en-US" sz="1800" dirty="0">
                <a:solidFill>
                  <a:schemeClr val="dk2"/>
                </a:solidFill>
              </a:rPr>
              <a:t>rm -rf .git</a:t>
            </a:r>
          </a:p>
          <a:p>
            <a:pPr marL="457200" lvl="0" indent="-342900" algn="just" rtl="0">
              <a:spcBef>
                <a:spcPts val="1000"/>
              </a:spcBef>
              <a:spcAft>
                <a:spcPts val="1000"/>
              </a:spcAft>
              <a:buClr>
                <a:schemeClr val="dk2"/>
              </a:buClr>
              <a:buSzPts val="1800"/>
              <a:buChar char="●"/>
            </a:pPr>
            <a:r>
              <a:rPr lang="en" sz="1800" dirty="0">
                <a:solidFill>
                  <a:schemeClr val="dk2"/>
                </a:solidFill>
              </a:rPr>
              <a:t>To create file in local repo type: </a:t>
            </a:r>
            <a:r>
              <a:rPr lang="en-US" sz="1800" dirty="0">
                <a:solidFill>
                  <a:schemeClr val="dk2"/>
                </a:solidFill>
              </a:rPr>
              <a:t>touch </a:t>
            </a:r>
            <a:r>
              <a:rPr lang="en-US" sz="1800" dirty="0" err="1">
                <a:solidFill>
                  <a:schemeClr val="dk2"/>
                </a:solidFill>
              </a:rPr>
              <a:t>filename.extension</a:t>
            </a:r>
            <a:endParaRPr lang="en-US" sz="1800" dirty="0">
              <a:solidFill>
                <a:schemeClr val="dk2"/>
              </a:solidFill>
            </a:endParaRPr>
          </a:p>
          <a:p>
            <a:pPr indent="-342900" algn="just">
              <a:spcBef>
                <a:spcPts val="1000"/>
              </a:spcBef>
              <a:spcAft>
                <a:spcPts val="1000"/>
              </a:spcAft>
              <a:buClr>
                <a:schemeClr val="dk2"/>
              </a:buClr>
              <a:buSzPts val="1800"/>
            </a:pPr>
            <a:r>
              <a:rPr lang="en-US" sz="1800" dirty="0">
                <a:solidFill>
                  <a:schemeClr val="dk2"/>
                </a:solidFill>
              </a:rPr>
              <a:t>To add file to staging area: git add </a:t>
            </a:r>
            <a:r>
              <a:rPr lang="en-US" sz="1800" dirty="0" err="1">
                <a:solidFill>
                  <a:schemeClr val="dk2"/>
                </a:solidFill>
              </a:rPr>
              <a:t>filename.extension</a:t>
            </a:r>
            <a:r>
              <a:rPr lang="en-US" sz="1800" dirty="0">
                <a:solidFill>
                  <a:schemeClr val="dk2"/>
                </a:solidFill>
              </a:rPr>
              <a:t> </a:t>
            </a:r>
          </a:p>
          <a:p>
            <a:pPr indent="-342900" algn="just">
              <a:spcBef>
                <a:spcPts val="1000"/>
              </a:spcBef>
              <a:spcAft>
                <a:spcPts val="1000"/>
              </a:spcAft>
              <a:buClr>
                <a:schemeClr val="dk2"/>
              </a:buClr>
              <a:buSzPts val="1800"/>
            </a:pPr>
            <a:r>
              <a:rPr lang="en-US" sz="1800" dirty="0">
                <a:solidFill>
                  <a:schemeClr val="dk2"/>
                </a:solidFill>
              </a:rPr>
              <a:t>To add all files from the project folder to staging area: git add .</a:t>
            </a:r>
          </a:p>
          <a:p>
            <a:pPr indent="-342900" algn="just">
              <a:spcBef>
                <a:spcPts val="1000"/>
              </a:spcBef>
              <a:spcAft>
                <a:spcPts val="1000"/>
              </a:spcAft>
              <a:buClr>
                <a:schemeClr val="dk2"/>
              </a:buClr>
              <a:buSzPts val="1800"/>
            </a:pPr>
            <a:endParaRPr lang="en-US" sz="1800" dirty="0">
              <a:solidFill>
                <a:schemeClr val="dk2"/>
              </a:solidFill>
            </a:endParaRPr>
          </a:p>
          <a:p>
            <a:pPr marL="457200" lvl="0" indent="-342900" algn="just" rtl="0">
              <a:spcBef>
                <a:spcPts val="1000"/>
              </a:spcBef>
              <a:spcAft>
                <a:spcPts val="1000"/>
              </a:spcAft>
              <a:buClr>
                <a:schemeClr val="dk2"/>
              </a:buClr>
              <a:buSzPts val="1800"/>
              <a:buChar char="●"/>
            </a:pPr>
            <a:endParaRPr lang="en-US" sz="1800" dirty="0">
              <a:solidFill>
                <a:schemeClr val="dk2"/>
              </a:solidFill>
            </a:endParaRPr>
          </a:p>
          <a:p>
            <a:pPr marL="457200" lvl="0" indent="-342900" algn="just" rtl="0">
              <a:spcBef>
                <a:spcPts val="1000"/>
              </a:spcBef>
              <a:spcAft>
                <a:spcPts val="1000"/>
              </a:spcAft>
              <a:buClr>
                <a:schemeClr val="dk2"/>
              </a:buClr>
              <a:buSzPts val="1800"/>
              <a:buChar char="●"/>
            </a:pPr>
            <a:endParaRPr sz="1800" dirty="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67F4-EA55-4C32-8DBC-94A6FFF8165A}"/>
              </a:ext>
            </a:extLst>
          </p:cNvPr>
          <p:cNvSpPr>
            <a:spLocks noGrp="1"/>
          </p:cNvSpPr>
          <p:nvPr>
            <p:ph type="title"/>
          </p:nvPr>
        </p:nvSpPr>
        <p:spPr>
          <a:xfrm>
            <a:off x="729450" y="632850"/>
            <a:ext cx="7688700" cy="535200"/>
          </a:xfrm>
        </p:spPr>
        <p:txBody>
          <a:bodyPr>
            <a:normAutofit fontScale="90000"/>
          </a:bodyPr>
          <a:lstStyle/>
          <a:p>
            <a:r>
              <a:rPr lang="en" sz="2800" dirty="0"/>
              <a:t>GitHub</a:t>
            </a:r>
            <a:endParaRPr lang="en-US" dirty="0"/>
          </a:p>
        </p:txBody>
      </p:sp>
      <p:sp>
        <p:nvSpPr>
          <p:cNvPr id="3" name="Text Placeholder 2">
            <a:extLst>
              <a:ext uri="{FF2B5EF4-FFF2-40B4-BE49-F238E27FC236}">
                <a16:creationId xmlns:a16="http://schemas.microsoft.com/office/drawing/2014/main" id="{F7CF24EC-5582-429F-BF97-C449AB2FF5FC}"/>
              </a:ext>
            </a:extLst>
          </p:cNvPr>
          <p:cNvSpPr>
            <a:spLocks noGrp="1"/>
          </p:cNvSpPr>
          <p:nvPr>
            <p:ph type="body" idx="1"/>
          </p:nvPr>
        </p:nvSpPr>
        <p:spPr>
          <a:xfrm>
            <a:off x="729450" y="1303020"/>
            <a:ext cx="7688700" cy="3840480"/>
          </a:xfrm>
        </p:spPr>
        <p:txBody>
          <a:bodyPr>
            <a:noAutofit/>
          </a:bodyPr>
          <a:lstStyle/>
          <a:p>
            <a:pPr lvl="0" indent="-342900" algn="just">
              <a:spcBef>
                <a:spcPts val="1000"/>
              </a:spcBef>
              <a:buClr>
                <a:schemeClr val="dk2"/>
              </a:buClr>
              <a:buSzPts val="1800"/>
            </a:pPr>
            <a:r>
              <a:rPr lang="en-US" sz="1800" dirty="0">
                <a:solidFill>
                  <a:schemeClr val="dk2"/>
                </a:solidFill>
              </a:rPr>
              <a:t>To see what file in staging area: </a:t>
            </a:r>
            <a:r>
              <a:rPr lang="en-US" sz="1800">
                <a:solidFill>
                  <a:schemeClr val="dk2"/>
                </a:solidFill>
              </a:rPr>
              <a:t>git status</a:t>
            </a:r>
          </a:p>
          <a:p>
            <a:pPr lvl="0" indent="-342900" algn="just">
              <a:spcBef>
                <a:spcPts val="1000"/>
              </a:spcBef>
              <a:buClr>
                <a:schemeClr val="dk2"/>
              </a:buClr>
              <a:buSzPts val="1800"/>
            </a:pPr>
            <a:r>
              <a:rPr lang="en-US" sz="1800" dirty="0">
                <a:solidFill>
                  <a:schemeClr val="dk2"/>
                </a:solidFill>
              </a:rPr>
              <a:t>To remove a file from staging area type</a:t>
            </a:r>
          </a:p>
          <a:p>
            <a:pPr lvl="1" indent="-342900" algn="just">
              <a:spcBef>
                <a:spcPts val="1000"/>
              </a:spcBef>
              <a:buClr>
                <a:schemeClr val="dk2"/>
              </a:buClr>
              <a:buSzPts val="1800"/>
            </a:pPr>
            <a:r>
              <a:rPr lang="en-US" sz="1600" dirty="0">
                <a:solidFill>
                  <a:schemeClr val="dk2"/>
                </a:solidFill>
              </a:rPr>
              <a:t>git rm --cached </a:t>
            </a:r>
            <a:r>
              <a:rPr lang="en-US" sz="1600" dirty="0" err="1">
                <a:solidFill>
                  <a:schemeClr val="dk2"/>
                </a:solidFill>
              </a:rPr>
              <a:t>filename.extension</a:t>
            </a:r>
            <a:endParaRPr lang="en-US" sz="1600" dirty="0">
              <a:solidFill>
                <a:schemeClr val="dk2"/>
              </a:solidFill>
            </a:endParaRPr>
          </a:p>
          <a:p>
            <a:pPr lvl="0" indent="-342900" algn="just">
              <a:spcBef>
                <a:spcPts val="1000"/>
              </a:spcBef>
              <a:buClr>
                <a:schemeClr val="dk2"/>
              </a:buClr>
              <a:buSzPts val="1800"/>
            </a:pPr>
            <a:r>
              <a:rPr lang="en-US" sz="1800" dirty="0">
                <a:solidFill>
                  <a:schemeClr val="dk2"/>
                </a:solidFill>
              </a:rPr>
              <a:t>To remove all file from staging area: git rm -r --cached .</a:t>
            </a:r>
          </a:p>
          <a:p>
            <a:pPr indent="-342900" algn="just">
              <a:spcBef>
                <a:spcPts val="1000"/>
              </a:spcBef>
              <a:buClr>
                <a:schemeClr val="dk2"/>
              </a:buClr>
              <a:buSzPts val="1800"/>
            </a:pPr>
            <a:r>
              <a:rPr lang="en-US" sz="1800" dirty="0">
                <a:solidFill>
                  <a:schemeClr val="dk2"/>
                </a:solidFill>
              </a:rPr>
              <a:t>To commit the change: git commit -m "First commit"</a:t>
            </a:r>
          </a:p>
          <a:p>
            <a:pPr marL="114300" lvl="0" indent="0" algn="just">
              <a:spcBef>
                <a:spcPts val="1000"/>
              </a:spcBef>
              <a:buClr>
                <a:schemeClr val="dk2"/>
              </a:buClr>
              <a:buSzPts val="1800"/>
              <a:buNone/>
            </a:pPr>
            <a:endParaRPr lang="en-US" sz="1800" dirty="0">
              <a:solidFill>
                <a:schemeClr val="dk2"/>
              </a:solidFill>
            </a:endParaRPr>
          </a:p>
          <a:p>
            <a:pPr marL="146050" indent="0">
              <a:buNone/>
            </a:pPr>
            <a:endParaRPr lang="en-US" sz="1800" b="1" dirty="0"/>
          </a:p>
        </p:txBody>
      </p:sp>
    </p:spTree>
    <p:extLst>
      <p:ext uri="{BB962C8B-B14F-4D97-AF65-F5344CB8AC3E}">
        <p14:creationId xmlns:p14="http://schemas.microsoft.com/office/powerpoint/2010/main" val="2919513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67F4-EA55-4C32-8DBC-94A6FFF8165A}"/>
              </a:ext>
            </a:extLst>
          </p:cNvPr>
          <p:cNvSpPr>
            <a:spLocks noGrp="1"/>
          </p:cNvSpPr>
          <p:nvPr>
            <p:ph type="title"/>
          </p:nvPr>
        </p:nvSpPr>
        <p:spPr>
          <a:xfrm>
            <a:off x="729450" y="632850"/>
            <a:ext cx="7688700" cy="535200"/>
          </a:xfrm>
        </p:spPr>
        <p:txBody>
          <a:bodyPr>
            <a:normAutofit fontScale="90000"/>
          </a:bodyPr>
          <a:lstStyle/>
          <a:p>
            <a:r>
              <a:rPr lang="en" sz="2800" dirty="0"/>
              <a:t>GitHub</a:t>
            </a:r>
            <a:endParaRPr lang="en-US" dirty="0"/>
          </a:p>
        </p:txBody>
      </p:sp>
      <p:sp>
        <p:nvSpPr>
          <p:cNvPr id="3" name="Text Placeholder 2">
            <a:extLst>
              <a:ext uri="{FF2B5EF4-FFF2-40B4-BE49-F238E27FC236}">
                <a16:creationId xmlns:a16="http://schemas.microsoft.com/office/drawing/2014/main" id="{F7CF24EC-5582-429F-BF97-C449AB2FF5FC}"/>
              </a:ext>
            </a:extLst>
          </p:cNvPr>
          <p:cNvSpPr>
            <a:spLocks noGrp="1"/>
          </p:cNvSpPr>
          <p:nvPr>
            <p:ph type="body" idx="1"/>
          </p:nvPr>
        </p:nvSpPr>
        <p:spPr>
          <a:xfrm>
            <a:off x="729450" y="1303020"/>
            <a:ext cx="7688700" cy="3840480"/>
          </a:xfrm>
        </p:spPr>
        <p:txBody>
          <a:bodyPr>
            <a:noAutofit/>
          </a:bodyPr>
          <a:lstStyle/>
          <a:p>
            <a:pPr marL="400050" indent="-285750" algn="just">
              <a:spcBef>
                <a:spcPts val="1000"/>
              </a:spcBef>
              <a:buClr>
                <a:schemeClr val="dk2"/>
              </a:buClr>
              <a:buSzPts val="1800"/>
            </a:pPr>
            <a:r>
              <a:rPr lang="en-US" sz="1800" dirty="0">
                <a:solidFill>
                  <a:schemeClr val="dk2"/>
                </a:solidFill>
              </a:rPr>
              <a:t>Now your local repository is ready to push to remote repository in </a:t>
            </a:r>
            <a:r>
              <a:rPr lang="en-US" sz="1800" dirty="0" err="1">
                <a:solidFill>
                  <a:schemeClr val="dk2"/>
                </a:solidFill>
              </a:rPr>
              <a:t>github</a:t>
            </a:r>
            <a:r>
              <a:rPr lang="en-US" sz="1800" dirty="0">
                <a:solidFill>
                  <a:schemeClr val="dk2"/>
                </a:solidFill>
              </a:rPr>
              <a:t>. </a:t>
            </a:r>
          </a:p>
          <a:p>
            <a:pPr marL="400050" indent="-285750" algn="just">
              <a:spcBef>
                <a:spcPts val="1000"/>
              </a:spcBef>
              <a:buClr>
                <a:schemeClr val="dk2"/>
              </a:buClr>
              <a:buSzPts val="1800"/>
            </a:pPr>
            <a:r>
              <a:rPr lang="en-US" sz="1800" dirty="0">
                <a:solidFill>
                  <a:schemeClr val="dk2"/>
                </a:solidFill>
              </a:rPr>
              <a:t>To do that create a new repository in </a:t>
            </a:r>
            <a:r>
              <a:rPr lang="en-US" sz="1800" dirty="0" err="1">
                <a:solidFill>
                  <a:schemeClr val="dk2"/>
                </a:solidFill>
              </a:rPr>
              <a:t>github</a:t>
            </a:r>
            <a:r>
              <a:rPr lang="en-US" sz="1800" dirty="0">
                <a:solidFill>
                  <a:schemeClr val="dk2"/>
                </a:solidFill>
              </a:rPr>
              <a:t>. </a:t>
            </a:r>
          </a:p>
          <a:p>
            <a:pPr marL="400050" indent="-285750" algn="just">
              <a:spcBef>
                <a:spcPts val="1000"/>
              </a:spcBef>
              <a:buClr>
                <a:schemeClr val="dk2"/>
              </a:buClr>
              <a:buSzPts val="1800"/>
            </a:pPr>
            <a:r>
              <a:rPr lang="en-US" sz="1800" dirty="0">
                <a:solidFill>
                  <a:schemeClr val="dk2"/>
                </a:solidFill>
              </a:rPr>
              <a:t>Follow the “push an existing repository” steps</a:t>
            </a:r>
          </a:p>
          <a:p>
            <a:pPr marL="400050" indent="-285750" algn="just">
              <a:spcBef>
                <a:spcPts val="1000"/>
              </a:spcBef>
              <a:buClr>
                <a:schemeClr val="dk2"/>
              </a:buClr>
              <a:buSzPts val="1800"/>
            </a:pPr>
            <a:r>
              <a:rPr lang="en-US" sz="1800" dirty="0">
                <a:solidFill>
                  <a:schemeClr val="dk2"/>
                </a:solidFill>
              </a:rPr>
              <a:t>To push local repo to remote repo: git push</a:t>
            </a:r>
          </a:p>
          <a:p>
            <a:pPr marL="400050" indent="-285750" algn="just">
              <a:spcBef>
                <a:spcPts val="1000"/>
              </a:spcBef>
              <a:buClr>
                <a:schemeClr val="dk2"/>
              </a:buClr>
              <a:buSzPts val="1800"/>
            </a:pPr>
            <a:r>
              <a:rPr lang="en-US" sz="1800" dirty="0">
                <a:solidFill>
                  <a:schemeClr val="dk2"/>
                </a:solidFill>
              </a:rPr>
              <a:t>Now you can see copy of our working directory in </a:t>
            </a:r>
            <a:r>
              <a:rPr lang="en-US" sz="1800" dirty="0" err="1">
                <a:solidFill>
                  <a:schemeClr val="dk2"/>
                </a:solidFill>
              </a:rPr>
              <a:t>github</a:t>
            </a:r>
            <a:r>
              <a:rPr lang="en-US" sz="1800" dirty="0">
                <a:solidFill>
                  <a:schemeClr val="dk2"/>
                </a:solidFill>
              </a:rPr>
              <a:t> repo</a:t>
            </a:r>
          </a:p>
          <a:p>
            <a:pPr marL="400050" indent="-285750" algn="just">
              <a:spcBef>
                <a:spcPts val="1000"/>
              </a:spcBef>
              <a:buClr>
                <a:schemeClr val="dk2"/>
              </a:buClr>
              <a:buSzPts val="1800"/>
            </a:pPr>
            <a:r>
              <a:rPr lang="en-US" sz="1800" dirty="0">
                <a:solidFill>
                  <a:schemeClr val="dk2"/>
                </a:solidFill>
              </a:rPr>
              <a:t>Every time you make change in local repo to see the changes in remote repo, the process is</a:t>
            </a:r>
          </a:p>
          <a:p>
            <a:pPr marL="857250" lvl="1" indent="-285750" algn="just">
              <a:spcBef>
                <a:spcPts val="1000"/>
              </a:spcBef>
              <a:buClr>
                <a:schemeClr val="dk2"/>
              </a:buClr>
              <a:buSzPts val="1800"/>
            </a:pPr>
            <a:r>
              <a:rPr lang="en-US" sz="1600" dirty="0">
                <a:solidFill>
                  <a:schemeClr val="dk2"/>
                </a:solidFill>
              </a:rPr>
              <a:t>Add the file to staging area &gt; commit with comment&gt; git push </a:t>
            </a:r>
          </a:p>
          <a:p>
            <a:pPr marL="146050" indent="0">
              <a:buNone/>
            </a:pPr>
            <a:endParaRPr lang="en-US" sz="1800" b="1" dirty="0"/>
          </a:p>
        </p:txBody>
      </p:sp>
    </p:spTree>
    <p:extLst>
      <p:ext uri="{BB962C8B-B14F-4D97-AF65-F5344CB8AC3E}">
        <p14:creationId xmlns:p14="http://schemas.microsoft.com/office/powerpoint/2010/main" val="234868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5000" dirty="0"/>
              <a:t>Git Reset and Revert:</a:t>
            </a:r>
            <a:endParaRPr sz="5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67F4-EA55-4C32-8DBC-94A6FFF8165A}"/>
              </a:ext>
            </a:extLst>
          </p:cNvPr>
          <p:cNvSpPr>
            <a:spLocks noGrp="1"/>
          </p:cNvSpPr>
          <p:nvPr>
            <p:ph type="title"/>
          </p:nvPr>
        </p:nvSpPr>
        <p:spPr>
          <a:xfrm>
            <a:off x="729450" y="632850"/>
            <a:ext cx="7688700" cy="535200"/>
          </a:xfrm>
        </p:spPr>
        <p:txBody>
          <a:bodyPr>
            <a:normAutofit fontScale="90000"/>
          </a:bodyPr>
          <a:lstStyle/>
          <a:p>
            <a:r>
              <a:rPr lang="en" sz="2800" dirty="0"/>
              <a:t>GitHub</a:t>
            </a:r>
            <a:endParaRPr lang="en-US" dirty="0"/>
          </a:p>
        </p:txBody>
      </p:sp>
      <p:sp>
        <p:nvSpPr>
          <p:cNvPr id="3" name="Text Placeholder 2">
            <a:extLst>
              <a:ext uri="{FF2B5EF4-FFF2-40B4-BE49-F238E27FC236}">
                <a16:creationId xmlns:a16="http://schemas.microsoft.com/office/drawing/2014/main" id="{F7CF24EC-5582-429F-BF97-C449AB2FF5FC}"/>
              </a:ext>
            </a:extLst>
          </p:cNvPr>
          <p:cNvSpPr>
            <a:spLocks noGrp="1"/>
          </p:cNvSpPr>
          <p:nvPr>
            <p:ph type="body" idx="1"/>
          </p:nvPr>
        </p:nvSpPr>
        <p:spPr>
          <a:xfrm>
            <a:off x="729450" y="1303020"/>
            <a:ext cx="7688700" cy="3840480"/>
          </a:xfrm>
        </p:spPr>
        <p:txBody>
          <a:bodyPr>
            <a:noAutofit/>
          </a:bodyPr>
          <a:lstStyle/>
          <a:p>
            <a:pPr marL="400050" indent="-285750" algn="just">
              <a:spcBef>
                <a:spcPts val="1000"/>
              </a:spcBef>
              <a:buClr>
                <a:schemeClr val="dk2"/>
              </a:buClr>
              <a:buSzPts val="1800"/>
            </a:pPr>
            <a:r>
              <a:rPr lang="en-US" sz="1400" dirty="0">
                <a:solidFill>
                  <a:schemeClr val="dk2"/>
                </a:solidFill>
              </a:rPr>
              <a:t>Git Reset and Revert:</a:t>
            </a:r>
          </a:p>
          <a:p>
            <a:pPr marL="114300" indent="0" algn="just">
              <a:spcBef>
                <a:spcPts val="1000"/>
              </a:spcBef>
              <a:buClr>
                <a:schemeClr val="dk2"/>
              </a:buClr>
              <a:buSzPts val="1800"/>
              <a:buNone/>
            </a:pPr>
            <a:r>
              <a:rPr lang="en-US" sz="1400" dirty="0">
                <a:solidFill>
                  <a:schemeClr val="dk2"/>
                </a:solidFill>
              </a:rPr>
              <a:t>Reset(when change has been committed but not pushed to remote repo):</a:t>
            </a:r>
          </a:p>
          <a:p>
            <a:pPr marL="114300" indent="0" algn="just">
              <a:spcBef>
                <a:spcPts val="1000"/>
              </a:spcBef>
              <a:buClr>
                <a:schemeClr val="dk2"/>
              </a:buClr>
              <a:buSzPts val="1800"/>
              <a:buNone/>
            </a:pPr>
            <a:r>
              <a:rPr lang="en-US" sz="1400" dirty="0">
                <a:solidFill>
                  <a:schemeClr val="dk2"/>
                </a:solidFill>
              </a:rPr>
              <a:t>To see log: git log</a:t>
            </a:r>
          </a:p>
          <a:p>
            <a:pPr marL="114300" indent="0" algn="just">
              <a:spcBef>
                <a:spcPts val="1000"/>
              </a:spcBef>
              <a:buClr>
                <a:schemeClr val="dk2"/>
              </a:buClr>
              <a:buSzPts val="1800"/>
              <a:buNone/>
            </a:pPr>
            <a:r>
              <a:rPr lang="en-US" sz="1400" dirty="0">
                <a:solidFill>
                  <a:schemeClr val="dk2"/>
                </a:solidFill>
              </a:rPr>
              <a:t>To reset: git reset HEAD~1</a:t>
            </a:r>
          </a:p>
          <a:p>
            <a:pPr marL="114300" indent="0" algn="just">
              <a:spcBef>
                <a:spcPts val="1000"/>
              </a:spcBef>
              <a:buClr>
                <a:schemeClr val="dk2"/>
              </a:buClr>
              <a:buSzPts val="1800"/>
              <a:buNone/>
            </a:pPr>
            <a:r>
              <a:rPr lang="en-US" sz="1400" dirty="0">
                <a:solidFill>
                  <a:schemeClr val="dk2"/>
                </a:solidFill>
              </a:rPr>
              <a:t>To reset working directory: git checkout (log #) -- (file name)</a:t>
            </a:r>
          </a:p>
          <a:p>
            <a:pPr marL="114300" indent="0" algn="just">
              <a:spcBef>
                <a:spcPts val="1000"/>
              </a:spcBef>
              <a:buClr>
                <a:schemeClr val="dk2"/>
              </a:buClr>
              <a:buSzPts val="1800"/>
              <a:buNone/>
            </a:pPr>
            <a:endParaRPr lang="en-US" sz="1400" dirty="0">
              <a:solidFill>
                <a:schemeClr val="dk2"/>
              </a:solidFill>
            </a:endParaRPr>
          </a:p>
          <a:p>
            <a:pPr marL="400050" indent="-285750" algn="just">
              <a:spcBef>
                <a:spcPts val="1000"/>
              </a:spcBef>
              <a:buClr>
                <a:schemeClr val="dk2"/>
              </a:buClr>
              <a:buSzPts val="1800"/>
            </a:pPr>
            <a:r>
              <a:rPr lang="en-US" sz="1400" dirty="0">
                <a:solidFill>
                  <a:schemeClr val="dk2"/>
                </a:solidFill>
              </a:rPr>
              <a:t>Revert (when change has been committed and pushed to remote repo):</a:t>
            </a:r>
          </a:p>
          <a:p>
            <a:pPr marL="114300" indent="0" algn="just">
              <a:spcBef>
                <a:spcPts val="1000"/>
              </a:spcBef>
              <a:buClr>
                <a:schemeClr val="dk2"/>
              </a:buClr>
              <a:buSzPts val="1800"/>
              <a:buNone/>
            </a:pPr>
            <a:r>
              <a:rPr lang="en-US" sz="1400" dirty="0">
                <a:solidFill>
                  <a:schemeClr val="dk2"/>
                </a:solidFill>
              </a:rPr>
              <a:t>git revert (log #)</a:t>
            </a:r>
          </a:p>
        </p:txBody>
      </p:sp>
    </p:spTree>
    <p:extLst>
      <p:ext uri="{BB962C8B-B14F-4D97-AF65-F5344CB8AC3E}">
        <p14:creationId xmlns:p14="http://schemas.microsoft.com/office/powerpoint/2010/main" val="78241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Next steps...</a:t>
            </a:r>
            <a:endParaRPr sz="5000"/>
          </a:p>
        </p:txBody>
      </p:sp>
    </p:spTree>
    <p:extLst>
      <p:ext uri="{BB962C8B-B14F-4D97-AF65-F5344CB8AC3E}">
        <p14:creationId xmlns:p14="http://schemas.microsoft.com/office/powerpoint/2010/main" val="2227374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67F4-EA55-4C32-8DBC-94A6FFF8165A}"/>
              </a:ext>
            </a:extLst>
          </p:cNvPr>
          <p:cNvSpPr>
            <a:spLocks noGrp="1"/>
          </p:cNvSpPr>
          <p:nvPr>
            <p:ph type="title"/>
          </p:nvPr>
        </p:nvSpPr>
        <p:spPr>
          <a:xfrm>
            <a:off x="729450" y="632850"/>
            <a:ext cx="7688700" cy="535200"/>
          </a:xfrm>
        </p:spPr>
        <p:txBody>
          <a:bodyPr>
            <a:normAutofit fontScale="90000"/>
          </a:bodyPr>
          <a:lstStyle/>
          <a:p>
            <a:r>
              <a:rPr lang="en" sz="2800" dirty="0"/>
              <a:t>GitHub</a:t>
            </a:r>
            <a:endParaRPr lang="en-US" dirty="0"/>
          </a:p>
        </p:txBody>
      </p:sp>
      <p:sp>
        <p:nvSpPr>
          <p:cNvPr id="3" name="Text Placeholder 2">
            <a:extLst>
              <a:ext uri="{FF2B5EF4-FFF2-40B4-BE49-F238E27FC236}">
                <a16:creationId xmlns:a16="http://schemas.microsoft.com/office/drawing/2014/main" id="{F7CF24EC-5582-429F-BF97-C449AB2FF5FC}"/>
              </a:ext>
            </a:extLst>
          </p:cNvPr>
          <p:cNvSpPr>
            <a:spLocks noGrp="1"/>
          </p:cNvSpPr>
          <p:nvPr>
            <p:ph type="body" idx="1"/>
          </p:nvPr>
        </p:nvSpPr>
        <p:spPr>
          <a:xfrm>
            <a:off x="729450" y="1303020"/>
            <a:ext cx="7688700" cy="3840480"/>
          </a:xfrm>
        </p:spPr>
        <p:txBody>
          <a:bodyPr>
            <a:noAutofit/>
          </a:bodyPr>
          <a:lstStyle/>
          <a:p>
            <a:pPr marL="400050" indent="-285750" algn="just">
              <a:spcBef>
                <a:spcPts val="1000"/>
              </a:spcBef>
              <a:buClr>
                <a:schemeClr val="dk2"/>
              </a:buClr>
              <a:buSzPts val="1800"/>
            </a:pPr>
            <a:r>
              <a:rPr lang="en-US" sz="1800" dirty="0">
                <a:solidFill>
                  <a:schemeClr val="dk2"/>
                </a:solidFill>
              </a:rPr>
              <a:t>When we push changes to remote repo, main branch gets updated. Best practice is to create separate branch and push the changes their. In that case, you have the opportunity to review the changes. If you think the changes, you made is right, we can merge it to main branch.</a:t>
            </a:r>
          </a:p>
          <a:p>
            <a:pPr marL="400050" indent="-285750" algn="just">
              <a:spcBef>
                <a:spcPts val="1000"/>
              </a:spcBef>
              <a:buClr>
                <a:schemeClr val="dk2"/>
              </a:buClr>
              <a:buSzPts val="1800"/>
            </a:pPr>
            <a:r>
              <a:rPr lang="en-US" sz="1800" dirty="0">
                <a:solidFill>
                  <a:schemeClr val="dk2"/>
                </a:solidFill>
              </a:rPr>
              <a:t>Create new branch in remote repo</a:t>
            </a:r>
          </a:p>
          <a:p>
            <a:pPr marL="400050" indent="-285750" algn="just">
              <a:spcBef>
                <a:spcPts val="1000"/>
              </a:spcBef>
              <a:buClr>
                <a:schemeClr val="dk2"/>
              </a:buClr>
              <a:buSzPts val="1800"/>
            </a:pPr>
            <a:r>
              <a:rPr lang="en-US" sz="1800" dirty="0">
                <a:solidFill>
                  <a:schemeClr val="dk2"/>
                </a:solidFill>
              </a:rPr>
              <a:t>To see the changes in local repo: git pull </a:t>
            </a:r>
          </a:p>
          <a:p>
            <a:pPr marL="400050" indent="-285750" algn="just">
              <a:spcBef>
                <a:spcPts val="1000"/>
              </a:spcBef>
              <a:buClr>
                <a:schemeClr val="dk2"/>
              </a:buClr>
              <a:buSzPts val="1800"/>
            </a:pPr>
            <a:r>
              <a:rPr lang="en-US" sz="1800" dirty="0">
                <a:solidFill>
                  <a:schemeClr val="dk2"/>
                </a:solidFill>
              </a:rPr>
              <a:t>To sell all branches: git branch –r</a:t>
            </a:r>
          </a:p>
          <a:p>
            <a:pPr marL="400050" indent="-285750" algn="just">
              <a:spcBef>
                <a:spcPts val="1000"/>
              </a:spcBef>
              <a:buClr>
                <a:schemeClr val="dk2"/>
              </a:buClr>
              <a:buSzPts val="1800"/>
            </a:pPr>
            <a:r>
              <a:rPr lang="en-US" sz="1800" dirty="0">
                <a:solidFill>
                  <a:schemeClr val="dk2"/>
                </a:solidFill>
              </a:rPr>
              <a:t>To switch branch: git checkout </a:t>
            </a:r>
            <a:r>
              <a:rPr lang="en-US" sz="1800" dirty="0" err="1">
                <a:solidFill>
                  <a:schemeClr val="dk2"/>
                </a:solidFill>
              </a:rPr>
              <a:t>branchname</a:t>
            </a:r>
            <a:endParaRPr lang="en-US" sz="1800" dirty="0">
              <a:solidFill>
                <a:schemeClr val="dk2"/>
              </a:solidFill>
            </a:endParaRPr>
          </a:p>
        </p:txBody>
      </p:sp>
    </p:spTree>
    <p:extLst>
      <p:ext uri="{BB962C8B-B14F-4D97-AF65-F5344CB8AC3E}">
        <p14:creationId xmlns:p14="http://schemas.microsoft.com/office/powerpoint/2010/main" val="43099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Working on other repos</a:t>
            </a:r>
            <a:endParaRPr sz="5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dirty="0"/>
              <a:t>GitHub</a:t>
            </a:r>
            <a:endParaRPr sz="2440" dirty="0"/>
          </a:p>
        </p:txBody>
      </p:sp>
      <p:sp>
        <p:nvSpPr>
          <p:cNvPr id="251" name="Google Shape;251;p40"/>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fontScale="92500"/>
          </a:bodyPr>
          <a:lstStyle/>
          <a:p>
            <a:pPr marL="0" lvl="0" indent="0" algn="just" rtl="0">
              <a:spcBef>
                <a:spcPts val="1000"/>
              </a:spcBef>
              <a:spcAft>
                <a:spcPts val="0"/>
              </a:spcAft>
              <a:buNone/>
            </a:pPr>
            <a:r>
              <a:rPr lang="en" sz="1800" dirty="0">
                <a:solidFill>
                  <a:schemeClr val="dk2"/>
                </a:solidFill>
              </a:rPr>
              <a:t>Cloning a Git Repo:</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Locate to the directory you want to clone the repo. Copy the link of the repository you want and enter the following:</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dirty="0">
                <a:solidFill>
                  <a:schemeClr val="dk2"/>
                </a:solidFill>
              </a:rPr>
              <a:t>git clone remote_repository_URL</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Try it with </a:t>
            </a:r>
            <a:r>
              <a:rPr lang="en" sz="1800" u="sng" dirty="0">
                <a:solidFill>
                  <a:schemeClr val="hlink"/>
                </a:solidFill>
                <a:hlinkClick r:id="rId3"/>
              </a:rPr>
              <a:t>this repo</a:t>
            </a:r>
            <a:r>
              <a:rPr lang="en" sz="1800" dirty="0">
                <a:solidFill>
                  <a:schemeClr val="dk2"/>
                </a:solidFill>
              </a:rPr>
              <a:t> (or any other repo).</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Now you can work on the files you want and commit to changes locally. </a:t>
            </a:r>
            <a:endParaRPr sz="1800" dirty="0">
              <a:solidFill>
                <a:schemeClr val="dk2"/>
              </a:solidFill>
            </a:endParaRPr>
          </a:p>
          <a:p>
            <a:pPr marL="457200" lvl="0" indent="-342900" algn="just" rtl="0">
              <a:spcBef>
                <a:spcPts val="1000"/>
              </a:spcBef>
              <a:spcAft>
                <a:spcPts val="1000"/>
              </a:spcAft>
              <a:buClr>
                <a:schemeClr val="dk2"/>
              </a:buClr>
              <a:buSzPts val="1800"/>
              <a:buChar char="●"/>
            </a:pPr>
            <a:r>
              <a:rPr lang="en" sz="1800" dirty="0">
                <a:solidFill>
                  <a:schemeClr val="dk2"/>
                </a:solidFill>
              </a:rPr>
              <a:t>If you want to push changes to that repository you either have to be added as a collaborator, which we will discuss later.</a:t>
            </a:r>
            <a:endParaRPr sz="1800" dirty="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67F4-EA55-4C32-8DBC-94A6FFF8165A}"/>
              </a:ext>
            </a:extLst>
          </p:cNvPr>
          <p:cNvSpPr>
            <a:spLocks noGrp="1"/>
          </p:cNvSpPr>
          <p:nvPr>
            <p:ph type="title"/>
          </p:nvPr>
        </p:nvSpPr>
        <p:spPr>
          <a:xfrm>
            <a:off x="729450" y="632850"/>
            <a:ext cx="7688700" cy="535200"/>
          </a:xfrm>
        </p:spPr>
        <p:txBody>
          <a:bodyPr>
            <a:normAutofit fontScale="90000"/>
          </a:bodyPr>
          <a:lstStyle/>
          <a:p>
            <a:r>
              <a:rPr lang="en" sz="2800" dirty="0"/>
              <a:t>GitHub</a:t>
            </a:r>
            <a:endParaRPr lang="en-US" dirty="0"/>
          </a:p>
        </p:txBody>
      </p:sp>
      <p:sp>
        <p:nvSpPr>
          <p:cNvPr id="3" name="Text Placeholder 2">
            <a:extLst>
              <a:ext uri="{FF2B5EF4-FFF2-40B4-BE49-F238E27FC236}">
                <a16:creationId xmlns:a16="http://schemas.microsoft.com/office/drawing/2014/main" id="{F7CF24EC-5582-429F-BF97-C449AB2FF5FC}"/>
              </a:ext>
            </a:extLst>
          </p:cNvPr>
          <p:cNvSpPr>
            <a:spLocks noGrp="1"/>
          </p:cNvSpPr>
          <p:nvPr>
            <p:ph type="body" idx="1"/>
          </p:nvPr>
        </p:nvSpPr>
        <p:spPr>
          <a:xfrm>
            <a:off x="729450" y="1303020"/>
            <a:ext cx="7688700" cy="3840480"/>
          </a:xfrm>
        </p:spPr>
        <p:txBody>
          <a:bodyPr>
            <a:noAutofit/>
          </a:bodyPr>
          <a:lstStyle/>
          <a:p>
            <a:pPr marL="114300" indent="0" algn="just">
              <a:spcBef>
                <a:spcPts val="1000"/>
              </a:spcBef>
              <a:buClr>
                <a:schemeClr val="dk2"/>
              </a:buClr>
              <a:buSzPts val="1800"/>
              <a:buNone/>
            </a:pPr>
            <a:endParaRPr lang="en-US" sz="1800" dirty="0">
              <a:solidFill>
                <a:schemeClr val="dk2"/>
              </a:solidFill>
            </a:endParaRPr>
          </a:p>
          <a:p>
            <a:pPr marL="114300" indent="0" algn="just">
              <a:spcBef>
                <a:spcPts val="1000"/>
              </a:spcBef>
              <a:buClr>
                <a:schemeClr val="dk2"/>
              </a:buClr>
              <a:buSzPts val="1800"/>
              <a:buNone/>
            </a:pPr>
            <a:endParaRPr lang="en-US" sz="1800" dirty="0">
              <a:solidFill>
                <a:schemeClr val="dk2"/>
              </a:solidFill>
            </a:endParaRPr>
          </a:p>
          <a:p>
            <a:pPr marL="114300" indent="0" algn="just">
              <a:spcBef>
                <a:spcPts val="1000"/>
              </a:spcBef>
              <a:buClr>
                <a:schemeClr val="dk2"/>
              </a:buClr>
              <a:buSzPts val="1800"/>
              <a:buNone/>
            </a:pPr>
            <a:r>
              <a:rPr lang="en-US" sz="1800" dirty="0">
                <a:solidFill>
                  <a:schemeClr val="dk2"/>
                </a:solidFill>
              </a:rPr>
              <a:t>Now we are going to do it in easy way using git GUI.</a:t>
            </a:r>
          </a:p>
        </p:txBody>
      </p:sp>
    </p:spTree>
    <p:extLst>
      <p:ext uri="{BB962C8B-B14F-4D97-AF65-F5344CB8AC3E}">
        <p14:creationId xmlns:p14="http://schemas.microsoft.com/office/powerpoint/2010/main" val="303876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sp>
        <p:nvSpPr>
          <p:cNvPr id="93" name="Google Shape;93;p14"/>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800" b="1" dirty="0">
                <a:solidFill>
                  <a:schemeClr val="dk2"/>
                </a:solidFill>
              </a:rPr>
              <a:t>What is Version Control?</a:t>
            </a:r>
            <a:endParaRPr sz="1800" b="1" dirty="0">
              <a:solidFill>
                <a:schemeClr val="dk2"/>
              </a:solidFill>
            </a:endParaRPr>
          </a:p>
          <a:p>
            <a:pPr marL="457200" lvl="0" indent="-342900" algn="just" rtl="0">
              <a:spcBef>
                <a:spcPts val="1200"/>
              </a:spcBef>
              <a:spcAft>
                <a:spcPts val="0"/>
              </a:spcAft>
              <a:buClr>
                <a:schemeClr val="dk2"/>
              </a:buClr>
              <a:buSzPts val="1800"/>
              <a:buChar char="●"/>
            </a:pPr>
            <a:r>
              <a:rPr lang="en" sz="1800" dirty="0">
                <a:solidFill>
                  <a:schemeClr val="dk2"/>
                </a:solidFill>
              </a:rPr>
              <a:t>Version control is a system that records changes to a file or set of files over time so that you can recall specific versions later.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So ideally, we can place any file in the computer on version control.</a:t>
            </a:r>
            <a:endParaRPr sz="1800" dirty="0">
              <a:solidFill>
                <a:schemeClr val="dk2"/>
              </a:solidFill>
            </a:endParaRPr>
          </a:p>
          <a:p>
            <a:pPr marL="0" lvl="0" indent="0" algn="just" rtl="0">
              <a:spcBef>
                <a:spcPts val="1000"/>
              </a:spcBef>
              <a:spcAft>
                <a:spcPts val="0"/>
              </a:spcAft>
              <a:buNone/>
            </a:pPr>
            <a:r>
              <a:rPr lang="en" sz="1800" dirty="0">
                <a:solidFill>
                  <a:schemeClr val="dk2"/>
                </a:solidFill>
              </a:rPr>
              <a:t>The reason:</a:t>
            </a:r>
            <a:endParaRPr sz="1800" dirty="0">
              <a:solidFill>
                <a:schemeClr val="dk2"/>
              </a:solidFill>
            </a:endParaRPr>
          </a:p>
          <a:p>
            <a:pPr marL="0" lvl="0" indent="0" algn="just" rtl="0">
              <a:spcBef>
                <a:spcPts val="1000"/>
              </a:spcBef>
              <a:spcAft>
                <a:spcPts val="1000"/>
              </a:spcAft>
              <a:buNone/>
            </a:pPr>
            <a:r>
              <a:rPr lang="en" sz="1800" dirty="0">
                <a:solidFill>
                  <a:schemeClr val="dk2"/>
                </a:solidFill>
              </a:rPr>
              <a:t>A Version Control System (VCS) allows you to revert files back to a previous state, revert the entire project back to a previous state, review changes made over time, see who last modified something that might be causing a problem, who introduced an issue and when, and more. </a:t>
            </a:r>
            <a:endParaRPr sz="1800" dirty="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Classwork</a:t>
            </a:r>
            <a:endParaRPr sz="5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Classwork</a:t>
            </a:r>
            <a:endParaRPr sz="2440"/>
          </a:p>
        </p:txBody>
      </p:sp>
      <p:sp>
        <p:nvSpPr>
          <p:cNvPr id="290" name="Google Shape;290;p46"/>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a:solidFill>
                  <a:schemeClr val="dk2"/>
                </a:solidFill>
              </a:rPr>
              <a:t>Add all you projects to github. Make sure to add meaningful readme files to them. </a:t>
            </a:r>
            <a:endParaRPr sz="1800">
              <a:solidFill>
                <a:schemeClr val="dk2"/>
              </a:solidFill>
            </a:endParaRPr>
          </a:p>
          <a:p>
            <a:pPr marL="0" lvl="0" indent="0" algn="just" rtl="0">
              <a:spcBef>
                <a:spcPts val="1000"/>
              </a:spcBef>
              <a:spcAft>
                <a:spcPts val="0"/>
              </a:spcAft>
              <a:buNone/>
            </a:pPr>
            <a:r>
              <a:rPr lang="en" sz="1800">
                <a:solidFill>
                  <a:schemeClr val="dk2"/>
                </a:solidFill>
              </a:rPr>
              <a:t>Do that by adding readme.md files to your projects. </a:t>
            </a:r>
            <a:endParaRPr sz="1800">
              <a:solidFill>
                <a:schemeClr val="dk2"/>
              </a:solidFill>
            </a:endParaRPr>
          </a:p>
          <a:p>
            <a:pPr marL="0" lvl="0" indent="0" algn="just" rtl="0">
              <a:spcBef>
                <a:spcPts val="1000"/>
              </a:spcBef>
              <a:spcAft>
                <a:spcPts val="0"/>
              </a:spcAft>
              <a:buNone/>
            </a:pPr>
            <a:r>
              <a:rPr lang="en" sz="1800">
                <a:solidFill>
                  <a:schemeClr val="dk2"/>
                </a:solidFill>
              </a:rPr>
              <a:t>In addition, give meaningful names to your repositories too. </a:t>
            </a:r>
            <a:endParaRPr sz="1800">
              <a:solidFill>
                <a:schemeClr val="dk2"/>
              </a:solidFill>
            </a:endParaRPr>
          </a:p>
          <a:p>
            <a:pPr marL="0" lvl="0" indent="0" algn="just" rtl="0">
              <a:spcBef>
                <a:spcPts val="1000"/>
              </a:spcBef>
              <a:spcAft>
                <a:spcPts val="0"/>
              </a:spcAft>
              <a:buNone/>
            </a:pPr>
            <a:endParaRPr sz="1800">
              <a:solidFill>
                <a:schemeClr val="dk2"/>
              </a:solidFill>
            </a:endParaRPr>
          </a:p>
          <a:p>
            <a:pPr marL="0" lvl="0" indent="0" algn="just" rtl="0">
              <a:spcBef>
                <a:spcPts val="1000"/>
              </a:spcBef>
              <a:spcAft>
                <a:spcPts val="1000"/>
              </a:spcAft>
              <a:buNone/>
            </a:pP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7"/>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Thank you!</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sp>
        <p:nvSpPr>
          <p:cNvPr id="99" name="Google Shape;99;p15"/>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800">
                <a:solidFill>
                  <a:schemeClr val="dk2"/>
                </a:solidFill>
              </a:rPr>
              <a:t>Using a VCS also means that if something goes wrong, like you lose files, for example, you can generally recover easily. </a:t>
            </a:r>
            <a:endParaRPr sz="1800">
              <a:solidFill>
                <a:schemeClr val="dk2"/>
              </a:solidFill>
            </a:endParaRPr>
          </a:p>
          <a:p>
            <a:pPr marL="0" lvl="0" indent="0" algn="just" rtl="0">
              <a:spcBef>
                <a:spcPts val="1000"/>
              </a:spcBef>
              <a:spcAft>
                <a:spcPts val="0"/>
              </a:spcAft>
              <a:buNone/>
            </a:pPr>
            <a:r>
              <a:rPr lang="en" sz="1800" b="1">
                <a:solidFill>
                  <a:schemeClr val="dk2"/>
                </a:solidFill>
              </a:rPr>
              <a:t>What is Git?</a:t>
            </a:r>
            <a:endParaRPr sz="1800" b="1">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Git is a version-control system for tracking changes in computer files and coordinating work on those files among multiple people. </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Git is a Distributed Version Control System. Which means Git does not necessarily rely on a central server to store all the versions of a project’s files.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sp>
        <p:nvSpPr>
          <p:cNvPr id="105" name="Google Shape;105;p16"/>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Clr>
                <a:schemeClr val="dk2"/>
              </a:buClr>
              <a:buSzPts val="1800"/>
              <a:buChar char="●"/>
            </a:pPr>
            <a:r>
              <a:rPr lang="en" sz="1800">
                <a:solidFill>
                  <a:schemeClr val="dk2"/>
                </a:solidFill>
              </a:rPr>
              <a:t>Instead, every user “clones” a copy of a repository (a collection of files) and has the full history of the project on their own hard drive. </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This clone has all of the metadata of the original while the original itself is stored on a self-hosted server or a third-party hosting service like GitHub.</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Git helps you keep track of the changes you make to your code. It is basically the history tab for your code editor</a:t>
            </a:r>
            <a:endParaRPr sz="1800">
              <a:solidFill>
                <a:schemeClr val="dk2"/>
              </a:solidFill>
            </a:endParaRPr>
          </a:p>
          <a:p>
            <a:pPr marL="457200" lvl="0" indent="-342900" algn="just" rtl="0">
              <a:spcBef>
                <a:spcPts val="1000"/>
              </a:spcBef>
              <a:spcAft>
                <a:spcPts val="1000"/>
              </a:spcAft>
              <a:buClr>
                <a:schemeClr val="dk2"/>
              </a:buClr>
              <a:buSzPts val="1800"/>
              <a:buChar char="●"/>
            </a:pPr>
            <a:r>
              <a:rPr lang="en" sz="1800">
                <a:solidFill>
                  <a:schemeClr val="dk2"/>
                </a:solidFill>
              </a:rPr>
              <a:t>If at any point while coding you hit a fatal error and don’t know what’s causing it you can always revert back to the stable state.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sp>
        <p:nvSpPr>
          <p:cNvPr id="111" name="Google Shape;111;p17"/>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chemeClr val="dk2"/>
              </a:buClr>
              <a:buSzPts val="1800"/>
              <a:buChar char="●"/>
            </a:pPr>
            <a:r>
              <a:rPr lang="en" sz="1800">
                <a:solidFill>
                  <a:schemeClr val="dk2"/>
                </a:solidFill>
              </a:rPr>
              <a:t>So it is very helpful for debugging. Or you can simply see what changes you made to your code over time.</a:t>
            </a:r>
            <a:endParaRPr sz="1800">
              <a:solidFill>
                <a:schemeClr val="dk2"/>
              </a:solidFill>
            </a:endParaRPr>
          </a:p>
        </p:txBody>
      </p:sp>
      <p:pic>
        <p:nvPicPr>
          <p:cNvPr id="112" name="Google Shape;112;p17"/>
          <p:cNvPicPr preferRelativeResize="0"/>
          <p:nvPr/>
        </p:nvPicPr>
        <p:blipFill>
          <a:blip r:embed="rId3">
            <a:alphaModFix/>
          </a:blip>
          <a:stretch>
            <a:fillRect/>
          </a:stretch>
        </p:blipFill>
        <p:spPr>
          <a:xfrm>
            <a:off x="1097815" y="2202320"/>
            <a:ext cx="6534150" cy="304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sp>
        <p:nvSpPr>
          <p:cNvPr id="118" name="Google Shape;118;p18"/>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a:solidFill>
                  <a:schemeClr val="dk2"/>
                </a:solidFill>
              </a:rPr>
              <a:t>In the example in the previous slide, all three cards represent different versions of the same file. </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We can select which version of the file we want to use at any point in time. So I can jump to and fro to any version of the file in the git time continuum.</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Git also helps you s</a:t>
            </a:r>
            <a:r>
              <a:rPr lang="en" sz="1800" b="1">
                <a:solidFill>
                  <a:schemeClr val="dk2"/>
                </a:solidFill>
              </a:rPr>
              <a:t>ynchronise code between multiple people</a:t>
            </a:r>
            <a:r>
              <a:rPr lang="en" sz="1800">
                <a:solidFill>
                  <a:schemeClr val="dk2"/>
                </a:solidFill>
              </a:rPr>
              <a:t>. </a:t>
            </a:r>
            <a:endParaRPr sz="1800">
              <a:solidFill>
                <a:schemeClr val="dk2"/>
              </a:solidFill>
            </a:endParaRPr>
          </a:p>
          <a:p>
            <a:pPr marL="457200" lvl="0" indent="-342900" algn="just" rtl="0">
              <a:spcBef>
                <a:spcPts val="1000"/>
              </a:spcBef>
              <a:spcAft>
                <a:spcPts val="1000"/>
              </a:spcAft>
              <a:buClr>
                <a:schemeClr val="dk2"/>
              </a:buClr>
              <a:buSzPts val="1800"/>
              <a:buChar char="●"/>
            </a:pPr>
            <a:r>
              <a:rPr lang="en" sz="1800">
                <a:solidFill>
                  <a:schemeClr val="dk2"/>
                </a:solidFill>
              </a:rPr>
              <a:t>So imagine you and your friend are collaborating on a project. You both are working on the same project files</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Git and GitHub</a:t>
            </a:r>
            <a:endParaRPr sz="2440"/>
          </a:p>
        </p:txBody>
      </p:sp>
      <p:sp>
        <p:nvSpPr>
          <p:cNvPr id="124" name="Google Shape;124;p19"/>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a:solidFill>
                  <a:schemeClr val="dk2"/>
                </a:solidFill>
              </a:rPr>
              <a:t>Now Git takes those changes you and your friend made independently and merges them into a single “Master” repository. </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So by using Git you can ensure you both are working on the most recent version of the repository. </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So you don’t have to worry about mailing your files to each other and working with a ridiculous number of copies of the original file. </a:t>
            </a:r>
            <a:endParaRPr sz="1800">
              <a:solidFill>
                <a:schemeClr val="dk2"/>
              </a:solidFill>
            </a:endParaRPr>
          </a:p>
          <a:p>
            <a:pPr marL="457200" lvl="0" indent="-342900" algn="just" rtl="0">
              <a:spcBef>
                <a:spcPts val="1000"/>
              </a:spcBef>
              <a:spcAft>
                <a:spcPts val="1000"/>
              </a:spcAft>
              <a:buClr>
                <a:schemeClr val="dk2"/>
              </a:buClr>
              <a:buSzPts val="1800"/>
              <a:buChar char="●"/>
            </a:pPr>
            <a:r>
              <a:rPr lang="en" sz="1800">
                <a:solidFill>
                  <a:schemeClr val="dk2"/>
                </a:solidFill>
              </a:rPr>
              <a:t>And collaborating long-distance becomes easy</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Git workflow</a:t>
            </a:r>
            <a:endParaRPr sz="50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4277</TotalTime>
  <Words>1672</Words>
  <Application>Microsoft Office PowerPoint</Application>
  <PresentationFormat>On-screen Show (16:9)</PresentationFormat>
  <Paragraphs>142</Paragraphs>
  <Slides>32</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Raleway</vt:lpstr>
      <vt:lpstr>Lato</vt:lpstr>
      <vt:lpstr>Streamline</vt:lpstr>
      <vt:lpstr>Git and GitHub</vt:lpstr>
      <vt:lpstr>Git and GitHub</vt:lpstr>
      <vt:lpstr>Git and GitHub</vt:lpstr>
      <vt:lpstr>Git and GitHub</vt:lpstr>
      <vt:lpstr>Git and GitHub</vt:lpstr>
      <vt:lpstr>Git and GitHub</vt:lpstr>
      <vt:lpstr>Git and GitHub</vt:lpstr>
      <vt:lpstr>Git and GitHub</vt:lpstr>
      <vt:lpstr>Git workflow</vt:lpstr>
      <vt:lpstr>Git and GitHub</vt:lpstr>
      <vt:lpstr>Git and GitHub</vt:lpstr>
      <vt:lpstr>Git and GitHub</vt:lpstr>
      <vt:lpstr>Git and GitHub</vt:lpstr>
      <vt:lpstr>Git and GitHub</vt:lpstr>
      <vt:lpstr>Git and GitHub</vt:lpstr>
      <vt:lpstr>Getting started</vt:lpstr>
      <vt:lpstr>GitHub</vt:lpstr>
      <vt:lpstr>GitHub</vt:lpstr>
      <vt:lpstr>GitHub</vt:lpstr>
      <vt:lpstr>GitHub</vt:lpstr>
      <vt:lpstr>GitHub</vt:lpstr>
      <vt:lpstr>GitHub</vt:lpstr>
      <vt:lpstr>Git Reset and Revert:</vt:lpstr>
      <vt:lpstr>GitHub</vt:lpstr>
      <vt:lpstr>Next steps...</vt:lpstr>
      <vt:lpstr>GitHub</vt:lpstr>
      <vt:lpstr>Working on other repos</vt:lpstr>
      <vt:lpstr>GitHub</vt:lpstr>
      <vt:lpstr>GitHub</vt:lpstr>
      <vt:lpstr>Classwork</vt:lpstr>
      <vt:lpstr>Classwork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cp:lastModifiedBy>Uddin, Mohammad</cp:lastModifiedBy>
  <cp:revision>24</cp:revision>
  <dcterms:modified xsi:type="dcterms:W3CDTF">2022-11-08T15:31:53Z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2022-11-04T12:04:01Z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fba4091e-0e0f-4af0-a3d6-60e3d4c1f678</vt:lpwstr>
  </property>
  <property fmtid="{D5CDD505-2E9C-101B-9397-08002B2CF9AE}" pid="8" name="MSIP_Label_ba65e3ec-2057-4a1c-aac9-900f17f24dd1_ContentBits">
    <vt:lpwstr>0</vt:lpwstr>
  </property>
</Properties>
</file>