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embeddedFontLs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8be0c4e7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8be0c4e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8be0c4e7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8be0c4e7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8be0c4e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8be0c4e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8be0c4e7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8be0c4e7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8be0c4e7b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8be0c4e7b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8be0c4e7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8be0c4e7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9210ac64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9210ac6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8be0c4e7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8be0c4e7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8be0c4e7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8be0c4e7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8be0c4e7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8be0c4e7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be0c4d8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be0c4d8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8be0c4e7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8be0c4e7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8be0c4e7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8be0c4e7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8be0c4e7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8be0c4e7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35fad890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35fad890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8be0c4e7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8be0c4e7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9210ac64a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9210ac64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8be0c4e7b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8be0c4e7b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8be0c4e7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8be0c4e7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35fad890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35fad890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35fad89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35fad89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8be0c4e7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8be0c4e7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35fad890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35fad890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35fad890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f35fad890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8be0c4e7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8be0c4e7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35fad890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35fad890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f35fad89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f35fad89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8be0c4e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8be0c4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8be0c4e7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f8be0c4e7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8be0c4e7b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8be0c4e7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8be0c4e7b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f8be0c4e7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8be0c4e7b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8be0c4e7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be0c4e7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8be0c4e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8be0c4e7b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8be0c4e7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8be0c4e7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8be0c4e7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8be0c4e7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8be0c4e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8be0c4e7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8be0c4e7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8be0c4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8be0c4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LOLxYo23KLc" TargetMode="External"/><Relationship Id="rId2" Type="http://schemas.openxmlformats.org/officeDocument/2006/relationships/hyperlink" Target="https://www.youtube.com/watch?v=bFmThPwKRGU" TargetMode="External"/><Relationship Id="rId1" Type="http://schemas.openxmlformats.org/officeDocument/2006/relationships/slideLayout" Target="../slideLayouts/slideLayout3.xml"/><Relationship Id="rId4" Type="http://schemas.openxmlformats.org/officeDocument/2006/relationships/hyperlink" Target="https://www.youtube.com/watch?v=RhdlBHHime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NhhBXusDLI"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Software and Software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Legacy Software</a:t>
            </a:r>
            <a:endParaRPr sz="2440"/>
          </a:p>
        </p:txBody>
      </p:sp>
      <p:sp>
        <p:nvSpPr>
          <p:cNvPr id="143" name="Google Shape;143;p22"/>
          <p:cNvSpPr txBox="1">
            <a:spLocks noGrp="1"/>
          </p:cNvSpPr>
          <p:nvPr>
            <p:ph type="body" idx="1"/>
          </p:nvPr>
        </p:nvSpPr>
        <p:spPr>
          <a:xfrm>
            <a:off x="729450" y="1326050"/>
            <a:ext cx="7688700" cy="3395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Clr>
                <a:schemeClr val="dk2"/>
              </a:buClr>
              <a:buSzPts val="1800"/>
              <a:buChar char="●"/>
            </a:pPr>
            <a:r>
              <a:rPr lang="en" sz="1800">
                <a:solidFill>
                  <a:schemeClr val="dk2"/>
                </a:solidFill>
              </a:rPr>
              <a:t>Why must it change?</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software must be adapted to meet the needs of new computing environments or technology.</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software must be enhanced to implement new business requirements.</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software must be extended to make it interoperable with other more modern systems or databases.</a:t>
            </a:r>
            <a:endParaRPr sz="1800">
              <a:solidFill>
                <a:schemeClr val="dk2"/>
              </a:solidFill>
            </a:endParaRPr>
          </a:p>
          <a:p>
            <a:pPr marL="914400" lvl="1" indent="-342900" algn="just" rtl="0">
              <a:spcBef>
                <a:spcPts val="1000"/>
              </a:spcBef>
              <a:spcAft>
                <a:spcPts val="1000"/>
              </a:spcAft>
              <a:buClr>
                <a:schemeClr val="dk2"/>
              </a:buClr>
              <a:buSzPts val="1800"/>
              <a:buChar char="○"/>
            </a:pPr>
            <a:r>
              <a:rPr lang="en" sz="1800">
                <a:solidFill>
                  <a:schemeClr val="dk2"/>
                </a:solidFill>
              </a:rPr>
              <a:t>software must be re-architected to make it viable within a network environment.</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Software Engineering</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Engineering</a:t>
            </a:r>
            <a:endParaRPr sz="2440"/>
          </a:p>
        </p:txBody>
      </p:sp>
      <p:sp>
        <p:nvSpPr>
          <p:cNvPr id="154" name="Google Shape;154;p24"/>
          <p:cNvSpPr txBox="1">
            <a:spLocks noGrp="1"/>
          </p:cNvSpPr>
          <p:nvPr>
            <p:ph type="body" idx="1"/>
          </p:nvPr>
        </p:nvSpPr>
        <p:spPr>
          <a:xfrm>
            <a:off x="727650" y="1140657"/>
            <a:ext cx="7688700" cy="3506100"/>
          </a:xfrm>
          <a:prstGeom prst="rect">
            <a:avLst/>
          </a:prstGeom>
        </p:spPr>
        <p:txBody>
          <a:bodyPr spcFirstLastPara="1" wrap="square" lIns="91425" tIns="91425" rIns="91425" bIns="91425" anchor="t" anchorCtr="0">
            <a:normAutofit fontScale="92500" lnSpcReduction="20000"/>
          </a:bodyPr>
          <a:lstStyle/>
          <a:p>
            <a:pPr marL="457200" lvl="0" indent="-342900" algn="just" rtl="0">
              <a:spcBef>
                <a:spcPts val="0"/>
              </a:spcBef>
              <a:spcAft>
                <a:spcPts val="0"/>
              </a:spcAft>
              <a:buClr>
                <a:schemeClr val="dk2"/>
              </a:buClr>
              <a:buSzPts val="1800"/>
              <a:buChar char="●"/>
            </a:pPr>
            <a:r>
              <a:rPr lang="en" sz="1800" dirty="0">
                <a:solidFill>
                  <a:schemeClr val="dk2"/>
                </a:solidFill>
              </a:rPr>
              <a:t>In order to build software that is ready to meet the challenges of the twenty-first century, you must recognize a few simple realities:</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a concerted effort should be made to understand the problem before a software solution is developed</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design becomes a pivotal activity</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software should exhibit high quality</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software should be maintainable</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The seminal definition: The establishment and use of sound engineering principles in order to obtain economically software that is reliable and works efficiently on real machines.</a:t>
            </a:r>
          </a:p>
          <a:p>
            <a:pPr marL="457200" lvl="0" indent="-342900" algn="just" rtl="0">
              <a:spcBef>
                <a:spcPts val="1000"/>
              </a:spcBef>
              <a:spcAft>
                <a:spcPts val="1000"/>
              </a:spcAft>
              <a:buClr>
                <a:schemeClr val="dk2"/>
              </a:buClr>
              <a:buSzPts val="1800"/>
              <a:buChar char="●"/>
            </a:pPr>
            <a:endParaRPr lang="en" sz="1800" dirty="0">
              <a:solidFill>
                <a:schemeClr val="dk2"/>
              </a:solidFill>
            </a:endParaRPr>
          </a:p>
          <a:p>
            <a:pPr marL="114300" lvl="0" indent="0" algn="just" rtl="0">
              <a:spcBef>
                <a:spcPts val="1000"/>
              </a:spcBef>
              <a:spcAft>
                <a:spcPts val="1000"/>
              </a:spcAft>
              <a:buClr>
                <a:schemeClr val="dk2"/>
              </a:buClr>
              <a:buSzPts val="1800"/>
              <a:buNone/>
            </a:pPr>
            <a:endParaRPr sz="18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Engineering</a:t>
            </a:r>
            <a:endParaRPr sz="2440"/>
          </a:p>
        </p:txBody>
      </p:sp>
      <p:sp>
        <p:nvSpPr>
          <p:cNvPr id="160" name="Google Shape;160;p25"/>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a:solidFill>
                  <a:schemeClr val="dk2"/>
                </a:solidFill>
              </a:rPr>
              <a:t>The IEEE definition:</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Software Engineering: </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(1) The application of a systematic, disciplined, quantifiable approach to the development, operation, and maintenance of software; that is, the application of engineering to software.  </a:t>
            </a:r>
            <a:endParaRPr sz="1800">
              <a:solidFill>
                <a:schemeClr val="dk2"/>
              </a:solidFill>
            </a:endParaRPr>
          </a:p>
          <a:p>
            <a:pPr marL="914400" lvl="1" indent="-342900" algn="just" rtl="0">
              <a:spcBef>
                <a:spcPts val="1000"/>
              </a:spcBef>
              <a:spcAft>
                <a:spcPts val="1000"/>
              </a:spcAft>
              <a:buClr>
                <a:schemeClr val="dk2"/>
              </a:buClr>
              <a:buSzPts val="1800"/>
              <a:buChar char="○"/>
            </a:pPr>
            <a:r>
              <a:rPr lang="en" sz="1800">
                <a:solidFill>
                  <a:schemeClr val="dk2"/>
                </a:solidFill>
              </a:rPr>
              <a:t>(2) The study of approaches as in (1).</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extLst>
              <a:ext uri="{FF2B5EF4-FFF2-40B4-BE49-F238E27FC236}">
                <a16:creationId xmlns:a16="http://schemas.microsoft.com/office/drawing/2014/main" id="{10D28D5F-2FCD-2BA9-DF53-670356A2E1B3}"/>
              </a:ext>
            </a:extLst>
          </p:cNvPr>
          <p:cNvSpPr txBox="1"/>
          <p:nvPr/>
        </p:nvSpPr>
        <p:spPr>
          <a:xfrm>
            <a:off x="1446785" y="2156251"/>
            <a:ext cx="7007046" cy="923330"/>
          </a:xfrm>
          <a:prstGeom prst="rect">
            <a:avLst/>
          </a:prstGeom>
          <a:noFill/>
        </p:spPr>
        <p:txBody>
          <a:bodyPr wrap="none" rtlCol="0">
            <a:spAutoFit/>
          </a:bodyPr>
          <a:lstStyle/>
          <a:p>
            <a:r>
              <a:rPr lang="en-US" sz="1800" dirty="0">
                <a:hlinkClick r:id="rId2"/>
              </a:rPr>
              <a:t>What is software engineering anyway?</a:t>
            </a:r>
            <a:endParaRPr lang="en-US" sz="1800" dirty="0"/>
          </a:p>
          <a:p>
            <a:r>
              <a:rPr lang="en-US" sz="1800" dirty="0">
                <a:hlinkClick r:id="rId3"/>
              </a:rPr>
              <a:t>Software Engineering</a:t>
            </a:r>
            <a:endParaRPr lang="en-US" sz="1800" dirty="0"/>
          </a:p>
          <a:p>
            <a:r>
              <a:rPr lang="en-US" sz="1800" dirty="0">
                <a:hlinkClick r:id="rId4"/>
              </a:rPr>
              <a:t>Software Art Thou: Glenn Vanderburg - Real Software Engineering</a:t>
            </a:r>
            <a:endParaRPr lang="en-US" sz="1800" dirty="0"/>
          </a:p>
        </p:txBody>
      </p:sp>
      <p:sp>
        <p:nvSpPr>
          <p:cNvPr id="6" name="TextBox 5">
            <a:extLst>
              <a:ext uri="{FF2B5EF4-FFF2-40B4-BE49-F238E27FC236}">
                <a16:creationId xmlns:a16="http://schemas.microsoft.com/office/drawing/2014/main" id="{BFF8B6A4-C04D-C732-07E4-5277081181C1}"/>
              </a:ext>
            </a:extLst>
          </p:cNvPr>
          <p:cNvSpPr txBox="1"/>
          <p:nvPr/>
        </p:nvSpPr>
        <p:spPr>
          <a:xfrm>
            <a:off x="1069041" y="1526241"/>
            <a:ext cx="867545" cy="338554"/>
          </a:xfrm>
          <a:prstGeom prst="rect">
            <a:avLst/>
          </a:prstGeom>
          <a:noFill/>
        </p:spPr>
        <p:txBody>
          <a:bodyPr wrap="none" rtlCol="0">
            <a:spAutoFit/>
          </a:bodyPr>
          <a:lstStyle/>
          <a:p>
            <a:r>
              <a:rPr lang="en-US" sz="1600" dirty="0"/>
              <a:t>Videos:</a:t>
            </a:r>
          </a:p>
        </p:txBody>
      </p:sp>
    </p:spTree>
    <p:extLst>
      <p:ext uri="{BB962C8B-B14F-4D97-AF65-F5344CB8AC3E}">
        <p14:creationId xmlns:p14="http://schemas.microsoft.com/office/powerpoint/2010/main" val="205793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FAQ About Software Engineering</a:t>
            </a:r>
            <a:endParaRPr sz="2440"/>
          </a:p>
        </p:txBody>
      </p:sp>
      <p:sp>
        <p:nvSpPr>
          <p:cNvPr id="166" name="Google Shape;166;p26"/>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0"/>
              </a:spcBef>
              <a:spcAft>
                <a:spcPts val="1000"/>
              </a:spcAft>
              <a:buNone/>
            </a:pPr>
            <a:endParaRPr sz="1800">
              <a:solidFill>
                <a:schemeClr val="dk2"/>
              </a:solidFill>
            </a:endParaRPr>
          </a:p>
        </p:txBody>
      </p:sp>
      <p:pic>
        <p:nvPicPr>
          <p:cNvPr id="167" name="Google Shape;167;p26"/>
          <p:cNvPicPr preferRelativeResize="0"/>
          <p:nvPr/>
        </p:nvPicPr>
        <p:blipFill>
          <a:blip r:embed="rId3">
            <a:alphaModFix/>
          </a:blip>
          <a:stretch>
            <a:fillRect/>
          </a:stretch>
        </p:blipFill>
        <p:spPr>
          <a:xfrm>
            <a:off x="120925" y="562563"/>
            <a:ext cx="8724900" cy="452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7650" y="147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Essential attributes of good software</a:t>
            </a:r>
            <a:endParaRPr sz="2440"/>
          </a:p>
        </p:txBody>
      </p:sp>
      <p:sp>
        <p:nvSpPr>
          <p:cNvPr id="173" name="Google Shape;173;p27"/>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0"/>
              </a:spcBef>
              <a:spcAft>
                <a:spcPts val="1000"/>
              </a:spcAft>
              <a:buNone/>
            </a:pPr>
            <a:endParaRPr sz="1800">
              <a:solidFill>
                <a:schemeClr val="dk2"/>
              </a:solidFill>
            </a:endParaRPr>
          </a:p>
        </p:txBody>
      </p:sp>
      <p:pic>
        <p:nvPicPr>
          <p:cNvPr id="174" name="Google Shape;174;p27"/>
          <p:cNvPicPr preferRelativeResize="0"/>
          <p:nvPr/>
        </p:nvPicPr>
        <p:blipFill>
          <a:blip r:embed="rId3">
            <a:alphaModFix/>
          </a:blip>
          <a:stretch>
            <a:fillRect/>
          </a:stretch>
        </p:blipFill>
        <p:spPr>
          <a:xfrm>
            <a:off x="727650" y="638775"/>
            <a:ext cx="8067675" cy="441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ctrTitle"/>
          </p:nvPr>
        </p:nvSpPr>
        <p:spPr>
          <a:xfrm>
            <a:off x="727950" y="2129900"/>
            <a:ext cx="7688100" cy="127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5000"/>
              <a:t>Practicing Software Engineering</a:t>
            </a:r>
            <a:endParaRPr sz="5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The Essence of Practice</a:t>
            </a:r>
            <a:endParaRPr sz="2440"/>
          </a:p>
        </p:txBody>
      </p:sp>
      <p:sp>
        <p:nvSpPr>
          <p:cNvPr id="185" name="Google Shape;185;p29"/>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In the classic book, </a:t>
            </a:r>
            <a:r>
              <a:rPr lang="en" sz="1800" i="1">
                <a:solidFill>
                  <a:schemeClr val="dk2"/>
                </a:solidFill>
              </a:rPr>
              <a:t>How to Solve It</a:t>
            </a:r>
            <a:r>
              <a:rPr lang="en" sz="1800">
                <a:solidFill>
                  <a:schemeClr val="dk2"/>
                </a:solidFill>
              </a:rPr>
              <a:t>, written before modern computers existed, George Polya  outlined the essence of problem solving, and consequently, the essence of software engineering practice:</a:t>
            </a:r>
            <a:endParaRPr sz="1800">
              <a:solidFill>
                <a:schemeClr val="dk2"/>
              </a:solidFill>
            </a:endParaRPr>
          </a:p>
          <a:p>
            <a:pPr marL="457200" lvl="0" indent="0" algn="just" rtl="0">
              <a:spcBef>
                <a:spcPts val="1000"/>
              </a:spcBef>
              <a:spcAft>
                <a:spcPts val="0"/>
              </a:spcAft>
              <a:buNone/>
            </a:pPr>
            <a:r>
              <a:rPr lang="en" sz="1800">
                <a:solidFill>
                  <a:schemeClr val="dk2"/>
                </a:solidFill>
              </a:rPr>
              <a:t>1.	Understand the problem (communication and analysis).</a:t>
            </a:r>
            <a:endParaRPr sz="1800">
              <a:solidFill>
                <a:schemeClr val="dk2"/>
              </a:solidFill>
            </a:endParaRPr>
          </a:p>
          <a:p>
            <a:pPr marL="457200" lvl="0" indent="0" algn="just" rtl="0">
              <a:spcBef>
                <a:spcPts val="1000"/>
              </a:spcBef>
              <a:spcAft>
                <a:spcPts val="0"/>
              </a:spcAft>
              <a:buNone/>
            </a:pPr>
            <a:r>
              <a:rPr lang="en" sz="1800">
                <a:solidFill>
                  <a:schemeClr val="dk2"/>
                </a:solidFill>
              </a:rPr>
              <a:t>2.	Plan a solution (modeling and software design).</a:t>
            </a:r>
            <a:endParaRPr sz="1800">
              <a:solidFill>
                <a:schemeClr val="dk2"/>
              </a:solidFill>
            </a:endParaRPr>
          </a:p>
          <a:p>
            <a:pPr marL="457200" lvl="0" indent="0" algn="just" rtl="0">
              <a:spcBef>
                <a:spcPts val="1000"/>
              </a:spcBef>
              <a:spcAft>
                <a:spcPts val="0"/>
              </a:spcAft>
              <a:buNone/>
            </a:pPr>
            <a:r>
              <a:rPr lang="en" sz="1800">
                <a:solidFill>
                  <a:schemeClr val="dk2"/>
                </a:solidFill>
              </a:rPr>
              <a:t>3.	Carry out the plan (code generation).</a:t>
            </a:r>
            <a:endParaRPr sz="1800">
              <a:solidFill>
                <a:schemeClr val="dk2"/>
              </a:solidFill>
            </a:endParaRPr>
          </a:p>
          <a:p>
            <a:pPr marL="457200" lvl="0" indent="0" algn="just" rtl="0">
              <a:spcBef>
                <a:spcPts val="1000"/>
              </a:spcBef>
              <a:spcAft>
                <a:spcPts val="1000"/>
              </a:spcAft>
              <a:buNone/>
            </a:pPr>
            <a:r>
              <a:rPr lang="en" sz="1800">
                <a:solidFill>
                  <a:schemeClr val="dk2"/>
                </a:solidFill>
              </a:rPr>
              <a:t>4.	Examine the result for accuracy (testing and quality assurance).</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Understanding the problem</a:t>
            </a:r>
            <a:endParaRPr sz="2440"/>
          </a:p>
        </p:txBody>
      </p:sp>
      <p:sp>
        <p:nvSpPr>
          <p:cNvPr id="191" name="Google Shape;191;p30"/>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Who has a stake in the solution to the problem? That is, who are the stakeholders?</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What are the unknowns? What data, functions, and features are required to properly solve the problem?</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Can the problem be compartmentalized? Is it possible to represent smaller problems that may be easier to understand?</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Can the problem be represented graphically? Can an analysis model be created?</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What is a Software?</a:t>
            </a:r>
            <a:endParaRPr sz="2440"/>
          </a:p>
        </p:txBody>
      </p:sp>
      <p:sp>
        <p:nvSpPr>
          <p:cNvPr id="93" name="Google Shape;93;p14"/>
          <p:cNvSpPr txBox="1">
            <a:spLocks noGrp="1"/>
          </p:cNvSpPr>
          <p:nvPr>
            <p:ph type="body" idx="1"/>
          </p:nvPr>
        </p:nvSpPr>
        <p:spPr>
          <a:xfrm>
            <a:off x="729450" y="1169473"/>
            <a:ext cx="7688700" cy="301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dirty="0">
                <a:solidFill>
                  <a:schemeClr val="dk2"/>
                </a:solidFill>
              </a:rPr>
              <a:t>Software is: </a:t>
            </a:r>
            <a:endParaRPr sz="1800" dirty="0">
              <a:solidFill>
                <a:schemeClr val="dk2"/>
              </a:solidFill>
            </a:endParaRPr>
          </a:p>
          <a:p>
            <a:pPr marL="0" lvl="0" indent="457200" algn="just" rtl="0">
              <a:spcBef>
                <a:spcPts val="1200"/>
              </a:spcBef>
              <a:spcAft>
                <a:spcPts val="0"/>
              </a:spcAft>
              <a:buNone/>
            </a:pPr>
            <a:r>
              <a:rPr lang="en" sz="1800" dirty="0">
                <a:solidFill>
                  <a:schemeClr val="dk2"/>
                </a:solidFill>
              </a:rPr>
              <a:t>(1) instructions (computer programs) that when executed provide desired features, function, and performance;  </a:t>
            </a:r>
            <a:endParaRPr sz="1800" dirty="0">
              <a:solidFill>
                <a:schemeClr val="dk2"/>
              </a:solidFill>
            </a:endParaRPr>
          </a:p>
          <a:p>
            <a:pPr marL="0" lvl="0" indent="457200" algn="just" rtl="0">
              <a:spcBef>
                <a:spcPts val="1200"/>
              </a:spcBef>
              <a:spcAft>
                <a:spcPts val="0"/>
              </a:spcAft>
              <a:buNone/>
            </a:pPr>
            <a:r>
              <a:rPr lang="en" sz="1800" dirty="0">
                <a:solidFill>
                  <a:schemeClr val="dk2"/>
                </a:solidFill>
              </a:rPr>
              <a:t>(2) data structures that enable the programs to adequately manipulate information and </a:t>
            </a:r>
            <a:endParaRPr sz="1800" dirty="0">
              <a:solidFill>
                <a:schemeClr val="dk2"/>
              </a:solidFill>
            </a:endParaRPr>
          </a:p>
          <a:p>
            <a:pPr marL="0" lvl="0" indent="457200" algn="just" rtl="0">
              <a:spcBef>
                <a:spcPts val="1200"/>
              </a:spcBef>
              <a:spcAft>
                <a:spcPts val="1200"/>
              </a:spcAft>
              <a:buNone/>
            </a:pPr>
            <a:r>
              <a:rPr lang="en" sz="1800" dirty="0">
                <a:solidFill>
                  <a:schemeClr val="dk2"/>
                </a:solidFill>
              </a:rPr>
              <a:t>(3) documentation that describes the operation and use of the programs. </a:t>
            </a:r>
            <a:endParaRPr sz="1800"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Plan the Solution</a:t>
            </a:r>
            <a:endParaRPr sz="2440"/>
          </a:p>
        </p:txBody>
      </p:sp>
      <p:sp>
        <p:nvSpPr>
          <p:cNvPr id="197" name="Google Shape;197;p31"/>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Clr>
                <a:schemeClr val="dk2"/>
              </a:buClr>
              <a:buSzPts val="1800"/>
              <a:buChar char="●"/>
            </a:pPr>
            <a:r>
              <a:rPr lang="en" sz="1800">
                <a:solidFill>
                  <a:schemeClr val="dk2"/>
                </a:solidFill>
              </a:rPr>
              <a:t>Have you seen similar problems before? Are there patterns that are recognizable in a potential solution? Is there existing software that implements the data, functions, and features that are required?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Has a similar problem been solved? If so, are elements of the solution reusable?</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Can subproblems be defined? If so, are solutions readily apparent for the subproblems?</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Can you represent a solution in a manner that leads to effective implementation? Can a design model be created?</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Carry out the plan</a:t>
            </a:r>
            <a:endParaRPr sz="2440"/>
          </a:p>
        </p:txBody>
      </p:sp>
      <p:sp>
        <p:nvSpPr>
          <p:cNvPr id="203" name="Google Shape;203;p32"/>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Does the solution conform to the plan? Is source code traceable to the design model?</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Is each component part of the solution provably correct? Has the design and code been reviewed, or better, have correctness proofs been applied to algorithm?</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Examine the Result</a:t>
            </a:r>
            <a:endParaRPr sz="2440"/>
          </a:p>
        </p:txBody>
      </p:sp>
      <p:sp>
        <p:nvSpPr>
          <p:cNvPr id="209" name="Google Shape;209;p33"/>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Is it possible to test each component part of the solution? Has a reasonable testing strategy been implemented?</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Does the solution produce results that conform to the data, functions, and features that are required? Has the software been validated against all stakeholder requirements?</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David Hooker’s General Principles</a:t>
            </a:r>
            <a:endParaRPr sz="2440"/>
          </a:p>
        </p:txBody>
      </p:sp>
      <p:sp>
        <p:nvSpPr>
          <p:cNvPr id="215" name="Google Shape;215;p34"/>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a:solidFill>
                  <a:schemeClr val="dk2"/>
                </a:solidFill>
              </a:rPr>
              <a:t>1: The Reason It All Exists - A software system exists for one reason: to provide value to its users.  Before specifying a requirement, ask yourself questions such as: “Does this add real value to the system?” If the answer is no, don’t do it. All other principles support this one.</a:t>
            </a:r>
            <a:endParaRPr sz="1800">
              <a:solidFill>
                <a:schemeClr val="dk2"/>
              </a:solidFill>
            </a:endParaRPr>
          </a:p>
          <a:p>
            <a:pPr marL="0" lvl="0" indent="0" algn="just" rtl="0">
              <a:spcBef>
                <a:spcPts val="1000"/>
              </a:spcBef>
              <a:spcAft>
                <a:spcPts val="0"/>
              </a:spcAft>
              <a:buNone/>
            </a:pPr>
            <a:r>
              <a:rPr lang="en" sz="1800">
                <a:solidFill>
                  <a:schemeClr val="dk2"/>
                </a:solidFill>
              </a:rPr>
              <a:t>2: KISS (Keep It Simple, Stupid!) - All design should be as simple as possible, but no simpler.</a:t>
            </a:r>
            <a:endParaRPr sz="1800">
              <a:solidFill>
                <a:schemeClr val="dk2"/>
              </a:solidFill>
            </a:endParaRPr>
          </a:p>
          <a:p>
            <a:pPr marL="0" lvl="0" indent="0" algn="just" rtl="0">
              <a:spcBef>
                <a:spcPts val="1000"/>
              </a:spcBef>
              <a:spcAft>
                <a:spcPts val="1000"/>
              </a:spcAft>
              <a:buNone/>
            </a:pPr>
            <a:r>
              <a:rPr lang="en" sz="1800">
                <a:solidFill>
                  <a:schemeClr val="dk2"/>
                </a:solidFill>
              </a:rPr>
              <a:t>3: Maintain the Vision - A clear vision is essential to the success of a software project. Without one, a project almost unfailingly ends up being “of two [or more] minds” about itself.</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David Hooker’s General Principles</a:t>
            </a:r>
            <a:endParaRPr sz="2440"/>
          </a:p>
        </p:txBody>
      </p:sp>
      <p:sp>
        <p:nvSpPr>
          <p:cNvPr id="221" name="Google Shape;221;p35"/>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a:solidFill>
                  <a:schemeClr val="dk2"/>
                </a:solidFill>
              </a:rPr>
              <a:t>4: What You Produce, Others Will Consume  - In some way or other, someone else will use, maintain, document, or otherwise depend on being able to understand your system. So, always specify, design, and implement knowing someone else will have to understand what you are doing. </a:t>
            </a:r>
            <a:endParaRPr sz="1800">
              <a:solidFill>
                <a:schemeClr val="dk2"/>
              </a:solidFill>
            </a:endParaRPr>
          </a:p>
          <a:p>
            <a:pPr marL="0" lvl="0" indent="0" algn="just" rtl="0">
              <a:spcBef>
                <a:spcPts val="1000"/>
              </a:spcBef>
              <a:spcAft>
                <a:spcPts val="0"/>
              </a:spcAft>
              <a:buNone/>
            </a:pPr>
            <a:r>
              <a:rPr lang="en" sz="1800">
                <a:solidFill>
                  <a:schemeClr val="dk2"/>
                </a:solidFill>
              </a:rPr>
              <a:t>5: Be Open to the Future  - Change is inevitable for a software. So softwares must be able to cope up with future changes.</a:t>
            </a:r>
            <a:endParaRPr sz="1800">
              <a:solidFill>
                <a:schemeClr val="dk2"/>
              </a:solidFill>
            </a:endParaRPr>
          </a:p>
          <a:p>
            <a:pPr marL="0" lvl="0" indent="0" algn="just" rtl="0">
              <a:spcBef>
                <a:spcPts val="1000"/>
              </a:spcBef>
              <a:spcAft>
                <a:spcPts val="0"/>
              </a:spcAft>
              <a:buNone/>
            </a:pPr>
            <a:r>
              <a:rPr lang="en" sz="1800">
                <a:solidFill>
                  <a:schemeClr val="dk2"/>
                </a:solidFill>
              </a:rPr>
              <a:t>6: Plan Ahead for Reuse</a:t>
            </a:r>
            <a:endParaRPr sz="1800">
              <a:solidFill>
                <a:schemeClr val="dk2"/>
              </a:solidFill>
            </a:endParaRPr>
          </a:p>
          <a:p>
            <a:pPr marL="0" lvl="0" indent="0" algn="just" rtl="0">
              <a:spcBef>
                <a:spcPts val="1000"/>
              </a:spcBef>
              <a:spcAft>
                <a:spcPts val="1000"/>
              </a:spcAft>
              <a:buNone/>
            </a:pPr>
            <a:r>
              <a:rPr lang="en" sz="1800">
                <a:solidFill>
                  <a:schemeClr val="dk2"/>
                </a:solidFill>
              </a:rPr>
              <a:t>7: Think! Placing clear, complete thought before action almost always produces better results.</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a:t>
            </a:r>
            <a:endParaRPr sz="2440"/>
          </a:p>
        </p:txBody>
      </p:sp>
      <p:sp>
        <p:nvSpPr>
          <p:cNvPr id="227" name="Google Shape;227;p36"/>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Affect managers, customers (and other non-technical stakeholders) and practitioners</a:t>
            </a:r>
            <a:endParaRPr sz="1800">
              <a:solidFill>
                <a:schemeClr val="dk2"/>
              </a:solidFill>
            </a:endParaRPr>
          </a:p>
          <a:p>
            <a:pPr marL="0" lvl="0" indent="0" algn="just" rtl="0">
              <a:spcBef>
                <a:spcPts val="1000"/>
              </a:spcBef>
              <a:spcAft>
                <a:spcPts val="0"/>
              </a:spcAft>
              <a:buNone/>
            </a:pPr>
            <a:r>
              <a:rPr lang="en" sz="1800">
                <a:solidFill>
                  <a:schemeClr val="dk2"/>
                </a:solidFill>
              </a:rPr>
              <a:t>Are believable because they often have elements of truth, </a:t>
            </a:r>
            <a:endParaRPr sz="1800">
              <a:solidFill>
                <a:schemeClr val="dk2"/>
              </a:solidFill>
            </a:endParaRPr>
          </a:p>
          <a:p>
            <a:pPr marL="0" lvl="0" indent="0" algn="just" rtl="0">
              <a:spcBef>
                <a:spcPts val="1000"/>
              </a:spcBef>
              <a:spcAft>
                <a:spcPts val="0"/>
              </a:spcAft>
              <a:buNone/>
            </a:pPr>
            <a:r>
              <a:rPr lang="en" sz="1800">
                <a:solidFill>
                  <a:schemeClr val="dk2"/>
                </a:solidFill>
              </a:rPr>
              <a:t>but …</a:t>
            </a:r>
            <a:endParaRPr sz="1800">
              <a:solidFill>
                <a:schemeClr val="dk2"/>
              </a:solidFill>
            </a:endParaRPr>
          </a:p>
          <a:p>
            <a:pPr marL="0" lvl="0" indent="0" algn="just" rtl="0">
              <a:spcBef>
                <a:spcPts val="1000"/>
              </a:spcBef>
              <a:spcAft>
                <a:spcPts val="0"/>
              </a:spcAft>
              <a:buNone/>
            </a:pPr>
            <a:r>
              <a:rPr lang="en" sz="1800">
                <a:solidFill>
                  <a:schemeClr val="dk2"/>
                </a:solidFill>
              </a:rPr>
              <a:t>Invariably lead to bad decisions, </a:t>
            </a:r>
            <a:endParaRPr sz="1800">
              <a:solidFill>
                <a:schemeClr val="dk2"/>
              </a:solidFill>
            </a:endParaRPr>
          </a:p>
          <a:p>
            <a:pPr marL="0" lvl="0" indent="0" algn="just" rtl="0">
              <a:spcBef>
                <a:spcPts val="1000"/>
              </a:spcBef>
              <a:spcAft>
                <a:spcPts val="0"/>
              </a:spcAft>
              <a:buNone/>
            </a:pPr>
            <a:r>
              <a:rPr lang="en" sz="1800">
                <a:solidFill>
                  <a:schemeClr val="dk2"/>
                </a:solidFill>
              </a:rPr>
              <a:t>therefore …</a:t>
            </a:r>
            <a:endParaRPr sz="1800">
              <a:solidFill>
                <a:schemeClr val="dk2"/>
              </a:solidFill>
            </a:endParaRPr>
          </a:p>
          <a:p>
            <a:pPr marL="0" lvl="0" indent="0" algn="just" rtl="0">
              <a:spcBef>
                <a:spcPts val="1000"/>
              </a:spcBef>
              <a:spcAft>
                <a:spcPts val="1000"/>
              </a:spcAft>
              <a:buNone/>
            </a:pPr>
            <a:r>
              <a:rPr lang="en" sz="1800">
                <a:solidFill>
                  <a:schemeClr val="dk2"/>
                </a:solidFill>
              </a:rPr>
              <a:t>Insist on reality as you navigate your way through software engineering</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ctrTitle"/>
          </p:nvPr>
        </p:nvSpPr>
        <p:spPr>
          <a:xfrm>
            <a:off x="727950" y="2129900"/>
            <a:ext cx="7688100" cy="127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Software Myths</a:t>
            </a:r>
            <a:endParaRPr sz="5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Practitioner’s myth</a:t>
            </a:r>
            <a:endParaRPr sz="2440"/>
          </a:p>
        </p:txBody>
      </p:sp>
      <p:sp>
        <p:nvSpPr>
          <p:cNvPr id="238" name="Google Shape;238;p38"/>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fontScale="92500"/>
          </a:bodyPr>
          <a:lstStyle/>
          <a:p>
            <a:pPr marL="0" lvl="0" indent="0" algn="just" rtl="0">
              <a:spcBef>
                <a:spcPts val="1000"/>
              </a:spcBef>
              <a:spcAft>
                <a:spcPts val="0"/>
              </a:spcAft>
              <a:buNone/>
            </a:pPr>
            <a:r>
              <a:rPr lang="en" sz="1800" dirty="0">
                <a:solidFill>
                  <a:schemeClr val="dk2"/>
                </a:solidFill>
              </a:rPr>
              <a:t>Myth 1: Once we write the program and get it to work, our job is done.</a:t>
            </a:r>
            <a:endParaRPr sz="1800" dirty="0">
              <a:solidFill>
                <a:schemeClr val="dk2"/>
              </a:solidFill>
            </a:endParaRPr>
          </a:p>
          <a:p>
            <a:pPr marL="0" lvl="0" indent="0" algn="just" rtl="0">
              <a:spcBef>
                <a:spcPts val="1000"/>
              </a:spcBef>
              <a:spcAft>
                <a:spcPts val="0"/>
              </a:spcAft>
              <a:buNone/>
            </a:pPr>
            <a:r>
              <a:rPr lang="en" sz="1800" dirty="0">
                <a:solidFill>
                  <a:schemeClr val="dk2"/>
                </a:solidFill>
              </a:rPr>
              <a:t>Reality: the sooner you begin writing code, the longer it will take you to get done. 60% to 80% of all efforts are spent after software is delivered to the customer for the first time. </a:t>
            </a:r>
            <a:endParaRPr sz="1800" dirty="0">
              <a:solidFill>
                <a:schemeClr val="dk2"/>
              </a:solidFill>
            </a:endParaRPr>
          </a:p>
          <a:p>
            <a:pPr marL="0" lvl="0" indent="0" algn="just" rtl="0">
              <a:spcBef>
                <a:spcPts val="1000"/>
              </a:spcBef>
              <a:spcAft>
                <a:spcPts val="0"/>
              </a:spcAft>
              <a:buNone/>
            </a:pPr>
            <a:endParaRPr sz="1800" dirty="0">
              <a:solidFill>
                <a:schemeClr val="dk2"/>
              </a:solidFill>
            </a:endParaRPr>
          </a:p>
          <a:p>
            <a:pPr marL="0" lvl="0" indent="0" algn="just" rtl="0">
              <a:spcBef>
                <a:spcPts val="1000"/>
              </a:spcBef>
              <a:spcAft>
                <a:spcPts val="0"/>
              </a:spcAft>
              <a:buNone/>
            </a:pPr>
            <a:r>
              <a:rPr lang="en" sz="1800" dirty="0">
                <a:solidFill>
                  <a:schemeClr val="dk2"/>
                </a:solidFill>
              </a:rPr>
              <a:t>Myth 2: Until I get the program running, I have no way of assessing its quality.</a:t>
            </a:r>
            <a:endParaRPr sz="1800" dirty="0">
              <a:solidFill>
                <a:schemeClr val="dk2"/>
              </a:solidFill>
            </a:endParaRPr>
          </a:p>
          <a:p>
            <a:pPr marL="0" lvl="0" indent="0" algn="just" rtl="0">
              <a:spcBef>
                <a:spcPts val="1000"/>
              </a:spcBef>
              <a:spcAft>
                <a:spcPts val="1000"/>
              </a:spcAft>
              <a:buNone/>
            </a:pPr>
            <a:r>
              <a:rPr lang="en" sz="1800" dirty="0">
                <a:solidFill>
                  <a:schemeClr val="dk2"/>
                </a:solidFill>
              </a:rPr>
              <a:t>Reality: technical review are a quality filter that can be used to find certain classes of software defects from the inception of a project. </a:t>
            </a:r>
            <a:endParaRPr sz="1800" dirty="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Practitioner’s myth</a:t>
            </a:r>
            <a:endParaRPr sz="2440"/>
          </a:p>
        </p:txBody>
      </p:sp>
      <p:sp>
        <p:nvSpPr>
          <p:cNvPr id="244" name="Google Shape;244;p39"/>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a:solidFill>
                  <a:schemeClr val="dk2"/>
                </a:solidFill>
              </a:rPr>
              <a:t>Myth 3: software engineering will make us create voluminous and unnecessary documentation and will invariably slow us down. </a:t>
            </a:r>
            <a:endParaRPr sz="1800">
              <a:solidFill>
                <a:schemeClr val="dk2"/>
              </a:solidFill>
            </a:endParaRPr>
          </a:p>
          <a:p>
            <a:pPr marL="0" lvl="0" indent="0" algn="just" rtl="0">
              <a:spcBef>
                <a:spcPts val="1000"/>
              </a:spcBef>
              <a:spcAft>
                <a:spcPts val="0"/>
              </a:spcAft>
              <a:buNone/>
            </a:pPr>
            <a:r>
              <a:rPr lang="en" sz="1800">
                <a:solidFill>
                  <a:schemeClr val="dk2"/>
                </a:solidFill>
              </a:rPr>
              <a:t>Reality: it is not about creating documents. It is about creating a quality product. Better quality leads to a reduced rework. Reduced work results in faster delivery times. </a:t>
            </a:r>
            <a:endParaRPr sz="1800">
              <a:solidFill>
                <a:schemeClr val="dk2"/>
              </a:solidFill>
            </a:endParaRPr>
          </a:p>
          <a:p>
            <a:pPr marL="0" lvl="0" indent="0" algn="just" rtl="0">
              <a:spcBef>
                <a:spcPts val="1000"/>
              </a:spcBef>
              <a:spcAft>
                <a:spcPts val="0"/>
              </a:spcAft>
              <a:buNone/>
            </a:pPr>
            <a:endParaRPr sz="1800">
              <a:solidFill>
                <a:schemeClr val="dk2"/>
              </a:solidFill>
            </a:endParaRPr>
          </a:p>
          <a:p>
            <a:pPr marL="0" lvl="0" indent="0" algn="just" rtl="0">
              <a:spcBef>
                <a:spcPts val="1000"/>
              </a:spcBef>
              <a:spcAft>
                <a:spcPts val="1000"/>
              </a:spcAft>
              <a:buNone/>
            </a:pPr>
            <a:r>
              <a:rPr lang="en" sz="1800">
                <a:solidFill>
                  <a:schemeClr val="dk2"/>
                </a:solidFill>
              </a:rPr>
              <a:t>Many people recognize the fallacy of the myths. Regrettably, habitual attitudes and methods foster poor management and technical practices, even when reality dictates a better approach. </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Manager’s myth</a:t>
            </a:r>
            <a:endParaRPr sz="2440"/>
          </a:p>
        </p:txBody>
      </p:sp>
      <p:sp>
        <p:nvSpPr>
          <p:cNvPr id="250" name="Google Shape;250;p40"/>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dirty="0">
                <a:solidFill>
                  <a:schemeClr val="dk2"/>
                </a:solidFill>
              </a:rPr>
              <a:t>Myth 4: </a:t>
            </a:r>
            <a:r>
              <a:rPr lang="en-US" sz="1800" dirty="0">
                <a:solidFill>
                  <a:schemeClr val="dk2"/>
                </a:solidFill>
              </a:rPr>
              <a:t>More people always mean the job will be done quicker.</a:t>
            </a:r>
          </a:p>
          <a:p>
            <a:pPr marL="0" lvl="0" indent="0" algn="just" rtl="0">
              <a:spcBef>
                <a:spcPts val="1000"/>
              </a:spcBef>
              <a:spcAft>
                <a:spcPts val="0"/>
              </a:spcAft>
              <a:buNone/>
            </a:pPr>
            <a:r>
              <a:rPr lang="en" sz="1800" dirty="0">
                <a:solidFill>
                  <a:schemeClr val="dk2"/>
                </a:solidFill>
              </a:rPr>
              <a:t>Reality: Software development is not a mechanistic process like manufacturing. </a:t>
            </a:r>
            <a:endParaRPr sz="1800" dirty="0">
              <a:solidFill>
                <a:schemeClr val="dk2"/>
              </a:solidFill>
            </a:endParaRPr>
          </a:p>
          <a:p>
            <a:pPr marL="0" lvl="0" indent="0" algn="just" rtl="0">
              <a:spcBef>
                <a:spcPts val="1000"/>
              </a:spcBef>
              <a:spcAft>
                <a:spcPts val="0"/>
              </a:spcAft>
              <a:buNone/>
            </a:pPr>
            <a:r>
              <a:rPr lang="en" sz="1800" dirty="0">
                <a:solidFill>
                  <a:schemeClr val="dk2"/>
                </a:solidFill>
              </a:rPr>
              <a:t>As new people are added, people who were working must spend time educating the newcomers, thereby reducing the amount of time spent on the productive development effort. </a:t>
            </a:r>
            <a:endParaRPr sz="1800" dirty="0">
              <a:solidFill>
                <a:schemeClr val="dk2"/>
              </a:solidFill>
            </a:endParaRPr>
          </a:p>
          <a:p>
            <a:pPr marL="0" lvl="0" indent="0" algn="just" rtl="0">
              <a:spcBef>
                <a:spcPts val="1000"/>
              </a:spcBef>
              <a:spcAft>
                <a:spcPts val="0"/>
              </a:spcAft>
              <a:buNone/>
            </a:pPr>
            <a:r>
              <a:rPr lang="en" sz="1800" dirty="0">
                <a:solidFill>
                  <a:schemeClr val="dk2"/>
                </a:solidFill>
              </a:rPr>
              <a:t>People can be added but only in a planned and well-coordinated manner</a:t>
            </a:r>
            <a:endParaRPr sz="1800" dirty="0">
              <a:solidFill>
                <a:schemeClr val="dk2"/>
              </a:solidFill>
            </a:endParaRPr>
          </a:p>
          <a:p>
            <a:pPr marL="0" lvl="0" indent="0" algn="just" rtl="0">
              <a:spcBef>
                <a:spcPts val="1000"/>
              </a:spcBef>
              <a:spcAft>
                <a:spcPts val="100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What is a Software?</a:t>
            </a:r>
            <a:endParaRPr sz="2440"/>
          </a:p>
        </p:txBody>
      </p:sp>
      <p:sp>
        <p:nvSpPr>
          <p:cNvPr id="99" name="Google Shape;99;p15"/>
          <p:cNvSpPr txBox="1">
            <a:spLocks noGrp="1"/>
          </p:cNvSpPr>
          <p:nvPr>
            <p:ph type="body" idx="1"/>
          </p:nvPr>
        </p:nvSpPr>
        <p:spPr>
          <a:xfrm>
            <a:off x="729450" y="1326050"/>
            <a:ext cx="7688700" cy="36066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2"/>
              </a:buClr>
              <a:buSzPts val="1800"/>
              <a:buChar char="●"/>
            </a:pPr>
            <a:r>
              <a:rPr lang="en" sz="1800">
                <a:solidFill>
                  <a:schemeClr val="dk2"/>
                </a:solidFill>
              </a:rPr>
              <a:t>Software is developed or engineered, it is not manufactured in the classical sense.</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Software doesn't "wear out." It deteriorates </a:t>
            </a:r>
            <a:endParaRPr sz="1800">
              <a:solidFill>
                <a:schemeClr val="dk2"/>
              </a:solidFill>
            </a:endParaRPr>
          </a:p>
          <a:p>
            <a:pPr marL="0" lvl="0" indent="0" algn="just" rtl="0">
              <a:spcBef>
                <a:spcPts val="1000"/>
              </a:spcBef>
              <a:spcAft>
                <a:spcPts val="0"/>
              </a:spcAft>
              <a:buNone/>
            </a:pPr>
            <a:endParaRPr sz="1800">
              <a:solidFill>
                <a:schemeClr val="dk2"/>
              </a:solidFill>
            </a:endParaRPr>
          </a:p>
          <a:p>
            <a:pPr marL="0" lvl="0" indent="0" algn="just" rtl="0">
              <a:spcBef>
                <a:spcPts val="1000"/>
              </a:spcBef>
              <a:spcAft>
                <a:spcPts val="0"/>
              </a:spcAft>
              <a:buNone/>
            </a:pPr>
            <a:endParaRPr sz="1800">
              <a:solidFill>
                <a:schemeClr val="dk2"/>
              </a:solidFill>
            </a:endParaRPr>
          </a:p>
          <a:p>
            <a:pPr marL="0" lvl="0" indent="0" algn="just" rtl="0">
              <a:spcBef>
                <a:spcPts val="1000"/>
              </a:spcBef>
              <a:spcAft>
                <a:spcPts val="0"/>
              </a:spcAft>
              <a:buNone/>
            </a:pPr>
            <a:r>
              <a:rPr lang="en" sz="1800">
                <a:solidFill>
                  <a:schemeClr val="dk2"/>
                </a:solidFill>
              </a:rPr>
              <a:t>Failure rate against time for hardware --&gt;</a:t>
            </a: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pic>
        <p:nvPicPr>
          <p:cNvPr id="100" name="Google Shape;100;p15"/>
          <p:cNvPicPr preferRelativeResize="0"/>
          <p:nvPr/>
        </p:nvPicPr>
        <p:blipFill>
          <a:blip r:embed="rId3">
            <a:alphaModFix/>
          </a:blip>
          <a:stretch>
            <a:fillRect/>
          </a:stretch>
        </p:blipFill>
        <p:spPr>
          <a:xfrm>
            <a:off x="5243950" y="2473325"/>
            <a:ext cx="3900050" cy="2670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Manager’s myth</a:t>
            </a:r>
            <a:endParaRPr sz="2440"/>
          </a:p>
        </p:txBody>
      </p:sp>
      <p:sp>
        <p:nvSpPr>
          <p:cNvPr id="256" name="Google Shape;256;p41"/>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Myth 5: We already have a book that's full of standards and procedures for building software. Won't that provide my people with everything they need to know?</a:t>
            </a:r>
            <a:endParaRPr sz="1800">
              <a:solidFill>
                <a:schemeClr val="dk2"/>
              </a:solidFill>
            </a:endParaRPr>
          </a:p>
          <a:p>
            <a:pPr marL="0" lvl="0" indent="0" algn="just" rtl="0">
              <a:spcBef>
                <a:spcPts val="1000"/>
              </a:spcBef>
              <a:spcAft>
                <a:spcPts val="0"/>
              </a:spcAft>
              <a:buNone/>
            </a:pPr>
            <a:r>
              <a:rPr lang="en" sz="1800">
                <a:solidFill>
                  <a:schemeClr val="dk2"/>
                </a:solidFill>
              </a:rPr>
              <a:t>Reality: The book of standards may very well exist, but is it used? Are software practitioners aware of its existence? Does it reflect modern software engineering practice? Is it complete? Is it adaptable? Is it streamlined to improve time-to-delivery while still maintaining a focus on quality? In many cases, the answer to all of these questions is no </a:t>
            </a:r>
            <a:endParaRPr sz="1800">
              <a:solidFill>
                <a:schemeClr val="dk2"/>
              </a:solidFill>
            </a:endParaRPr>
          </a:p>
          <a:p>
            <a:pPr marL="0" lvl="0" indent="0" algn="just" rtl="0">
              <a:spcBef>
                <a:spcPts val="1000"/>
              </a:spcBef>
              <a:spcAft>
                <a:spcPts val="0"/>
              </a:spcAft>
              <a:buNone/>
            </a:pP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Customer’s myth</a:t>
            </a:r>
            <a:endParaRPr sz="2440"/>
          </a:p>
        </p:txBody>
      </p:sp>
      <p:sp>
        <p:nvSpPr>
          <p:cNvPr id="262" name="Google Shape;262;p42"/>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Myth 6: A general statement of objectives is sufficient to begin writing programs—we can fill in the details later</a:t>
            </a:r>
            <a:endParaRPr sz="1800">
              <a:solidFill>
                <a:schemeClr val="dk2"/>
              </a:solidFill>
            </a:endParaRPr>
          </a:p>
          <a:p>
            <a:pPr marL="0" lvl="0" indent="0" algn="just" rtl="0">
              <a:spcBef>
                <a:spcPts val="1000"/>
              </a:spcBef>
              <a:spcAft>
                <a:spcPts val="0"/>
              </a:spcAft>
              <a:buNone/>
            </a:pPr>
            <a:r>
              <a:rPr lang="en" sz="1800">
                <a:solidFill>
                  <a:schemeClr val="dk2"/>
                </a:solidFill>
              </a:rPr>
              <a:t>Reality: Although a comprehensive and stable statement of requirements is not always possible, an ambiguous “statement of objectives” is a recipe for disaster. </a:t>
            </a:r>
            <a:endParaRPr sz="1800">
              <a:solidFill>
                <a:schemeClr val="dk2"/>
              </a:solidFill>
            </a:endParaRPr>
          </a:p>
          <a:p>
            <a:pPr marL="0" lvl="0" indent="0" algn="just" rtl="0">
              <a:spcBef>
                <a:spcPts val="1000"/>
              </a:spcBef>
              <a:spcAft>
                <a:spcPts val="1000"/>
              </a:spcAft>
              <a:buNone/>
            </a:pPr>
            <a:r>
              <a:rPr lang="en" sz="1800">
                <a:solidFill>
                  <a:schemeClr val="dk2"/>
                </a:solidFill>
              </a:rPr>
              <a:t>Unambiguous requirements (usually derived iteratively) are developed only through effective and continuous communication between customer and developer. </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Myths - Customer’s myth</a:t>
            </a:r>
            <a:endParaRPr sz="2440"/>
          </a:p>
        </p:txBody>
      </p:sp>
      <p:sp>
        <p:nvSpPr>
          <p:cNvPr id="268" name="Google Shape;268;p43"/>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a:solidFill>
                  <a:schemeClr val="dk2"/>
                </a:solidFill>
              </a:rPr>
              <a:t>Myth 7: Software requirements continually change, but change can be easily accommodated because software is flexible.</a:t>
            </a:r>
            <a:endParaRPr sz="1800">
              <a:solidFill>
                <a:schemeClr val="dk2"/>
              </a:solidFill>
            </a:endParaRPr>
          </a:p>
          <a:p>
            <a:pPr marL="0" lvl="0" indent="0" algn="just" rtl="0">
              <a:spcBef>
                <a:spcPts val="1000"/>
              </a:spcBef>
              <a:spcAft>
                <a:spcPts val="0"/>
              </a:spcAft>
              <a:buNone/>
            </a:pPr>
            <a:r>
              <a:rPr lang="en" sz="1800">
                <a:solidFill>
                  <a:schemeClr val="dk2"/>
                </a:solidFill>
              </a:rPr>
              <a:t>Reality: It is true that software requirements change, but the impact of change varies with the time at which it is introduced. </a:t>
            </a:r>
            <a:endParaRPr sz="1800">
              <a:solidFill>
                <a:schemeClr val="dk2"/>
              </a:solidFill>
            </a:endParaRPr>
          </a:p>
          <a:p>
            <a:pPr marL="0" lvl="0" indent="0" algn="just" rtl="0">
              <a:spcBef>
                <a:spcPts val="1000"/>
              </a:spcBef>
              <a:spcAft>
                <a:spcPts val="1000"/>
              </a:spcAft>
              <a:buNone/>
            </a:pPr>
            <a:r>
              <a:rPr lang="en" sz="1800">
                <a:solidFill>
                  <a:schemeClr val="dk2"/>
                </a:solidFill>
              </a:rPr>
              <a:t>When requirements changes are requested early (before design or code has been started), the cost impact is relatively small. However, as time passes, the cost impact grows rapidly— resources have been committed, a design framework has been established, and change can cause upheaval that requires additional resources and major design modification.</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How It All Starts</a:t>
            </a:r>
            <a:endParaRPr sz="2440"/>
          </a:p>
        </p:txBody>
      </p:sp>
      <p:sp>
        <p:nvSpPr>
          <p:cNvPr id="274" name="Google Shape;274;p44"/>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Every software project is precipitated by some business need—</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correct a defect in an existing application;</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the need to adapt a ‘legacy system’ to a changing business environment;</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extend the functions and features of an existing application, or</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create a new product, service, or system.</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How It All Starts</a:t>
            </a:r>
            <a:endParaRPr sz="2440"/>
          </a:p>
        </p:txBody>
      </p:sp>
      <p:sp>
        <p:nvSpPr>
          <p:cNvPr id="280" name="Google Shape;280;p45"/>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SafeHome:</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Every software project is precipitated by some business need—</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correct a defect in an existing application;</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the need to adapt a ‘legacy system’ to a changing business environment;</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extend the functions and features of an existing application, or</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create a new product, service, or system.</a:t>
            </a:r>
            <a:endParaRPr sz="1800">
              <a:solidFill>
                <a:schemeClr val="dk2"/>
              </a:solidFill>
            </a:endParaRPr>
          </a:p>
        </p:txBody>
      </p:sp>
      <p:pic>
        <p:nvPicPr>
          <p:cNvPr id="281" name="Google Shape;281;p45"/>
          <p:cNvPicPr preferRelativeResize="0"/>
          <p:nvPr/>
        </p:nvPicPr>
        <p:blipFill>
          <a:blip r:embed="rId3">
            <a:alphaModFix/>
          </a:blip>
          <a:stretch>
            <a:fillRect/>
          </a:stretch>
        </p:blipFill>
        <p:spPr>
          <a:xfrm>
            <a:off x="35601" y="1465287"/>
            <a:ext cx="4554199" cy="3227625"/>
          </a:xfrm>
          <a:prstGeom prst="rect">
            <a:avLst/>
          </a:prstGeom>
          <a:noFill/>
          <a:ln>
            <a:noFill/>
          </a:ln>
        </p:spPr>
      </p:pic>
      <p:pic>
        <p:nvPicPr>
          <p:cNvPr id="282" name="Google Shape;282;p45"/>
          <p:cNvPicPr preferRelativeResize="0"/>
          <p:nvPr/>
        </p:nvPicPr>
        <p:blipFill>
          <a:blip r:embed="rId4">
            <a:alphaModFix/>
          </a:blip>
          <a:stretch>
            <a:fillRect/>
          </a:stretch>
        </p:blipFill>
        <p:spPr>
          <a:xfrm>
            <a:off x="4589800" y="1465287"/>
            <a:ext cx="4554200" cy="32559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How It All Starts</a:t>
            </a:r>
            <a:endParaRPr sz="2440"/>
          </a:p>
        </p:txBody>
      </p:sp>
      <p:sp>
        <p:nvSpPr>
          <p:cNvPr id="288" name="Google Shape;288;p46"/>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SafeHome:</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Every software project is precipitated by some business need—</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correct a defect in an existing application;</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the need to adapt a ‘legacy system’ to a changing business environment;</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extend the functions and features of an existing application, or</a:t>
            </a:r>
            <a:endParaRPr sz="1800">
              <a:solidFill>
                <a:schemeClr val="dk2"/>
              </a:solidFill>
            </a:endParaRPr>
          </a:p>
          <a:p>
            <a:pPr marL="914400" lvl="1" indent="-342900" algn="just" rtl="0">
              <a:spcBef>
                <a:spcPts val="1000"/>
              </a:spcBef>
              <a:spcAft>
                <a:spcPts val="0"/>
              </a:spcAft>
              <a:buClr>
                <a:schemeClr val="dk2"/>
              </a:buClr>
              <a:buSzPts val="1800"/>
              <a:buChar char="○"/>
            </a:pPr>
            <a:r>
              <a:rPr lang="en" sz="1800">
                <a:solidFill>
                  <a:schemeClr val="dk2"/>
                </a:solidFill>
              </a:rPr>
              <a:t>the need to create a new product, service, or system.</a:t>
            </a:r>
            <a:endParaRPr sz="1800">
              <a:solidFill>
                <a:schemeClr val="dk2"/>
              </a:solidFill>
            </a:endParaRPr>
          </a:p>
        </p:txBody>
      </p:sp>
      <p:pic>
        <p:nvPicPr>
          <p:cNvPr id="289" name="Google Shape;289;p46"/>
          <p:cNvPicPr preferRelativeResize="0"/>
          <p:nvPr/>
        </p:nvPicPr>
        <p:blipFill>
          <a:blip r:embed="rId3">
            <a:alphaModFix/>
          </a:blip>
          <a:stretch>
            <a:fillRect/>
          </a:stretch>
        </p:blipFill>
        <p:spPr>
          <a:xfrm>
            <a:off x="17801" y="1506269"/>
            <a:ext cx="4554199" cy="3227625"/>
          </a:xfrm>
          <a:prstGeom prst="rect">
            <a:avLst/>
          </a:prstGeom>
          <a:noFill/>
          <a:ln>
            <a:noFill/>
          </a:ln>
        </p:spPr>
      </p:pic>
      <p:pic>
        <p:nvPicPr>
          <p:cNvPr id="290" name="Google Shape;290;p46"/>
          <p:cNvPicPr preferRelativeResize="0"/>
          <p:nvPr/>
        </p:nvPicPr>
        <p:blipFill>
          <a:blip r:embed="rId4">
            <a:alphaModFix/>
          </a:blip>
          <a:stretch>
            <a:fillRect/>
          </a:stretch>
        </p:blipFill>
        <p:spPr>
          <a:xfrm>
            <a:off x="4589800" y="1533013"/>
            <a:ext cx="4554200" cy="3255973"/>
          </a:xfrm>
          <a:prstGeom prst="rect">
            <a:avLst/>
          </a:prstGeom>
          <a:noFill/>
          <a:ln>
            <a:noFill/>
          </a:ln>
        </p:spPr>
      </p:pic>
      <p:pic>
        <p:nvPicPr>
          <p:cNvPr id="291" name="Google Shape;291;p46"/>
          <p:cNvPicPr preferRelativeResize="0"/>
          <p:nvPr/>
        </p:nvPicPr>
        <p:blipFill>
          <a:blip r:embed="rId5">
            <a:alphaModFix/>
          </a:blip>
          <a:stretch>
            <a:fillRect/>
          </a:stretch>
        </p:blipFill>
        <p:spPr>
          <a:xfrm>
            <a:off x="0" y="1533013"/>
            <a:ext cx="4554200" cy="3174139"/>
          </a:xfrm>
          <a:prstGeom prst="rect">
            <a:avLst/>
          </a:prstGeom>
          <a:noFill/>
          <a:ln>
            <a:noFill/>
          </a:ln>
        </p:spPr>
      </p:pic>
      <p:pic>
        <p:nvPicPr>
          <p:cNvPr id="292" name="Google Shape;292;p46"/>
          <p:cNvPicPr preferRelativeResize="0"/>
          <p:nvPr/>
        </p:nvPicPr>
        <p:blipFill>
          <a:blip r:embed="rId6">
            <a:alphaModFix/>
          </a:blip>
          <a:stretch>
            <a:fillRect/>
          </a:stretch>
        </p:blipFill>
        <p:spPr>
          <a:xfrm>
            <a:off x="4589800" y="1533013"/>
            <a:ext cx="4554200" cy="3227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Discussion &amp; Debate</a:t>
            </a:r>
            <a:endParaRPr sz="5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Discussion &amp; Debate</a:t>
            </a:r>
            <a:endParaRPr sz="2440"/>
          </a:p>
        </p:txBody>
      </p:sp>
      <p:sp>
        <p:nvSpPr>
          <p:cNvPr id="303" name="Google Shape;303;p48"/>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fontScale="92500"/>
          </a:bodyPr>
          <a:lstStyle/>
          <a:p>
            <a:pPr marL="457200" lvl="0" indent="-342900" algn="just" rtl="0">
              <a:spcBef>
                <a:spcPts val="1000"/>
              </a:spcBef>
              <a:spcAft>
                <a:spcPts val="0"/>
              </a:spcAft>
              <a:buClr>
                <a:schemeClr val="dk2"/>
              </a:buClr>
              <a:buSzPts val="1800"/>
              <a:buAutoNum type="arabicPeriod"/>
            </a:pPr>
            <a:r>
              <a:rPr lang="en" sz="1800">
                <a:solidFill>
                  <a:schemeClr val="dk2"/>
                </a:solidFill>
              </a:rPr>
              <a:t>Provide a number of examples (both positive and negative) that indicate the impact of software on our society</a:t>
            </a:r>
            <a:endParaRPr sz="1800">
              <a:solidFill>
                <a:schemeClr val="dk2"/>
              </a:solidFill>
            </a:endParaRPr>
          </a:p>
          <a:p>
            <a:pPr marL="457200" lvl="0" indent="-342900" algn="just" rtl="0">
              <a:spcBef>
                <a:spcPts val="1000"/>
              </a:spcBef>
              <a:spcAft>
                <a:spcPts val="0"/>
              </a:spcAft>
              <a:buClr>
                <a:schemeClr val="dk2"/>
              </a:buClr>
              <a:buSzPts val="1800"/>
              <a:buAutoNum type="arabicPeriod"/>
            </a:pPr>
            <a:r>
              <a:rPr lang="en" sz="1800">
                <a:solidFill>
                  <a:schemeClr val="dk2"/>
                </a:solidFill>
              </a:rPr>
              <a:t>Many modern applications change frequently—before they are presented to the end user and then after the first version has been put into use. Suggest a few ways to build software to stop deterioration due to change.</a:t>
            </a:r>
            <a:endParaRPr sz="1800">
              <a:solidFill>
                <a:schemeClr val="dk2"/>
              </a:solidFill>
            </a:endParaRPr>
          </a:p>
          <a:p>
            <a:pPr marL="457200" lvl="0" indent="-342900" algn="just" rtl="0">
              <a:spcBef>
                <a:spcPts val="1000"/>
              </a:spcBef>
              <a:spcAft>
                <a:spcPts val="1000"/>
              </a:spcAft>
              <a:buClr>
                <a:schemeClr val="dk2"/>
              </a:buClr>
              <a:buSzPts val="1800"/>
              <a:buAutoNum type="arabicPeriod"/>
            </a:pPr>
            <a:r>
              <a:rPr lang="en" sz="1800">
                <a:solidFill>
                  <a:schemeClr val="dk2"/>
                </a:solidFill>
              </a:rPr>
              <a:t>As software becomes more pervasive, risks to the public (due to faulty programs) become an increasingly significant concern. Develop a doomsday but realistic scenario in which the failure of a computer program could do great harm (either economic or human).</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Discussion &amp; Debate</a:t>
            </a:r>
            <a:endParaRPr sz="2440"/>
          </a:p>
        </p:txBody>
      </p:sp>
      <p:sp>
        <p:nvSpPr>
          <p:cNvPr id="309" name="Google Shape;309;p49"/>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chemeClr val="dk2"/>
              </a:buClr>
              <a:buSzPts val="1800"/>
              <a:buAutoNum type="arabicPeriod" startAt="4"/>
            </a:pPr>
            <a:r>
              <a:rPr lang="en" sz="1800">
                <a:solidFill>
                  <a:schemeClr val="dk2"/>
                </a:solidFill>
              </a:rPr>
              <a:t>Add two additional myths to the list presented in this lecture. Also state the reality that accompanies the myth.</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Discussion &amp; Debate</a:t>
            </a:r>
            <a:endParaRPr sz="2440"/>
          </a:p>
        </p:txBody>
      </p:sp>
      <p:sp>
        <p:nvSpPr>
          <p:cNvPr id="315" name="Google Shape;315;p50"/>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fontScale="92500" lnSpcReduction="20000"/>
          </a:bodyPr>
          <a:lstStyle/>
          <a:p>
            <a:pPr marL="457200" lvl="0" indent="-342900" algn="just" rtl="0">
              <a:spcBef>
                <a:spcPts val="1000"/>
              </a:spcBef>
              <a:spcAft>
                <a:spcPts val="0"/>
              </a:spcAft>
              <a:buClr>
                <a:schemeClr val="dk2"/>
              </a:buClr>
              <a:buSzPts val="1800"/>
              <a:buAutoNum type="arabicPeriod" startAt="6"/>
            </a:pPr>
            <a:r>
              <a:rPr lang="en" sz="1800">
                <a:solidFill>
                  <a:schemeClr val="dk2"/>
                </a:solidFill>
              </a:rPr>
              <a:t>Answer the following questions - </a:t>
            </a:r>
            <a:endParaRPr sz="1800">
              <a:solidFill>
                <a:schemeClr val="dk2"/>
              </a:solidFill>
            </a:endParaRPr>
          </a:p>
          <a:p>
            <a:pPr marL="914400" lvl="1" indent="-342900" algn="just" rtl="0">
              <a:spcBef>
                <a:spcPts val="1000"/>
              </a:spcBef>
              <a:spcAft>
                <a:spcPts val="0"/>
              </a:spcAft>
              <a:buClr>
                <a:schemeClr val="dk2"/>
              </a:buClr>
              <a:buSzPts val="1800"/>
              <a:buAutoNum type="alphaLcPeriod"/>
            </a:pPr>
            <a:r>
              <a:rPr lang="en" sz="1800">
                <a:solidFill>
                  <a:schemeClr val="dk2"/>
                </a:solidFill>
              </a:rPr>
              <a:t>Why does it take so long to get software finished?</a:t>
            </a:r>
            <a:endParaRPr sz="1800">
              <a:solidFill>
                <a:schemeClr val="dk2"/>
              </a:solidFill>
            </a:endParaRPr>
          </a:p>
          <a:p>
            <a:pPr marL="914400" lvl="1" indent="-342900" algn="just" rtl="0">
              <a:spcBef>
                <a:spcPts val="1000"/>
              </a:spcBef>
              <a:spcAft>
                <a:spcPts val="0"/>
              </a:spcAft>
              <a:buClr>
                <a:schemeClr val="dk2"/>
              </a:buClr>
              <a:buSzPts val="1800"/>
              <a:buAutoNum type="alphaLcPeriod"/>
            </a:pPr>
            <a:r>
              <a:rPr lang="en" sz="1800">
                <a:solidFill>
                  <a:schemeClr val="dk2"/>
                </a:solidFill>
              </a:rPr>
              <a:t>Why are development costs so high?</a:t>
            </a:r>
            <a:endParaRPr sz="1800">
              <a:solidFill>
                <a:schemeClr val="dk2"/>
              </a:solidFill>
            </a:endParaRPr>
          </a:p>
          <a:p>
            <a:pPr marL="914400" lvl="1" indent="-342900" algn="just" rtl="0">
              <a:spcBef>
                <a:spcPts val="1000"/>
              </a:spcBef>
              <a:spcAft>
                <a:spcPts val="0"/>
              </a:spcAft>
              <a:buClr>
                <a:schemeClr val="dk2"/>
              </a:buClr>
              <a:buSzPts val="1800"/>
              <a:buAutoNum type="alphaLcPeriod"/>
            </a:pPr>
            <a:r>
              <a:rPr lang="en" sz="1800">
                <a:solidFill>
                  <a:schemeClr val="dk2"/>
                </a:solidFill>
              </a:rPr>
              <a:t>Why can’t we find all errors before we give the software to our customers? </a:t>
            </a:r>
            <a:endParaRPr sz="1800">
              <a:solidFill>
                <a:schemeClr val="dk2"/>
              </a:solidFill>
            </a:endParaRPr>
          </a:p>
          <a:p>
            <a:pPr marL="914400" lvl="1" indent="-342900" algn="just" rtl="0">
              <a:spcBef>
                <a:spcPts val="1000"/>
              </a:spcBef>
              <a:spcAft>
                <a:spcPts val="0"/>
              </a:spcAft>
              <a:buClr>
                <a:schemeClr val="dk2"/>
              </a:buClr>
              <a:buSzPts val="1800"/>
              <a:buAutoNum type="alphaLcPeriod"/>
            </a:pPr>
            <a:r>
              <a:rPr lang="en" sz="1800">
                <a:solidFill>
                  <a:schemeClr val="dk2"/>
                </a:solidFill>
              </a:rPr>
              <a:t>Why do we spend so much time and effort maintaining existing programs?</a:t>
            </a:r>
            <a:endParaRPr sz="1800">
              <a:solidFill>
                <a:schemeClr val="dk2"/>
              </a:solidFill>
            </a:endParaRPr>
          </a:p>
          <a:p>
            <a:pPr marL="914400" lvl="1" indent="-342900" algn="just" rtl="0">
              <a:spcBef>
                <a:spcPts val="1000"/>
              </a:spcBef>
              <a:spcAft>
                <a:spcPts val="1000"/>
              </a:spcAft>
              <a:buClr>
                <a:schemeClr val="dk2"/>
              </a:buClr>
              <a:buSzPts val="1800"/>
              <a:buAutoNum type="alphaLcPeriod"/>
            </a:pPr>
            <a:r>
              <a:rPr lang="en" sz="1800">
                <a:solidFill>
                  <a:schemeClr val="dk2"/>
                </a:solidFill>
              </a:rPr>
              <a:t>Why do we continue to have difficulty in measuring progress as software is being developed and maintained?</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Wear vs Deterioration</a:t>
            </a:r>
            <a:endParaRPr sz="2440"/>
          </a:p>
        </p:txBody>
      </p:sp>
      <p:pic>
        <p:nvPicPr>
          <p:cNvPr id="107" name="Google Shape;107;p16"/>
          <p:cNvPicPr preferRelativeResize="0"/>
          <p:nvPr/>
        </p:nvPicPr>
        <p:blipFill>
          <a:blip r:embed="rId3">
            <a:alphaModFix/>
          </a:blip>
          <a:stretch>
            <a:fillRect/>
          </a:stretch>
        </p:blipFill>
        <p:spPr>
          <a:xfrm>
            <a:off x="1677550" y="1326050"/>
            <a:ext cx="5788899" cy="36921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Thank you!</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What is a Software?</a:t>
            </a:r>
            <a:endParaRPr sz="2440"/>
          </a:p>
        </p:txBody>
      </p:sp>
      <p:sp>
        <p:nvSpPr>
          <p:cNvPr id="113" name="Google Shape;113;p17"/>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Clr>
                <a:schemeClr val="dk2"/>
              </a:buClr>
              <a:buSzPts val="1800"/>
              <a:buChar char="●"/>
            </a:pPr>
            <a:r>
              <a:rPr lang="en" sz="1800">
                <a:solidFill>
                  <a:schemeClr val="dk2"/>
                </a:solidFill>
              </a:rPr>
              <a:t>Generic products</a:t>
            </a:r>
            <a:endParaRPr sz="1800">
              <a:solidFill>
                <a:schemeClr val="dk2"/>
              </a:solidFill>
            </a:endParaRPr>
          </a:p>
          <a:p>
            <a:pPr marL="914400" lvl="1" indent="-342900" algn="just" rtl="0">
              <a:spcBef>
                <a:spcPts val="0"/>
              </a:spcBef>
              <a:spcAft>
                <a:spcPts val="0"/>
              </a:spcAft>
              <a:buClr>
                <a:schemeClr val="dk2"/>
              </a:buClr>
              <a:buSzPts val="1800"/>
              <a:buChar char="○"/>
            </a:pPr>
            <a:r>
              <a:rPr lang="en" sz="1800">
                <a:solidFill>
                  <a:schemeClr val="dk2"/>
                </a:solidFill>
              </a:rPr>
              <a:t>Stand-alone systems that are marketed and sold to any customer who wishes to buy them.</a:t>
            </a:r>
            <a:endParaRPr sz="1800">
              <a:solidFill>
                <a:schemeClr val="dk2"/>
              </a:solidFill>
            </a:endParaRPr>
          </a:p>
          <a:p>
            <a:pPr marL="914400" lvl="1" indent="-342900" algn="just" rtl="0">
              <a:spcBef>
                <a:spcPts val="0"/>
              </a:spcBef>
              <a:spcAft>
                <a:spcPts val="0"/>
              </a:spcAft>
              <a:buClr>
                <a:schemeClr val="dk2"/>
              </a:buClr>
              <a:buSzPts val="1800"/>
              <a:buChar char="○"/>
            </a:pPr>
            <a:r>
              <a:rPr lang="en" sz="1800">
                <a:solidFill>
                  <a:schemeClr val="dk2"/>
                </a:solidFill>
              </a:rPr>
              <a:t>Examples – PC software such as editing, graphics programs, project management tools; CAD software; software for specific markets such as appointments systems for dentists.</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Customized products</a:t>
            </a:r>
            <a:endParaRPr sz="1800">
              <a:solidFill>
                <a:schemeClr val="dk2"/>
              </a:solidFill>
            </a:endParaRPr>
          </a:p>
          <a:p>
            <a:pPr marL="914400" lvl="1" indent="-342900" algn="just" rtl="0">
              <a:spcBef>
                <a:spcPts val="0"/>
              </a:spcBef>
              <a:spcAft>
                <a:spcPts val="0"/>
              </a:spcAft>
              <a:buClr>
                <a:schemeClr val="dk2"/>
              </a:buClr>
              <a:buSzPts val="1800"/>
              <a:buChar char="○"/>
            </a:pPr>
            <a:r>
              <a:rPr lang="en" sz="1800">
                <a:solidFill>
                  <a:schemeClr val="dk2"/>
                </a:solidFill>
              </a:rPr>
              <a:t>Software that is commissioned by a specific customer to meet their own needs. </a:t>
            </a:r>
            <a:endParaRPr sz="1800">
              <a:solidFill>
                <a:schemeClr val="dk2"/>
              </a:solidFill>
            </a:endParaRPr>
          </a:p>
          <a:p>
            <a:pPr marL="914400" lvl="1" indent="-342900" algn="just" rtl="0">
              <a:spcBef>
                <a:spcPts val="0"/>
              </a:spcBef>
              <a:spcAft>
                <a:spcPts val="0"/>
              </a:spcAft>
              <a:buClr>
                <a:schemeClr val="dk2"/>
              </a:buClr>
              <a:buSzPts val="1800"/>
              <a:buChar char="○"/>
            </a:pPr>
            <a:r>
              <a:rPr lang="en" sz="1800">
                <a:solidFill>
                  <a:schemeClr val="dk2"/>
                </a:solidFill>
              </a:rPr>
              <a:t>Examples – embedded control systems, air traffic control software, traffic monitoring systems.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costs</a:t>
            </a:r>
            <a:endParaRPr sz="2440"/>
          </a:p>
        </p:txBody>
      </p:sp>
      <p:sp>
        <p:nvSpPr>
          <p:cNvPr id="119" name="Google Shape;119;p18"/>
          <p:cNvSpPr txBox="1">
            <a:spLocks noGrp="1"/>
          </p:cNvSpPr>
          <p:nvPr>
            <p:ph type="body" idx="1"/>
          </p:nvPr>
        </p:nvSpPr>
        <p:spPr>
          <a:xfrm>
            <a:off x="729450" y="1326050"/>
            <a:ext cx="7688700" cy="34758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2"/>
              </a:buClr>
              <a:buSzPts val="1800"/>
              <a:buChar char="●"/>
            </a:pPr>
            <a:r>
              <a:rPr lang="en" sz="1800">
                <a:solidFill>
                  <a:schemeClr val="dk2"/>
                </a:solidFill>
              </a:rPr>
              <a:t>Software costs often dominate computer system costs. The costs of software on a PC are often greater than the hardware cost.</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Software costs more to maintain than it does to develop. For systems with a long life, maintenance costs may be several times development costs.</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Software engineering is concerned with cost-effective software development.</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Applications</a:t>
            </a:r>
            <a:endParaRPr sz="2440"/>
          </a:p>
        </p:txBody>
      </p:sp>
      <p:sp>
        <p:nvSpPr>
          <p:cNvPr id="125" name="Google Shape;125;p19"/>
          <p:cNvSpPr txBox="1">
            <a:spLocks noGrp="1"/>
          </p:cNvSpPr>
          <p:nvPr>
            <p:ph type="body" idx="1"/>
          </p:nvPr>
        </p:nvSpPr>
        <p:spPr>
          <a:xfrm>
            <a:off x="729450" y="1326050"/>
            <a:ext cx="7688700" cy="3415500"/>
          </a:xfrm>
          <a:prstGeom prst="rect">
            <a:avLst/>
          </a:prstGeom>
        </p:spPr>
        <p:txBody>
          <a:bodyPr spcFirstLastPara="1" wrap="square" lIns="91425" tIns="91425" rIns="91425" bIns="91425" anchor="t" anchorCtr="0">
            <a:normAutofit fontScale="92500" lnSpcReduction="20000"/>
          </a:bodyPr>
          <a:lstStyle/>
          <a:p>
            <a:pPr marL="457200" lvl="0" indent="-342900" algn="just" rtl="0">
              <a:spcBef>
                <a:spcPts val="0"/>
              </a:spcBef>
              <a:spcAft>
                <a:spcPts val="0"/>
              </a:spcAft>
              <a:buClr>
                <a:schemeClr val="dk2"/>
              </a:buClr>
              <a:buSzPts val="1800"/>
              <a:buChar char="●"/>
            </a:pPr>
            <a:r>
              <a:rPr lang="en" sz="1800" dirty="0">
                <a:solidFill>
                  <a:schemeClr val="dk2"/>
                </a:solidFill>
              </a:rPr>
              <a:t>System software - Software involving heavy interaction with hardware written to service other program. Ex - compilers, editors, and file management utilities, operating system components, drivers, etc.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Application software - Stand-alone programs that solve a specific business need</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Engineering/scientific software - has been characterized by “number crunching” algorithms. Applications range from astronomy to volcanology, from automotive stress analysis to space shuttle orbital dynamics, and from molecular biology to automated manufacturing.</a:t>
            </a:r>
          </a:p>
          <a:p>
            <a:pPr marL="457200" lvl="0" indent="-342900" algn="just" rtl="0">
              <a:spcBef>
                <a:spcPts val="1000"/>
              </a:spcBef>
              <a:spcAft>
                <a:spcPts val="1000"/>
              </a:spcAft>
              <a:buClr>
                <a:schemeClr val="dk2"/>
              </a:buClr>
              <a:buSzPts val="1800"/>
              <a:buChar char="●"/>
            </a:pPr>
            <a:r>
              <a:rPr lang="en" sz="1800" dirty="0">
                <a:solidFill>
                  <a:schemeClr val="dk2"/>
                </a:solidFill>
                <a:hlinkClick r:id="rId3"/>
              </a:rPr>
              <a:t>Softwares and Software Myths</a:t>
            </a:r>
            <a:endParaRPr sz="18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Software Applications</a:t>
            </a:r>
            <a:endParaRPr sz="2440"/>
          </a:p>
        </p:txBody>
      </p:sp>
      <p:sp>
        <p:nvSpPr>
          <p:cNvPr id="131" name="Google Shape;131;p20"/>
          <p:cNvSpPr txBox="1">
            <a:spLocks noGrp="1"/>
          </p:cNvSpPr>
          <p:nvPr>
            <p:ph type="body" idx="1"/>
          </p:nvPr>
        </p:nvSpPr>
        <p:spPr>
          <a:xfrm>
            <a:off x="729450" y="1326050"/>
            <a:ext cx="7688700" cy="34155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Clr>
                <a:schemeClr val="dk2"/>
              </a:buClr>
              <a:buSzPts val="1800"/>
              <a:buChar char="●"/>
            </a:pPr>
            <a:r>
              <a:rPr lang="en" sz="1800">
                <a:solidFill>
                  <a:schemeClr val="dk2"/>
                </a:solidFill>
              </a:rPr>
              <a:t>Embedded software - resides within a product or system and is used to implement and control features and functions for the end user and for the system itself. Ex - Microwave oven, elevator, etc.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Product-line software - designed to provide a specific capability for use by many different customers. Ex- Word processing software, etc.</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WebApps (Web applications) - Program that is stored on a remote server and delivered over the Internet through a browser interface. Ex: Facebook, Youtube, etc.</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AI software</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Legacy Software</a:t>
            </a:r>
            <a:endParaRPr sz="2440"/>
          </a:p>
        </p:txBody>
      </p:sp>
      <p:sp>
        <p:nvSpPr>
          <p:cNvPr id="137" name="Google Shape;137;p21"/>
          <p:cNvSpPr txBox="1">
            <a:spLocks noGrp="1"/>
          </p:cNvSpPr>
          <p:nvPr>
            <p:ph type="body" idx="1"/>
          </p:nvPr>
        </p:nvSpPr>
        <p:spPr>
          <a:xfrm>
            <a:off x="729450" y="1326050"/>
            <a:ext cx="7688700" cy="33954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Legacy software systems were developed decades ago and have been continually modified to meet changes in business requirements and computing platforms.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The proliferation of such systems is causing headaches for large organizations who find them costly to maintain and risky to evolve.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Many legacy systems remain supportive to core business functions and are ‘indispensable’ to the business. </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But legacy softwares are often of very poor quality. </a:t>
            </a:r>
            <a:endParaRPr sz="1800">
              <a:solidFill>
                <a:schemeClr val="dk2"/>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2366</Words>
  <Application>Microsoft Office PowerPoint</Application>
  <PresentationFormat>On-screen Show (16:9)</PresentationFormat>
  <Paragraphs>166</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Raleway</vt:lpstr>
      <vt:lpstr>Arial</vt:lpstr>
      <vt:lpstr>Lato</vt:lpstr>
      <vt:lpstr>Streamline</vt:lpstr>
      <vt:lpstr>Software and Software Engineering</vt:lpstr>
      <vt:lpstr>What is a Software?</vt:lpstr>
      <vt:lpstr>What is a Software?</vt:lpstr>
      <vt:lpstr>Wear vs Deterioration</vt:lpstr>
      <vt:lpstr>What is a Software?</vt:lpstr>
      <vt:lpstr>Software costs</vt:lpstr>
      <vt:lpstr>Software Applications</vt:lpstr>
      <vt:lpstr>Software Applications</vt:lpstr>
      <vt:lpstr>Legacy Software</vt:lpstr>
      <vt:lpstr>Legacy Software</vt:lpstr>
      <vt:lpstr>Software Engineering</vt:lpstr>
      <vt:lpstr>Software Engineering</vt:lpstr>
      <vt:lpstr>Software Engineering</vt:lpstr>
      <vt:lpstr>PowerPoint Presentation</vt:lpstr>
      <vt:lpstr>FAQ About Software Engineering</vt:lpstr>
      <vt:lpstr>Essential attributes of good software</vt:lpstr>
      <vt:lpstr>Practicing Software Engineering</vt:lpstr>
      <vt:lpstr>The Essence of Practice</vt:lpstr>
      <vt:lpstr>Understanding the problem</vt:lpstr>
      <vt:lpstr>Plan the Solution</vt:lpstr>
      <vt:lpstr>Carry out the plan</vt:lpstr>
      <vt:lpstr>Examine the Result</vt:lpstr>
      <vt:lpstr>David Hooker’s General Principles</vt:lpstr>
      <vt:lpstr>David Hooker’s General Principles</vt:lpstr>
      <vt:lpstr>Software Myths</vt:lpstr>
      <vt:lpstr>Software Myths</vt:lpstr>
      <vt:lpstr>Software Myths - Practitioner’s myth</vt:lpstr>
      <vt:lpstr>Software Myths - Practitioner’s myth</vt:lpstr>
      <vt:lpstr>Software Myths - Manager’s myth</vt:lpstr>
      <vt:lpstr>Software Myths - Manager’s myth</vt:lpstr>
      <vt:lpstr>Software Myths - Customer’s myth</vt:lpstr>
      <vt:lpstr>Software Myths - Customer’s myth</vt:lpstr>
      <vt:lpstr>How It All Starts</vt:lpstr>
      <vt:lpstr>How It All Starts</vt:lpstr>
      <vt:lpstr>How It All Starts</vt:lpstr>
      <vt:lpstr>Discussion &amp; Debate</vt:lpstr>
      <vt:lpstr>Discussion &amp; Debate</vt:lpstr>
      <vt:lpstr>Discussion &amp; Debate</vt:lpstr>
      <vt:lpstr>Discussion &amp; Debate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Software Engineering</dc:title>
  <cp:lastModifiedBy>Uddin, Mohammad</cp:lastModifiedBy>
  <cp:revision>8</cp:revision>
  <dcterms:modified xsi:type="dcterms:W3CDTF">2022-10-31T16:35:36Z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2022-10-27T16:21:19Z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e9e60bad-3a65-4057-a1f2-1461931ac063</vt:lpwstr>
  </property>
  <property fmtid="{D5CDD505-2E9C-101B-9397-08002B2CF9AE}" pid="8" name="MSIP_Label_ba65e3ec-2057-4a1c-aac9-900f17f24dd1_ContentBits">
    <vt:lpwstr>0</vt:lpwstr>
  </property>
</Properties>
</file>