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Lst>
  <p:sldSz cx="9144000" cy="6858000" type="screen4x3"/>
  <p:notesSz cx="6858000" cy="9144000"/>
  <p:embeddedFontLst>
    <p:embeddedFont>
      <p:font typeface="Helvetica Neue" panose="020B0604020202020204"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Raleway" pitchFamily="2" charset="0"/>
      <p:regular r:id="rId43"/>
      <p:bold r:id="rId44"/>
      <p:italic r:id="rId45"/>
      <p:boldItalic r:id="rId46"/>
    </p:embeddedFont>
    <p:embeddedFont>
      <p:font typeface="Tahoma" panose="020B0604030504040204" pitchFamily="34" charset="0"/>
      <p:regular r:id="rId47"/>
      <p:bold r:id="rId48"/>
    </p:embeddedFont>
    <p:embeddedFont>
      <p:font typeface="Times" panose="02020603050405020304" pitchFamily="18"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j2YqtsJSNXtOj9+btX+ibPYh8K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2" y="43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24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91cf3134c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91cf3134c_0_2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91cf3134c_0_7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f91cf3134c_0_7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91cf3134c_0_7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f91cf3134c_0_7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91cf3134c_0_7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f91cf3134c_0_7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91cf3134c_0_4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91cf3134c_0_4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91cf3134c_0_5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91cf3134c_0_5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91cf3134c_0_6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91cf3134c_0_6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91cf3134c_0_6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91cf3134c_0_6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91cf3134c_0_7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91cf3134c_0_7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91cf3134c_0_7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91cf3134c_0_7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gf91cf3134c_0_21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gf91cf3134c_0_212"/>
          <p:cNvGrpSpPr/>
          <p:nvPr/>
        </p:nvGrpSpPr>
        <p:grpSpPr>
          <a:xfrm>
            <a:off x="830392" y="1588427"/>
            <a:ext cx="745763" cy="61102"/>
            <a:chOff x="4580561" y="2589004"/>
            <a:chExt cx="1064464" cy="25200"/>
          </a:xfrm>
        </p:grpSpPr>
        <p:sp>
          <p:nvSpPr>
            <p:cNvPr id="16" name="Google Shape;16;gf91cf3134c_0_2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f91cf3134c_0_2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gf91cf3134c_0_21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9" name="Google Shape;19;gf91cf3134c_0_21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20" name="Google Shape;20;gf91cf3134c_0_2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gf91cf3134c_0_276"/>
          <p:cNvGrpSpPr/>
          <p:nvPr/>
        </p:nvGrpSpPr>
        <p:grpSpPr>
          <a:xfrm>
            <a:off x="830392" y="5558926"/>
            <a:ext cx="745763" cy="61102"/>
            <a:chOff x="4580561" y="2589004"/>
            <a:chExt cx="1064464" cy="25200"/>
          </a:xfrm>
        </p:grpSpPr>
        <p:sp>
          <p:nvSpPr>
            <p:cNvPr id="79" name="Google Shape;79;gf91cf3134c_0_27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f91cf3134c_0_2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gf91cf3134c_0_276"/>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gf91cf3134c_0_276"/>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83" name="Google Shape;83;gf91cf3134c_0_27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gf91cf3134c_0_28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6"/>
        <p:cNvGrpSpPr/>
        <p:nvPr/>
      </p:nvGrpSpPr>
      <p:grpSpPr>
        <a:xfrm>
          <a:off x="0" y="0"/>
          <a:ext cx="0" cy="0"/>
          <a:chOff x="0" y="0"/>
          <a:chExt cx="0" cy="0"/>
        </a:xfrm>
      </p:grpSpPr>
      <p:sp>
        <p:nvSpPr>
          <p:cNvPr id="87" name="Google Shape;87;gf91cf3134c_0_285"/>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lvl1pPr marL="457200" lvl="0" indent="-358140" algn="l" rtl="0">
              <a:lnSpc>
                <a:spcPct val="95000"/>
              </a:lnSpc>
              <a:spcBef>
                <a:spcPts val="480"/>
              </a:spcBef>
              <a:spcAft>
                <a:spcPts val="0"/>
              </a:spcAft>
              <a:buSzPts val="2040"/>
              <a:buFont typeface="Noto Sans Symbols"/>
              <a:buChar char="⮚"/>
              <a:defRPr>
                <a:solidFill>
                  <a:schemeClr val="dk2"/>
                </a:solidFill>
              </a:defRPr>
            </a:lvl1pPr>
            <a:lvl2pPr marL="914400" lvl="1" indent="-342900" algn="l" rtl="0">
              <a:lnSpc>
                <a:spcPct val="95000"/>
              </a:lnSpc>
              <a:spcBef>
                <a:spcPts val="360"/>
              </a:spcBef>
              <a:spcAft>
                <a:spcPts val="0"/>
              </a:spcAft>
              <a:buClr>
                <a:srgbClr val="0A017F"/>
              </a:buClr>
              <a:buSzPts val="1800"/>
              <a:buChar char="○"/>
              <a:defRPr/>
            </a:lvl2pPr>
            <a:lvl3pPr marL="1371600" lvl="2" indent="-325755" algn="l" rtl="0">
              <a:lnSpc>
                <a:spcPct val="95000"/>
              </a:lnSpc>
              <a:spcBef>
                <a:spcPts val="360"/>
              </a:spcBef>
              <a:spcAft>
                <a:spcPts val="0"/>
              </a:spcAft>
              <a:buClr>
                <a:srgbClr val="7F0101"/>
              </a:buClr>
              <a:buSzPts val="1530"/>
              <a:buChar char="■"/>
              <a:defRPr/>
            </a:lvl3pPr>
            <a:lvl4pPr marL="1828800" lvl="3" indent="-325755" algn="l" rtl="0">
              <a:lnSpc>
                <a:spcPct val="95000"/>
              </a:lnSpc>
              <a:spcBef>
                <a:spcPts val="360"/>
              </a:spcBef>
              <a:spcAft>
                <a:spcPts val="0"/>
              </a:spcAft>
              <a:buClr>
                <a:srgbClr val="0A017F"/>
              </a:buClr>
              <a:buSzPts val="1530"/>
              <a:buChar char="●"/>
              <a:defRPr/>
            </a:lvl4pPr>
            <a:lvl5pPr marL="2286000" lvl="4" indent="-325754" algn="l" rtl="0">
              <a:lnSpc>
                <a:spcPct val="95000"/>
              </a:lnSpc>
              <a:spcBef>
                <a:spcPts val="360"/>
              </a:spcBef>
              <a:spcAft>
                <a:spcPts val="0"/>
              </a:spcAft>
              <a:buSzPts val="1530"/>
              <a:buChar char="○"/>
              <a:defRPr/>
            </a:lvl5pPr>
            <a:lvl6pPr marL="2743200" lvl="5" indent="-325754" algn="l" rtl="0">
              <a:lnSpc>
                <a:spcPct val="95000"/>
              </a:lnSpc>
              <a:spcBef>
                <a:spcPts val="360"/>
              </a:spcBef>
              <a:spcAft>
                <a:spcPts val="0"/>
              </a:spcAft>
              <a:buSzPts val="1530"/>
              <a:buChar char="■"/>
              <a:defRPr/>
            </a:lvl6pPr>
            <a:lvl7pPr marL="3200400" lvl="6" indent="-325754" algn="l" rtl="0">
              <a:lnSpc>
                <a:spcPct val="95000"/>
              </a:lnSpc>
              <a:spcBef>
                <a:spcPts val="360"/>
              </a:spcBef>
              <a:spcAft>
                <a:spcPts val="0"/>
              </a:spcAft>
              <a:buSzPts val="1530"/>
              <a:buChar char="●"/>
              <a:defRPr/>
            </a:lvl7pPr>
            <a:lvl8pPr marL="3657600" lvl="7" indent="-325754" algn="l" rtl="0">
              <a:lnSpc>
                <a:spcPct val="95000"/>
              </a:lnSpc>
              <a:spcBef>
                <a:spcPts val="360"/>
              </a:spcBef>
              <a:spcAft>
                <a:spcPts val="0"/>
              </a:spcAft>
              <a:buSzPts val="1530"/>
              <a:buChar char="○"/>
              <a:defRPr/>
            </a:lvl8pPr>
            <a:lvl9pPr marL="4114800" lvl="8" indent="-325754" algn="l" rtl="0">
              <a:lnSpc>
                <a:spcPct val="95000"/>
              </a:lnSpc>
              <a:spcBef>
                <a:spcPts val="360"/>
              </a:spcBef>
              <a:spcAft>
                <a:spcPts val="0"/>
              </a:spcAft>
              <a:buSzPts val="1530"/>
              <a:buChar char="■"/>
              <a:defRPr/>
            </a:lvl9pPr>
          </a:lstStyle>
          <a:p>
            <a:endParaRPr/>
          </a:p>
        </p:txBody>
      </p:sp>
      <p:sp>
        <p:nvSpPr>
          <p:cNvPr id="88" name="Google Shape;88;gf91cf3134c_0_285"/>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2800"/>
              <a:buNone/>
              <a:defRPr>
                <a:latin typeface="Times New Roman"/>
                <a:ea typeface="Times New Roman"/>
                <a:cs typeface="Times New Roman"/>
                <a:sym typeface="Times New Roman"/>
              </a:defRPr>
            </a:lvl1pPr>
            <a:lvl2pPr lvl="1" algn="l" rtl="0">
              <a:lnSpc>
                <a:spcPct val="90000"/>
              </a:lnSpc>
              <a:spcBef>
                <a:spcPts val="0"/>
              </a:spcBef>
              <a:spcAft>
                <a:spcPts val="0"/>
              </a:spcAft>
              <a:buSzPts val="2800"/>
              <a:buNone/>
              <a:defRPr/>
            </a:lvl2pPr>
            <a:lvl3pPr lvl="2" algn="l" rtl="0">
              <a:lnSpc>
                <a:spcPct val="90000"/>
              </a:lnSpc>
              <a:spcBef>
                <a:spcPts val="0"/>
              </a:spcBef>
              <a:spcAft>
                <a:spcPts val="0"/>
              </a:spcAft>
              <a:buSzPts val="2800"/>
              <a:buNone/>
              <a:defRPr/>
            </a:lvl3pPr>
            <a:lvl4pPr lvl="3" algn="l" rtl="0">
              <a:lnSpc>
                <a:spcPct val="90000"/>
              </a:lnSpc>
              <a:spcBef>
                <a:spcPts val="0"/>
              </a:spcBef>
              <a:spcAft>
                <a:spcPts val="0"/>
              </a:spcAft>
              <a:buSzPts val="2800"/>
              <a:buNone/>
              <a:defRPr/>
            </a:lvl4pPr>
            <a:lvl5pPr lvl="4" algn="l" rtl="0">
              <a:lnSpc>
                <a:spcPct val="90000"/>
              </a:lnSpc>
              <a:spcBef>
                <a:spcPts val="0"/>
              </a:spcBef>
              <a:spcAft>
                <a:spcPts val="0"/>
              </a:spcAft>
              <a:buSzPts val="2800"/>
              <a:buNone/>
              <a:defRPr/>
            </a:lvl5pPr>
            <a:lvl6pPr lvl="5" algn="l" rtl="0">
              <a:lnSpc>
                <a:spcPct val="90000"/>
              </a:lnSpc>
              <a:spcBef>
                <a:spcPts val="0"/>
              </a:spcBef>
              <a:spcAft>
                <a:spcPts val="0"/>
              </a:spcAft>
              <a:buSzPts val="2800"/>
              <a:buNone/>
              <a:defRPr/>
            </a:lvl6pPr>
            <a:lvl7pPr lvl="6" algn="l" rtl="0">
              <a:lnSpc>
                <a:spcPct val="90000"/>
              </a:lnSpc>
              <a:spcBef>
                <a:spcPts val="0"/>
              </a:spcBef>
              <a:spcAft>
                <a:spcPts val="0"/>
              </a:spcAft>
              <a:buSzPts val="2800"/>
              <a:buNone/>
              <a:defRPr/>
            </a:lvl7pPr>
            <a:lvl8pPr lvl="7" algn="l" rtl="0">
              <a:lnSpc>
                <a:spcPct val="90000"/>
              </a:lnSpc>
              <a:spcBef>
                <a:spcPts val="0"/>
              </a:spcBef>
              <a:spcAft>
                <a:spcPts val="0"/>
              </a:spcAft>
              <a:buSzPts val="2800"/>
              <a:buNone/>
              <a:defRPr/>
            </a:lvl8pPr>
            <a:lvl9pPr lvl="8" algn="l" rtl="0">
              <a:lnSpc>
                <a:spcPct val="9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gf91cf3134c_0_220"/>
          <p:cNvGrpSpPr/>
          <p:nvPr/>
        </p:nvGrpSpPr>
        <p:grpSpPr>
          <a:xfrm>
            <a:off x="830392" y="1588427"/>
            <a:ext cx="745763" cy="61102"/>
            <a:chOff x="4580561" y="2589004"/>
            <a:chExt cx="1064464" cy="25200"/>
          </a:xfrm>
        </p:grpSpPr>
        <p:sp>
          <p:nvSpPr>
            <p:cNvPr id="23" name="Google Shape;23;gf91cf3134c_0_2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gf91cf3134c_0_2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gf91cf3134c_0_220"/>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6" name="Google Shape;26;gf91cf3134c_0_22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gf91cf3134c_0_22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gf91cf3134c_0_226"/>
          <p:cNvGrpSpPr/>
          <p:nvPr/>
        </p:nvGrpSpPr>
        <p:grpSpPr>
          <a:xfrm>
            <a:off x="830392" y="1588427"/>
            <a:ext cx="745763" cy="61102"/>
            <a:chOff x="4580561" y="2589004"/>
            <a:chExt cx="1064464" cy="25200"/>
          </a:xfrm>
        </p:grpSpPr>
        <p:sp>
          <p:nvSpPr>
            <p:cNvPr id="30" name="Google Shape;30;gf91cf3134c_0_2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f91cf3134c_0_2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gf91cf3134c_0_226"/>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3" name="Google Shape;33;gf91cf3134c_0_226"/>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 name="Google Shape;34;gf91cf3134c_0_22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gf91cf3134c_0_23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gf91cf3134c_0_234"/>
          <p:cNvGrpSpPr/>
          <p:nvPr/>
        </p:nvGrpSpPr>
        <p:grpSpPr>
          <a:xfrm>
            <a:off x="830392" y="1588427"/>
            <a:ext cx="745763" cy="61102"/>
            <a:chOff x="4580561" y="2589004"/>
            <a:chExt cx="1064464" cy="25200"/>
          </a:xfrm>
        </p:grpSpPr>
        <p:sp>
          <p:nvSpPr>
            <p:cNvPr id="38" name="Google Shape;38;gf91cf3134c_0_2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f91cf3134c_0_23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gf91cf3134c_0_234"/>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1" name="Google Shape;41;gf91cf3134c_0_234"/>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2" name="Google Shape;42;gf91cf3134c_0_234"/>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3" name="Google Shape;43;gf91cf3134c_0_23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gf91cf3134c_0_243"/>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gf91cf3134c_0_243"/>
          <p:cNvGrpSpPr/>
          <p:nvPr/>
        </p:nvGrpSpPr>
        <p:grpSpPr>
          <a:xfrm>
            <a:off x="830392" y="1588427"/>
            <a:ext cx="745763" cy="61102"/>
            <a:chOff x="4580561" y="2589004"/>
            <a:chExt cx="1064464" cy="25200"/>
          </a:xfrm>
        </p:grpSpPr>
        <p:sp>
          <p:nvSpPr>
            <p:cNvPr id="47" name="Google Shape;47;gf91cf3134c_0_2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gf91cf3134c_0_24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gf91cf3134c_0_243"/>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0" name="Google Shape;50;gf91cf3134c_0_24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gf91cf3134c_0_250"/>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gf91cf3134c_0_250"/>
          <p:cNvGrpSpPr/>
          <p:nvPr/>
        </p:nvGrpSpPr>
        <p:grpSpPr>
          <a:xfrm>
            <a:off x="830392" y="1588427"/>
            <a:ext cx="745763" cy="61102"/>
            <a:chOff x="4580561" y="2589004"/>
            <a:chExt cx="1064464" cy="25200"/>
          </a:xfrm>
        </p:grpSpPr>
        <p:sp>
          <p:nvSpPr>
            <p:cNvPr id="54" name="Google Shape;54;gf91cf3134c_0_2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f91cf3134c_0_25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gf91cf3134c_0_250"/>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7" name="Google Shape;57;gf91cf3134c_0_250"/>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8" name="Google Shape;58;gf91cf3134c_0_25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gf91cf3134c_0_258"/>
          <p:cNvGrpSpPr/>
          <p:nvPr/>
        </p:nvGrpSpPr>
        <p:grpSpPr>
          <a:xfrm>
            <a:off x="830392" y="5558926"/>
            <a:ext cx="745763" cy="61102"/>
            <a:chOff x="4580561" y="2589004"/>
            <a:chExt cx="1064464" cy="25200"/>
          </a:xfrm>
        </p:grpSpPr>
        <p:sp>
          <p:nvSpPr>
            <p:cNvPr id="61" name="Google Shape;61;gf91cf3134c_0_25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gf91cf3134c_0_2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gf91cf3134c_0_25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4" name="Google Shape;64;gf91cf3134c_0_25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gf91cf3134c_0_264"/>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gf91cf3134c_0_264"/>
          <p:cNvGrpSpPr/>
          <p:nvPr/>
        </p:nvGrpSpPr>
        <p:grpSpPr>
          <a:xfrm>
            <a:off x="830392" y="1588427"/>
            <a:ext cx="745763" cy="61102"/>
            <a:chOff x="4580561" y="2589004"/>
            <a:chExt cx="1064464" cy="25200"/>
          </a:xfrm>
        </p:grpSpPr>
        <p:sp>
          <p:nvSpPr>
            <p:cNvPr id="68" name="Google Shape;68;gf91cf3134c_0_2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f91cf3134c_0_26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gf91cf3134c_0_264"/>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71" name="Google Shape;71;gf91cf3134c_0_264"/>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2" name="Google Shape;72;gf91cf3134c_0_264"/>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3" name="Google Shape;73;gf91cf3134c_0_26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gf91cf3134c_0_273"/>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6" name="Google Shape;76;gf91cf3134c_0_27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gf91cf3134c_0_20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11" name="Google Shape;11;gf91cf3134c_0_20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2" name="Google Shape;12;gf91cf3134c_0_208"/>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www.youtube.com/watch?v=Y_A0E1ToC_I"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y7iPJTQ9-_Y"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relevant.software/blog/software-requirements-specification-srs-docum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kwsKr1MObx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youtube.com/watch?v=UQjPWzBySj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f91cf3134c_0_288"/>
          <p:cNvSpPr txBox="1">
            <a:spLocks noGrp="1"/>
          </p:cNvSpPr>
          <p:nvPr>
            <p:ph type="ctrTitle"/>
          </p:nvPr>
        </p:nvSpPr>
        <p:spPr>
          <a:xfrm>
            <a:off x="729450" y="2973575"/>
            <a:ext cx="7688100" cy="203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Software process model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80000"/>
              </a:lnSpc>
              <a:spcBef>
                <a:spcPts val="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Prescriptive process models advocate an orderly approach to software engineering</a:t>
            </a:r>
            <a:endParaRPr/>
          </a:p>
          <a:p>
            <a:pPr marL="838200" marR="0" lvl="1" indent="-381000" algn="just" rtl="0">
              <a:lnSpc>
                <a:spcPct val="80000"/>
              </a:lnSpc>
              <a:spcBef>
                <a:spcPts val="48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Organize framework activities in a certain order</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Each action in terms of a task set that identifies the work to be accomplished to meet the goals.</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Software engineer choose process framework that includes activities like;</a:t>
            </a:r>
            <a:endParaRPr/>
          </a:p>
          <a:p>
            <a:pPr marL="838200" marR="0" lvl="1" indent="-381000" algn="just" rtl="0">
              <a:lnSpc>
                <a:spcPct val="95000"/>
              </a:lnSpc>
              <a:spcBef>
                <a:spcPts val="48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Communication</a:t>
            </a:r>
            <a:endParaRPr/>
          </a:p>
          <a:p>
            <a:pPr marL="838200" marR="0" lvl="1" indent="-381000" algn="just" rtl="0">
              <a:lnSpc>
                <a:spcPct val="95000"/>
              </a:lnSpc>
              <a:spcBef>
                <a:spcPts val="48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Planning</a:t>
            </a:r>
            <a:endParaRPr/>
          </a:p>
          <a:p>
            <a:pPr marL="838200" marR="0" lvl="1" indent="-381000" algn="just" rtl="0">
              <a:lnSpc>
                <a:spcPct val="95000"/>
              </a:lnSpc>
              <a:spcBef>
                <a:spcPts val="48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Modeling</a:t>
            </a:r>
            <a:endParaRPr/>
          </a:p>
          <a:p>
            <a:pPr marL="838200" marR="0" lvl="1" indent="-381000" algn="just" rtl="0">
              <a:lnSpc>
                <a:spcPct val="95000"/>
              </a:lnSpc>
              <a:spcBef>
                <a:spcPts val="48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Construction</a:t>
            </a:r>
            <a:endParaRPr/>
          </a:p>
          <a:p>
            <a:pPr marL="838200" marR="0" lvl="1" indent="-381000" algn="just" rtl="0">
              <a:lnSpc>
                <a:spcPct val="95000"/>
              </a:lnSpc>
              <a:spcBef>
                <a:spcPts val="480"/>
              </a:spcBef>
              <a:spcAft>
                <a:spcPts val="0"/>
              </a:spcAft>
              <a:buClr>
                <a:srgbClr val="0A017F"/>
              </a:buClr>
              <a:buSzPts val="2400"/>
              <a:buFont typeface="Helvetica Neue"/>
              <a:buChar char="—"/>
            </a:pPr>
            <a:r>
              <a:rPr lang="en-US" sz="2400" b="0" i="0" u="none" strike="noStrike" cap="none">
                <a:solidFill>
                  <a:srgbClr val="0A017F"/>
                </a:solidFill>
                <a:latin typeface="Times New Roman"/>
                <a:ea typeface="Times New Roman"/>
                <a:cs typeface="Times New Roman"/>
                <a:sym typeface="Times New Roman"/>
              </a:rPr>
              <a:t>Deployment  </a:t>
            </a:r>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strike="noStrike" cap="none">
              <a:solidFill>
                <a:srgbClr val="0A017F"/>
              </a:solidFill>
              <a:latin typeface="Times New Roman"/>
              <a:ea typeface="Times New Roman"/>
              <a:cs typeface="Times New Roman"/>
              <a:sym typeface="Times New Roman"/>
            </a:endParaRPr>
          </a:p>
        </p:txBody>
      </p:sp>
      <p:sp>
        <p:nvSpPr>
          <p:cNvPr id="150" name="Google Shape;150;p10"/>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Prescriptive Model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f91cf3134c_0_711"/>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marR="0" lvl="0" indent="-419100" algn="just" rtl="0">
              <a:lnSpc>
                <a:spcPct val="80000"/>
              </a:lnSpc>
              <a:spcBef>
                <a:spcPts val="1000"/>
              </a:spcBef>
              <a:spcAft>
                <a:spcPts val="0"/>
              </a:spcAft>
              <a:buClr>
                <a:schemeClr val="hlink"/>
              </a:buClr>
              <a:buSzPts val="2040"/>
              <a:buFont typeface="Noto Sans Symbols"/>
              <a:buChar char="⮚"/>
            </a:pPr>
            <a:r>
              <a:rPr lang="en-US" sz="2400" b="1">
                <a:latin typeface="Times New Roman"/>
                <a:ea typeface="Times New Roman"/>
                <a:cs typeface="Times New Roman"/>
                <a:sym typeface="Times New Roman"/>
              </a:rPr>
              <a:t>Communication -</a:t>
            </a:r>
            <a:r>
              <a:rPr lang="en-US" sz="2400">
                <a:latin typeface="Times New Roman"/>
                <a:ea typeface="Times New Roman"/>
                <a:cs typeface="Times New Roman"/>
                <a:sym typeface="Times New Roman"/>
              </a:rPr>
              <a:t> Before any technical work can commence, it is critically important to communicate and collaborate with the customer (and other stakeholders).</a:t>
            </a:r>
            <a:endParaRPr sz="2400">
              <a:latin typeface="Times New Roman"/>
              <a:ea typeface="Times New Roman"/>
              <a:cs typeface="Times New Roman"/>
              <a:sym typeface="Times New Roman"/>
            </a:endParaRPr>
          </a:p>
          <a:p>
            <a:pPr marL="419100" marR="0" lvl="0" indent="-419100" algn="just" rtl="0">
              <a:lnSpc>
                <a:spcPct val="80000"/>
              </a:lnSpc>
              <a:spcBef>
                <a:spcPts val="1000"/>
              </a:spcBef>
              <a:spcAft>
                <a:spcPts val="0"/>
              </a:spcAft>
              <a:buClr>
                <a:schemeClr val="hlink"/>
              </a:buClr>
              <a:buSzPts val="2040"/>
              <a:buFont typeface="Noto Sans Symbols"/>
              <a:buChar char="⮚"/>
            </a:pPr>
            <a:r>
              <a:rPr lang="en-US" sz="2400">
                <a:latin typeface="Times New Roman"/>
                <a:ea typeface="Times New Roman"/>
                <a:cs typeface="Times New Roman"/>
                <a:sym typeface="Times New Roman"/>
              </a:rPr>
              <a:t>The intent is to understand stakeholders’ objectives for the project and to gather requirements that help define software features and functions.</a:t>
            </a:r>
            <a:endParaRPr sz="2400">
              <a:latin typeface="Times New Roman"/>
              <a:ea typeface="Times New Roman"/>
              <a:cs typeface="Times New Roman"/>
              <a:sym typeface="Times New Roman"/>
            </a:endParaRPr>
          </a:p>
          <a:p>
            <a:pPr marL="419100" marR="0" lvl="0" indent="-441960" algn="just" rtl="0">
              <a:lnSpc>
                <a:spcPct val="80000"/>
              </a:lnSpc>
              <a:spcBef>
                <a:spcPts val="1000"/>
              </a:spcBef>
              <a:spcAft>
                <a:spcPts val="0"/>
              </a:spcAft>
              <a:buSzPts val="2400"/>
              <a:buFont typeface="Times New Roman"/>
              <a:buChar char="⮚"/>
            </a:pPr>
            <a:r>
              <a:rPr lang="en-US" sz="2400" b="1">
                <a:latin typeface="Times New Roman"/>
                <a:ea typeface="Times New Roman"/>
                <a:cs typeface="Times New Roman"/>
                <a:sym typeface="Times New Roman"/>
              </a:rPr>
              <a:t>Planning - </a:t>
            </a:r>
            <a:r>
              <a:rPr lang="en-US" sz="2400">
                <a:latin typeface="Times New Roman"/>
                <a:ea typeface="Times New Roman"/>
                <a:cs typeface="Times New Roman"/>
                <a:sym typeface="Times New Roman"/>
              </a:rPr>
              <a:t>A software project is a complicated journey, and the planning activity creates a “map” that helps guide the team as it makes the journey. </a:t>
            </a:r>
            <a:endParaRPr sz="2400">
              <a:latin typeface="Times New Roman"/>
              <a:ea typeface="Times New Roman"/>
              <a:cs typeface="Times New Roman"/>
              <a:sym typeface="Times New Roman"/>
            </a:endParaRPr>
          </a:p>
          <a:p>
            <a:pPr marL="419100" marR="0" lvl="0" indent="-441960" algn="just" rtl="0">
              <a:lnSpc>
                <a:spcPct val="8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map—called a software project plan—defines the software engineering work by describing the technical tasks to be conducted, the risks that are likely, the resources that will be required, the work products to be produced, and a work schedule.</a:t>
            </a:r>
            <a:endParaRPr sz="2400">
              <a:latin typeface="Times New Roman"/>
              <a:ea typeface="Times New Roman"/>
              <a:cs typeface="Times New Roman"/>
              <a:sym typeface="Times New Roman"/>
            </a:endParaRPr>
          </a:p>
          <a:p>
            <a:pPr marL="419100" marR="0" lvl="0" indent="-289560" algn="l" rtl="0">
              <a:lnSpc>
                <a:spcPct val="95000"/>
              </a:lnSpc>
              <a:spcBef>
                <a:spcPts val="1000"/>
              </a:spcBef>
              <a:spcAft>
                <a:spcPts val="0"/>
              </a:spcAft>
              <a:buClr>
                <a:schemeClr val="hlink"/>
              </a:buClr>
              <a:buSzPts val="2040"/>
              <a:buFont typeface="Helvetica Neue"/>
              <a:buNone/>
            </a:pPr>
            <a:endParaRPr sz="2400" b="0" i="0" u="none" strike="noStrike" cap="none">
              <a:solidFill>
                <a:srgbClr val="0A017F"/>
              </a:solidFill>
              <a:latin typeface="Times New Roman"/>
              <a:ea typeface="Times New Roman"/>
              <a:cs typeface="Times New Roman"/>
              <a:sym typeface="Times New Roman"/>
            </a:endParaRPr>
          </a:p>
        </p:txBody>
      </p:sp>
      <p:sp>
        <p:nvSpPr>
          <p:cNvPr id="156" name="Google Shape;156;gf91cf3134c_0_711"/>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Prescriptive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f91cf3134c_0_718"/>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57200" marR="0" lvl="0" indent="-381000" algn="just" rtl="0">
              <a:lnSpc>
                <a:spcPct val="95000"/>
              </a:lnSpc>
              <a:spcBef>
                <a:spcPts val="480"/>
              </a:spcBef>
              <a:spcAft>
                <a:spcPts val="0"/>
              </a:spcAft>
              <a:buSzPts val="2400"/>
              <a:buFont typeface="Times New Roman"/>
              <a:buChar char="⮚"/>
            </a:pPr>
            <a:r>
              <a:rPr lang="en-US" sz="2400" b="1">
                <a:latin typeface="Times New Roman"/>
                <a:ea typeface="Times New Roman"/>
                <a:cs typeface="Times New Roman"/>
                <a:sym typeface="Times New Roman"/>
              </a:rPr>
              <a:t>Modeling - </a:t>
            </a:r>
            <a:r>
              <a:rPr lang="en-US" sz="2400">
                <a:latin typeface="Times New Roman"/>
                <a:ea typeface="Times New Roman"/>
                <a:cs typeface="Times New Roman"/>
                <a:sym typeface="Times New Roman"/>
              </a:rPr>
              <a:t>Whether you’re a landscaper, a bridge builder, an aeronautical engineer, a carpenter, or an architect, you work with models every day. </a:t>
            </a:r>
            <a:endParaRPr sz="2400">
              <a:latin typeface="Times New Roman"/>
              <a:ea typeface="Times New Roman"/>
              <a:cs typeface="Times New Roman"/>
              <a:sym typeface="Times New Roman"/>
            </a:endParaRPr>
          </a:p>
          <a:p>
            <a:pPr marL="457200" marR="0" lvl="0" indent="-381000" algn="just" rtl="0">
              <a:lnSpc>
                <a:spcPct val="9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You create a “sketch” of the thing so that you’ll understand the big picture—what it will look like architecturally, how the constituent parts fit together, and many other characteristics. </a:t>
            </a:r>
            <a:endParaRPr sz="2400">
              <a:latin typeface="Times New Roman"/>
              <a:ea typeface="Times New Roman"/>
              <a:cs typeface="Times New Roman"/>
              <a:sym typeface="Times New Roman"/>
            </a:endParaRPr>
          </a:p>
          <a:p>
            <a:pPr marL="457200" marR="0" lvl="0" indent="-381000" algn="just" rtl="0">
              <a:lnSpc>
                <a:spcPct val="95000"/>
              </a:lnSpc>
              <a:spcBef>
                <a:spcPts val="1000"/>
              </a:spcBef>
              <a:spcAft>
                <a:spcPts val="1000"/>
              </a:spcAft>
              <a:buSzPts val="2400"/>
              <a:buFont typeface="Times New Roman"/>
              <a:buChar char="⮚"/>
            </a:pPr>
            <a:r>
              <a:rPr lang="en-US" sz="2400">
                <a:latin typeface="Times New Roman"/>
                <a:ea typeface="Times New Roman"/>
                <a:cs typeface="Times New Roman"/>
                <a:sym typeface="Times New Roman"/>
              </a:rPr>
              <a:t>If required, you refine the sketch into greater and greater detail in an effort to better understand the problem and how you’re going to solve it. </a:t>
            </a:r>
            <a:endParaRPr sz="2400">
              <a:latin typeface="Times New Roman"/>
              <a:ea typeface="Times New Roman"/>
              <a:cs typeface="Times New Roman"/>
              <a:sym typeface="Times New Roman"/>
            </a:endParaRPr>
          </a:p>
        </p:txBody>
      </p:sp>
      <p:sp>
        <p:nvSpPr>
          <p:cNvPr id="162" name="Google Shape;162;gf91cf3134c_0_718"/>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Prescriptive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f91cf3134c_0_724"/>
          <p:cNvSpPr txBox="1">
            <a:spLocks noGrp="1"/>
          </p:cNvSpPr>
          <p:nvPr>
            <p:ph type="body" idx="1"/>
          </p:nvPr>
        </p:nvSpPr>
        <p:spPr>
          <a:xfrm>
            <a:off x="539750" y="1654175"/>
            <a:ext cx="8070900" cy="4499100"/>
          </a:xfrm>
          <a:prstGeom prst="rect">
            <a:avLst/>
          </a:prstGeom>
          <a:noFill/>
          <a:ln>
            <a:noFill/>
          </a:ln>
        </p:spPr>
        <p:txBody>
          <a:bodyPr spcFirstLastPara="1" wrap="square" lIns="0" tIns="0" rIns="0" bIns="0" anchor="t" anchorCtr="0">
            <a:noAutofit/>
          </a:bodyPr>
          <a:lstStyle/>
          <a:p>
            <a:pPr marL="419100" lvl="0" indent="-289560" algn="l" rtl="0">
              <a:spcBef>
                <a:spcPts val="480"/>
              </a:spcBef>
              <a:spcAft>
                <a:spcPts val="0"/>
              </a:spcAft>
              <a:buNone/>
            </a:pPr>
            <a:r>
              <a:rPr lang="en-US" sz="2400">
                <a:latin typeface="Times New Roman"/>
                <a:ea typeface="Times New Roman"/>
                <a:cs typeface="Times New Roman"/>
                <a:sym typeface="Times New Roman"/>
              </a:rPr>
              <a:t>A software engineer does the same thing by creating models to better understand software requirements and the design that will achieve those requirements.</a:t>
            </a:r>
            <a:endParaRPr sz="2400">
              <a:latin typeface="Times New Roman"/>
              <a:ea typeface="Times New Roman"/>
              <a:cs typeface="Times New Roman"/>
              <a:sym typeface="Times New Roman"/>
            </a:endParaRPr>
          </a:p>
          <a:p>
            <a:pPr marL="419100" lvl="0" indent="-289560" algn="l" rtl="0">
              <a:spcBef>
                <a:spcPts val="480"/>
              </a:spcBef>
              <a:spcAft>
                <a:spcPts val="0"/>
              </a:spcAft>
              <a:buNone/>
            </a:pPr>
            <a:endParaRPr sz="2400">
              <a:latin typeface="Times New Roman"/>
              <a:ea typeface="Times New Roman"/>
              <a:cs typeface="Times New Roman"/>
              <a:sym typeface="Times New Roman"/>
            </a:endParaRPr>
          </a:p>
          <a:p>
            <a:pPr marL="419100" lvl="0" indent="-289560" algn="l" rtl="0">
              <a:spcBef>
                <a:spcPts val="480"/>
              </a:spcBef>
              <a:spcAft>
                <a:spcPts val="0"/>
              </a:spcAft>
              <a:buNone/>
            </a:pPr>
            <a:r>
              <a:rPr lang="en-US" sz="2400" b="1">
                <a:latin typeface="Times New Roman"/>
                <a:ea typeface="Times New Roman"/>
                <a:cs typeface="Times New Roman"/>
                <a:sym typeface="Times New Roman"/>
              </a:rPr>
              <a:t>Construction </a:t>
            </a:r>
            <a:r>
              <a:rPr lang="en-US" sz="2400">
                <a:latin typeface="Times New Roman"/>
                <a:ea typeface="Times New Roman"/>
                <a:cs typeface="Times New Roman"/>
                <a:sym typeface="Times New Roman"/>
              </a:rPr>
              <a:t>- What you design must be built. This activity combines code generation (either manual or automated) and the testing that is required to uncover errors in the code.</a:t>
            </a:r>
            <a:endParaRPr sz="2400">
              <a:latin typeface="Times New Roman"/>
              <a:ea typeface="Times New Roman"/>
              <a:cs typeface="Times New Roman"/>
              <a:sym typeface="Times New Roman"/>
            </a:endParaRPr>
          </a:p>
          <a:p>
            <a:pPr marL="419100" lvl="0" indent="-289560" algn="l" rtl="0">
              <a:spcBef>
                <a:spcPts val="480"/>
              </a:spcBef>
              <a:spcAft>
                <a:spcPts val="0"/>
              </a:spcAft>
              <a:buClr>
                <a:schemeClr val="accent5"/>
              </a:buClr>
              <a:buSzPts val="2040"/>
              <a:buFont typeface="Helvetica Neue"/>
              <a:buNone/>
            </a:pPr>
            <a:endParaRPr sz="2400">
              <a:latin typeface="Times New Roman"/>
              <a:ea typeface="Times New Roman"/>
              <a:cs typeface="Times New Roman"/>
              <a:sym typeface="Times New Roman"/>
            </a:endParaRPr>
          </a:p>
          <a:p>
            <a:pPr marL="419100" marR="0" lvl="0" indent="-289560" algn="l" rtl="0">
              <a:lnSpc>
                <a:spcPct val="95000"/>
              </a:lnSpc>
              <a:spcBef>
                <a:spcPts val="480"/>
              </a:spcBef>
              <a:spcAft>
                <a:spcPts val="0"/>
              </a:spcAft>
              <a:buClr>
                <a:schemeClr val="hlink"/>
              </a:buClr>
              <a:buSzPts val="2040"/>
              <a:buFont typeface="Helvetica Neue"/>
              <a:buNone/>
            </a:pPr>
            <a:r>
              <a:rPr lang="en-US" sz="2400" b="1">
                <a:latin typeface="Times New Roman"/>
                <a:ea typeface="Times New Roman"/>
                <a:cs typeface="Times New Roman"/>
                <a:sym typeface="Times New Roman"/>
              </a:rPr>
              <a:t>Deployment </a:t>
            </a:r>
            <a:r>
              <a:rPr lang="en-US" sz="2400">
                <a:latin typeface="Times New Roman"/>
                <a:ea typeface="Times New Roman"/>
                <a:cs typeface="Times New Roman"/>
                <a:sym typeface="Times New Roman"/>
              </a:rPr>
              <a:t>- The software (as a complete entity or as a partially completed increment) is delivered to the customer who evaluates the delivered product and provides feedback based on the evaluation.</a:t>
            </a:r>
            <a:endParaRPr sz="2400">
              <a:latin typeface="Times New Roman"/>
              <a:ea typeface="Times New Roman"/>
              <a:cs typeface="Times New Roman"/>
              <a:sym typeface="Times New Roman"/>
            </a:endParaRPr>
          </a:p>
        </p:txBody>
      </p:sp>
      <p:sp>
        <p:nvSpPr>
          <p:cNvPr id="168" name="Google Shape;168;gf91cf3134c_0_724"/>
          <p:cNvSpPr txBox="1">
            <a:spLocks noGrp="1"/>
          </p:cNvSpPr>
          <p:nvPr>
            <p:ph type="title"/>
          </p:nvPr>
        </p:nvSpPr>
        <p:spPr>
          <a:xfrm>
            <a:off x="539750" y="554037"/>
            <a:ext cx="8070900" cy="817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Prescriptive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Calling this model as “Prescribe” because it recommend a set of process elements, activities, action task, work product &amp; quality.</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Each elements are interrelated to one another (called workflow). </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174" name="Google Shape;174;p11"/>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Prescriptive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f91cf3134c_0_452"/>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Waterfall Model</a:t>
            </a:r>
            <a:endParaRPr sz="5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Waterfall Model</a:t>
            </a:r>
            <a:br>
              <a:rPr lang="en-US" sz="2800" b="1" i="0" u="none" dirty="0">
                <a:solidFill>
                  <a:srgbClr val="0A017F"/>
                </a:solidFill>
                <a:latin typeface="Times New Roman"/>
                <a:ea typeface="Times New Roman"/>
                <a:cs typeface="Times New Roman"/>
                <a:sym typeface="Times New Roman"/>
              </a:rPr>
            </a:br>
            <a:br>
              <a:rPr lang="en-US" sz="2800" b="1" i="0" u="none" dirty="0">
                <a:solidFill>
                  <a:srgbClr val="0A017F"/>
                </a:solidFill>
                <a:latin typeface="Times New Roman"/>
                <a:ea typeface="Times New Roman"/>
                <a:cs typeface="Times New Roman"/>
                <a:sym typeface="Times New Roman"/>
              </a:rPr>
            </a:br>
            <a:endParaRPr dirty="0"/>
          </a:p>
        </p:txBody>
      </p:sp>
      <p:pic>
        <p:nvPicPr>
          <p:cNvPr id="185" name="Google Shape;185;p14" descr="Waterfall"/>
          <p:cNvPicPr preferRelativeResize="0">
            <a:picLocks noGrp="1"/>
          </p:cNvPicPr>
          <p:nvPr>
            <p:ph type="body" idx="1"/>
          </p:nvPr>
        </p:nvPicPr>
        <p:blipFill rotWithShape="1">
          <a:blip r:embed="rId3">
            <a:alphaModFix/>
          </a:blip>
          <a:srcRect/>
          <a:stretch/>
        </p:blipFill>
        <p:spPr>
          <a:xfrm>
            <a:off x="1216025" y="1179512"/>
            <a:ext cx="6711950" cy="4498975"/>
          </a:xfrm>
          <a:prstGeom prst="rect">
            <a:avLst/>
          </a:prstGeom>
          <a:noFill/>
          <a:ln>
            <a:noFill/>
          </a:ln>
        </p:spPr>
      </p:pic>
      <p:sp>
        <p:nvSpPr>
          <p:cNvPr id="2" name="TextBox 1">
            <a:hlinkClick r:id="rId4"/>
            <a:extLst>
              <a:ext uri="{FF2B5EF4-FFF2-40B4-BE49-F238E27FC236}">
                <a16:creationId xmlns:a16="http://schemas.microsoft.com/office/drawing/2014/main" id="{27F8CA13-EA52-CD92-8E64-A92D292D17B3}"/>
              </a:ext>
            </a:extLst>
          </p:cNvPr>
          <p:cNvSpPr txBox="1"/>
          <p:nvPr/>
        </p:nvSpPr>
        <p:spPr>
          <a:xfrm>
            <a:off x="371074" y="6235671"/>
            <a:ext cx="6518131" cy="461665"/>
          </a:xfrm>
          <a:prstGeom prst="rect">
            <a:avLst/>
          </a:prstGeom>
          <a:noFill/>
        </p:spPr>
        <p:txBody>
          <a:bodyPr wrap="none" rtlCol="0">
            <a:spAutoFit/>
          </a:bodyPr>
          <a:lstStyle/>
          <a:p>
            <a:r>
              <a:rPr lang="en-US" sz="2400" dirty="0"/>
              <a:t>Click </a:t>
            </a:r>
            <a:r>
              <a:rPr lang="en-US" sz="2400" dirty="0">
                <a:hlinkClick r:id="rId4"/>
              </a:rPr>
              <a:t>here</a:t>
            </a:r>
            <a:r>
              <a:rPr lang="en-US" sz="2400" dirty="0"/>
              <a:t> to watch a video on Waterfall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body" idx="1"/>
          </p:nvPr>
        </p:nvSpPr>
        <p:spPr>
          <a:xfrm>
            <a:off x="285750" y="1428750"/>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Requirement Gathering and Planning:</a:t>
            </a:r>
            <a:r>
              <a:rPr lang="en-US" sz="2400" b="0" i="0" u="none" dirty="0">
                <a:solidFill>
                  <a:schemeClr val="dk2"/>
                </a:solidFill>
                <a:latin typeface="Times New Roman"/>
                <a:ea typeface="Times New Roman"/>
                <a:cs typeface="Times New Roman"/>
                <a:sym typeface="Times New Roman"/>
              </a:rPr>
              <a:t> </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All possible requirements of the system to be developed are captured in this phase and documented in a requirement specification doc. </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It is performed by the senior members of the team with inputs from the customer, the sales department, market surveys, and domain experts in the industry. </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This information is then used to plan the basic project approach and to conduct a product feasibility study in the economical, operational, and technical areas.</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191" name="Google Shape;191;p15"/>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539750" y="1654175"/>
            <a:ext cx="8175625" cy="2678112"/>
          </a:xfrm>
          <a:prstGeom prst="rect">
            <a:avLst/>
          </a:prstGeom>
          <a:noFill/>
          <a:ln>
            <a:noFill/>
          </a:ln>
        </p:spPr>
        <p:txBody>
          <a:bodyPr spcFirstLastPara="1" wrap="square" lIns="91425" tIns="45700" rIns="91425" bIns="45700" anchor="ctr" anchorCtr="0">
            <a:spAutoFit/>
          </a:bodyPr>
          <a:lstStyle/>
          <a:p>
            <a:pPr marL="0" marR="0" lvl="0" indent="-129540" algn="l" rtl="0">
              <a:lnSpc>
                <a:spcPct val="100000"/>
              </a:lnSpc>
              <a:spcBef>
                <a:spcPts val="0"/>
              </a:spcBef>
              <a:spcAft>
                <a:spcPts val="0"/>
              </a:spcAft>
              <a:buClr>
                <a:schemeClr val="hlink"/>
              </a:buClr>
              <a:buSzPts val="2040"/>
              <a:buFont typeface="Noto Sans Symbols"/>
              <a:buChar char="⮚"/>
            </a:pPr>
            <a:r>
              <a:rPr lang="en-US" sz="2400" b="1" i="0" u="none" dirty="0">
                <a:solidFill>
                  <a:srgbClr val="000000"/>
                </a:solidFill>
                <a:latin typeface="Times New Roman" panose="02020603050405020304" pitchFamily="18" charset="0"/>
                <a:ea typeface="Arial"/>
                <a:cs typeface="Times New Roman" panose="02020603050405020304" pitchFamily="18" charset="0"/>
                <a:sym typeface="Arial"/>
              </a:rPr>
              <a:t>Planning</a:t>
            </a:r>
            <a:r>
              <a:rPr lang="en-US" sz="2400" b="0" i="0" u="none" dirty="0">
                <a:solidFill>
                  <a:srgbClr val="000000"/>
                </a:solidFill>
                <a:latin typeface="Times New Roman" panose="02020603050405020304" pitchFamily="18" charset="0"/>
                <a:ea typeface="Arial"/>
                <a:cs typeface="Times New Roman" panose="02020603050405020304" pitchFamily="18" charset="0"/>
                <a:sym typeface="Arial"/>
              </a:rPr>
              <a:t> for the quality assurance requirements and identification of the risks associated with the project is also done in the planning stage. </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hlink"/>
              </a:buClr>
              <a:buSzPts val="2040"/>
              <a:buFont typeface="Noto Sans Symbols"/>
              <a:buNone/>
            </a:pPr>
            <a:endParaRPr sz="2400" b="0" i="0" u="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129540" algn="l" rtl="0">
              <a:lnSpc>
                <a:spcPct val="100000"/>
              </a:lnSpc>
              <a:spcBef>
                <a:spcPts val="0"/>
              </a:spcBef>
              <a:spcAft>
                <a:spcPts val="0"/>
              </a:spcAft>
              <a:buClr>
                <a:schemeClr val="hlink"/>
              </a:buClr>
              <a:buSzPts val="2040"/>
              <a:buFont typeface="Noto Sans Symbols"/>
              <a:buChar char="⮚"/>
            </a:pPr>
            <a:r>
              <a:rPr lang="en-US" sz="2400" b="0" i="0" u="none" dirty="0">
                <a:solidFill>
                  <a:srgbClr val="000000"/>
                </a:solidFill>
                <a:latin typeface="Times New Roman" panose="02020603050405020304" pitchFamily="18" charset="0"/>
                <a:ea typeface="Arial"/>
                <a:cs typeface="Times New Roman" panose="02020603050405020304" pitchFamily="18" charset="0"/>
                <a:sym typeface="Arial"/>
              </a:rPr>
              <a:t>The outcome of the technical feasibility study is to define the various technical approaches that can be followed to implement the project successfully with minimum risks.</a:t>
            </a:r>
            <a:endParaRPr dirty="0">
              <a:latin typeface="Times New Roman" panose="02020603050405020304" pitchFamily="18" charset="0"/>
              <a:cs typeface="Times New Roman" panose="02020603050405020304" pitchFamily="18" charset="0"/>
            </a:endParaRPr>
          </a:p>
        </p:txBody>
      </p:sp>
      <p:sp>
        <p:nvSpPr>
          <p:cNvPr id="197" name="Google Shape;197;p16"/>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body" idx="1"/>
          </p:nvPr>
        </p:nvSpPr>
        <p:spPr>
          <a:xfrm>
            <a:off x="444623" y="1179512"/>
            <a:ext cx="8610600" cy="4981591"/>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System Design (Modeling):</a:t>
            </a:r>
            <a:r>
              <a:rPr lang="en-US" sz="2400" b="0" i="0" u="none" dirty="0">
                <a:solidFill>
                  <a:schemeClr val="dk2"/>
                </a:solidFill>
                <a:latin typeface="Times New Roman"/>
                <a:ea typeface="Times New Roman"/>
                <a:cs typeface="Times New Roman"/>
                <a:sym typeface="Times New Roman"/>
              </a:rPr>
              <a:t>  </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Software Requirement Specification (SRS) document which consists of all the product requirements to be designed and developed during the project life cycle.</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requirement specifications from the first phase are studied in this phase and the system design is prepared.</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 System Design helps in specifying hardware and system requirements and helps in defining overall system architecture.</a:t>
            </a:r>
          </a:p>
          <a:p>
            <a:pPr marL="419100" marR="0" lvl="0" indent="-289560" algn="l" rtl="0">
              <a:lnSpc>
                <a:spcPct val="95000"/>
              </a:lnSpc>
              <a:spcBef>
                <a:spcPts val="480"/>
              </a:spcBef>
              <a:spcAft>
                <a:spcPts val="0"/>
              </a:spcAft>
              <a:buClr>
                <a:schemeClr val="hlink"/>
              </a:buClr>
              <a:buSzPts val="2040"/>
              <a:buFont typeface="Helvetica Neue"/>
              <a:buNone/>
            </a:pPr>
            <a:endParaRPr lang="en-US" sz="2400" dirty="0">
              <a:latin typeface="Times New Roman"/>
              <a:ea typeface="Times New Roman"/>
              <a:cs typeface="Times New Roman"/>
              <a:sym typeface="Times New Roman"/>
            </a:endParaRPr>
          </a:p>
          <a:p>
            <a:pPr marL="419100" indent="-289560">
              <a:buClr>
                <a:schemeClr val="hlink"/>
              </a:buClr>
              <a:buNone/>
            </a:pPr>
            <a:r>
              <a:rPr lang="en-US" sz="2400" dirty="0">
                <a:latin typeface="Times New Roman" panose="02020603050405020304" pitchFamily="18" charset="0"/>
                <a:cs typeface="Times New Roman" panose="02020603050405020304" pitchFamily="18" charset="0"/>
              </a:rPr>
              <a:t>Click </a:t>
            </a:r>
            <a:r>
              <a:rPr lang="en-US" sz="2400" dirty="0">
                <a:latin typeface="Times New Roman" panose="02020603050405020304" pitchFamily="18" charset="0"/>
                <a:cs typeface="Times New Roman" panose="02020603050405020304" pitchFamily="18" charset="0"/>
                <a:hlinkClick r:id="rId3"/>
              </a:rPr>
              <a:t>here</a:t>
            </a:r>
            <a:r>
              <a:rPr lang="en-US" sz="2400" dirty="0">
                <a:latin typeface="Times New Roman" panose="02020603050405020304" pitchFamily="18" charset="0"/>
                <a:cs typeface="Times New Roman" panose="02020603050405020304" pitchFamily="18" charset="0"/>
              </a:rPr>
              <a:t> to watch ‘How to prepare SRS document’ for software project</a:t>
            </a:r>
          </a:p>
          <a:p>
            <a:pPr marL="419100" indent="-289560">
              <a:buClr>
                <a:schemeClr val="hlink"/>
              </a:buClr>
              <a:buNone/>
            </a:pPr>
            <a:r>
              <a:rPr lang="en-US" sz="2400" dirty="0">
                <a:latin typeface="Times New Roman" panose="02020603050405020304" pitchFamily="18" charset="0"/>
                <a:cs typeface="Times New Roman" panose="02020603050405020304" pitchFamily="18" charset="0"/>
              </a:rPr>
              <a:t>Click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to learn about ‘the guidelines to write an SRS document’ </a:t>
            </a:r>
          </a:p>
          <a:p>
            <a:pPr marL="419100" indent="-289560">
              <a:buClr>
                <a:schemeClr val="hlink"/>
              </a:buClr>
              <a:buNone/>
            </a:pPr>
            <a:endParaRPr lang="en-US" sz="2400" dirty="0">
              <a:latin typeface="Times New Roman" panose="02020603050405020304" pitchFamily="18" charset="0"/>
              <a:cs typeface="Times New Roman" panose="02020603050405020304" pitchFamily="18" charset="0"/>
            </a:endParaRPr>
          </a:p>
          <a:p>
            <a:pPr marL="419100" marR="0" lvl="0" indent="-289560" algn="l" rtl="0">
              <a:lnSpc>
                <a:spcPct val="95000"/>
              </a:lnSpc>
              <a:spcBef>
                <a:spcPts val="480"/>
              </a:spcBef>
              <a:spcAft>
                <a:spcPts val="0"/>
              </a:spcAft>
              <a:buClr>
                <a:schemeClr val="hlink"/>
              </a:buClr>
              <a:buSzPts val="2040"/>
              <a:buFont typeface="Helvetica Neue"/>
              <a:buNone/>
            </a:pPr>
            <a:endParaRPr lang="en-US" sz="2400" b="0" i="0" u="none" dirty="0">
              <a:solidFill>
                <a:schemeClr val="dk2"/>
              </a:solidFill>
              <a:latin typeface="Times New Roman"/>
              <a:ea typeface="Times New Roman"/>
              <a:cs typeface="Times New Roman"/>
              <a:sym typeface="Times New Roman"/>
            </a:endParaRPr>
          </a:p>
        </p:txBody>
      </p:sp>
      <p:sp>
        <p:nvSpPr>
          <p:cNvPr id="203" name="Google Shape;203;p17"/>
          <p:cNvSpPr txBox="1"/>
          <p:nvPr/>
        </p:nvSpPr>
        <p:spPr>
          <a:xfrm>
            <a:off x="2286000" y="242887"/>
            <a:ext cx="4572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Helvetica Neue"/>
              <a:ea typeface="Helvetica Neue"/>
              <a:cs typeface="Helvetica Neue"/>
              <a:sym typeface="Helvetica Neue"/>
            </a:endParaRPr>
          </a:p>
        </p:txBody>
      </p:sp>
      <p:sp>
        <p:nvSpPr>
          <p:cNvPr id="204" name="Google Shape;204;p17"/>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Waterfall Model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body" idx="1"/>
          </p:nvPr>
        </p:nvSpPr>
        <p:spPr>
          <a:xfrm>
            <a:off x="533400" y="1179512"/>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strike="noStrike" cap="none" dirty="0">
                <a:solidFill>
                  <a:schemeClr val="dk2"/>
                </a:solidFill>
                <a:latin typeface="Times New Roman"/>
                <a:ea typeface="Times New Roman"/>
                <a:cs typeface="Times New Roman"/>
                <a:sym typeface="Times New Roman"/>
              </a:rPr>
              <a:t>Process models prescribe a distinct set of activities, actions, tasks, milestones, and work products required to engineer high quality software.</a:t>
            </a:r>
            <a:endParaRPr sz="2400" b="0" i="0" u="none" strike="noStrike" cap="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strike="noStrike" cap="none" dirty="0">
                <a:solidFill>
                  <a:schemeClr val="dk2"/>
                </a:solidFill>
                <a:latin typeface="Times New Roman"/>
                <a:ea typeface="Times New Roman"/>
                <a:cs typeface="Times New Roman"/>
                <a:sym typeface="Times New Roman"/>
              </a:rPr>
              <a:t>Process models are not perfect but provide roadmap for software engineering work.</a:t>
            </a:r>
            <a:endParaRPr sz="2400" b="0" i="0" u="none" strike="noStrike" cap="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strike="noStrike" cap="none" dirty="0">
                <a:solidFill>
                  <a:schemeClr val="dk2"/>
                </a:solidFill>
                <a:latin typeface="Times New Roman"/>
                <a:ea typeface="Times New Roman"/>
                <a:cs typeface="Times New Roman"/>
                <a:sym typeface="Times New Roman"/>
              </a:rPr>
              <a:t>Software models provide stability, control, and organization to a process that if not managed can easily get out of control</a:t>
            </a:r>
            <a:endParaRPr sz="2400" b="0" i="0" u="none" strike="noStrike" cap="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strike="noStrike" cap="none" dirty="0">
                <a:solidFill>
                  <a:schemeClr val="dk2"/>
                </a:solidFill>
                <a:latin typeface="Times New Roman"/>
                <a:ea typeface="Times New Roman"/>
                <a:cs typeface="Times New Roman"/>
                <a:sym typeface="Times New Roman"/>
              </a:rPr>
              <a:t>Software process models are adapted to meet the needs of software engineers and managers for a specific project.</a:t>
            </a:r>
          </a:p>
          <a:p>
            <a:pPr marL="0" marR="0" lvl="0" indent="0" algn="just" rtl="0">
              <a:lnSpc>
                <a:spcPct val="95000"/>
              </a:lnSpc>
              <a:spcBef>
                <a:spcPts val="480"/>
              </a:spcBef>
              <a:spcAft>
                <a:spcPts val="0"/>
              </a:spcAft>
              <a:buClr>
                <a:schemeClr val="hlink"/>
              </a:buClr>
              <a:buSzPts val="2040"/>
              <a:buNone/>
            </a:pPr>
            <a:endParaRPr lang="en-US" sz="2400" dirty="0">
              <a:latin typeface="Times New Roman"/>
              <a:cs typeface="Times New Roman"/>
              <a:sym typeface="Times New Roman"/>
            </a:endParaRPr>
          </a:p>
          <a:p>
            <a:pPr marL="0" marR="0" lvl="0" indent="0" algn="just" rtl="0">
              <a:lnSpc>
                <a:spcPct val="95000"/>
              </a:lnSpc>
              <a:spcBef>
                <a:spcPts val="480"/>
              </a:spcBef>
              <a:spcAft>
                <a:spcPts val="0"/>
              </a:spcAft>
              <a:buClr>
                <a:schemeClr val="hlink"/>
              </a:buClr>
              <a:buSzPts val="2040"/>
              <a:buNone/>
            </a:pPr>
            <a:endParaRPr lang="en-US" sz="2400" dirty="0">
              <a:latin typeface="Times New Roman"/>
              <a:cs typeface="Times New Roman"/>
              <a:sym typeface="Times New Roman"/>
            </a:endParaRPr>
          </a:p>
          <a:p>
            <a:pPr marL="0" marR="0" lvl="0" indent="0" algn="ctr" rtl="0">
              <a:lnSpc>
                <a:spcPct val="95000"/>
              </a:lnSpc>
              <a:spcBef>
                <a:spcPts val="480"/>
              </a:spcBef>
              <a:spcAft>
                <a:spcPts val="0"/>
              </a:spcAft>
              <a:buClr>
                <a:schemeClr val="hlink"/>
              </a:buClr>
              <a:buSzPts val="2040"/>
              <a:buNone/>
            </a:pPr>
            <a:r>
              <a:rPr lang="en-US" sz="2400" dirty="0">
                <a:hlinkClick r:id="rId3"/>
              </a:rPr>
              <a:t>Software Engineering Process Models: Link 1</a:t>
            </a:r>
            <a:endParaRPr lang="en-US" sz="2400" dirty="0"/>
          </a:p>
          <a:p>
            <a:pPr marL="0" marR="0" lvl="0" indent="0" algn="ctr" rtl="0">
              <a:lnSpc>
                <a:spcPct val="95000"/>
              </a:lnSpc>
              <a:spcBef>
                <a:spcPts val="480"/>
              </a:spcBef>
              <a:spcAft>
                <a:spcPts val="0"/>
              </a:spcAft>
              <a:buClr>
                <a:schemeClr val="hlink"/>
              </a:buClr>
              <a:buSzPts val="2040"/>
              <a:buNone/>
            </a:pPr>
            <a:r>
              <a:rPr lang="en-US" sz="2400" dirty="0">
                <a:hlinkClick r:id="rId4"/>
              </a:rPr>
              <a:t>Software Engineering Process Models: Link 2</a:t>
            </a:r>
            <a:endParaRPr lang="en-US" sz="2400" dirty="0"/>
          </a:p>
          <a:p>
            <a:pPr marL="0" marR="0" lvl="0" indent="0" algn="just" rtl="0">
              <a:lnSpc>
                <a:spcPct val="95000"/>
              </a:lnSpc>
              <a:spcBef>
                <a:spcPts val="480"/>
              </a:spcBef>
              <a:spcAft>
                <a:spcPts val="0"/>
              </a:spcAft>
              <a:buClr>
                <a:schemeClr val="hlink"/>
              </a:buClr>
              <a:buSzPts val="2040"/>
              <a:buNone/>
            </a:pP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100" name="Google Shape;100;p2"/>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Software Process Model</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body" idx="1"/>
          </p:nvPr>
        </p:nvSpPr>
        <p:spPr>
          <a:xfrm>
            <a:off x="539750" y="1357312"/>
            <a:ext cx="8070850" cy="4498975"/>
          </a:xfrm>
          <a:prstGeom prst="rect">
            <a:avLst/>
          </a:prstGeom>
          <a:noFill/>
          <a:ln>
            <a:noFill/>
          </a:ln>
        </p:spPr>
        <p:txBody>
          <a:bodyPr spcFirstLastPara="1" wrap="square" lIns="0" tIns="0" rIns="0" bIns="0" anchor="t" anchorCtr="0">
            <a:noAutofit/>
          </a:bodyPr>
          <a:lstStyle/>
          <a:p>
            <a:pPr marL="419100" marR="0" lvl="0" indent="-289560" algn="l" rtl="0">
              <a:lnSpc>
                <a:spcPct val="95000"/>
              </a:lnSpc>
              <a:spcBef>
                <a:spcPts val="0"/>
              </a:spcBef>
              <a:spcAft>
                <a:spcPts val="0"/>
              </a:spcAft>
              <a:buClr>
                <a:schemeClr val="hlink"/>
              </a:buClr>
              <a:buSzPts val="2040"/>
              <a:buFont typeface="Noto Sans Symbols"/>
              <a:buNone/>
            </a:pPr>
            <a:endParaRPr sz="2400" b="1"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Designing the product architecture (Modeling)</a:t>
            </a:r>
            <a:endParaRPr dirty="0"/>
          </a:p>
          <a:p>
            <a:pPr marL="419100" marR="0" lvl="0" indent="-419100" algn="l" rtl="0">
              <a:lnSpc>
                <a:spcPct val="95000"/>
              </a:lnSpc>
              <a:spcBef>
                <a:spcPts val="440"/>
              </a:spcBef>
              <a:spcAft>
                <a:spcPts val="0"/>
              </a:spcAft>
              <a:buClr>
                <a:schemeClr val="hlink"/>
              </a:buClr>
              <a:buSzPts val="1870"/>
              <a:buFont typeface="Noto Sans Symbols"/>
              <a:buChar char="⮚"/>
            </a:pPr>
            <a:r>
              <a:rPr lang="en-US" sz="2200" b="1" i="0" u="sng" dirty="0">
                <a:solidFill>
                  <a:schemeClr val="dk2"/>
                </a:solidFill>
                <a:latin typeface="Times New Roman"/>
                <a:ea typeface="Times New Roman"/>
                <a:cs typeface="Times New Roman"/>
                <a:sym typeface="Times New Roman"/>
              </a:rPr>
              <a:t>SRS</a:t>
            </a:r>
            <a:r>
              <a:rPr lang="en-US" sz="2200" b="0" i="0" u="none" dirty="0">
                <a:solidFill>
                  <a:schemeClr val="dk2"/>
                </a:solidFill>
                <a:latin typeface="Times New Roman"/>
                <a:ea typeface="Times New Roman"/>
                <a:cs typeface="Times New Roman"/>
                <a:sym typeface="Times New Roman"/>
              </a:rPr>
              <a:t> is the reference for product architects to come out with the best architecture for the product to be developed. </a:t>
            </a:r>
            <a:endParaRPr dirty="0"/>
          </a:p>
          <a:p>
            <a:pPr marL="419100" marR="0" lvl="0" indent="-419100" algn="l" rtl="0">
              <a:lnSpc>
                <a:spcPct val="95000"/>
              </a:lnSpc>
              <a:spcBef>
                <a:spcPts val="440"/>
              </a:spcBef>
              <a:spcAft>
                <a:spcPts val="0"/>
              </a:spcAft>
              <a:buClr>
                <a:schemeClr val="hlink"/>
              </a:buClr>
              <a:buSzPts val="1870"/>
              <a:buFont typeface="Noto Sans Symbols"/>
              <a:buChar char="⮚"/>
            </a:pPr>
            <a:r>
              <a:rPr lang="en-US" sz="2200" b="0" i="0" u="none" dirty="0">
                <a:solidFill>
                  <a:schemeClr val="dk2"/>
                </a:solidFill>
                <a:latin typeface="Times New Roman"/>
                <a:ea typeface="Times New Roman"/>
                <a:cs typeface="Times New Roman"/>
                <a:sym typeface="Times New Roman"/>
              </a:rPr>
              <a:t>Based on SRS, usually more than one design approach for the product architecture is proposed and documented in </a:t>
            </a:r>
            <a:r>
              <a:rPr lang="en-US" sz="2200" b="1" i="0" u="sng" dirty="0">
                <a:solidFill>
                  <a:schemeClr val="dk2"/>
                </a:solidFill>
                <a:latin typeface="Times New Roman"/>
                <a:ea typeface="Times New Roman"/>
                <a:cs typeface="Times New Roman"/>
                <a:sym typeface="Times New Roman"/>
              </a:rPr>
              <a:t>a DDS - Design Document Specification.</a:t>
            </a:r>
            <a:endParaRPr dirty="0"/>
          </a:p>
          <a:p>
            <a:pPr marL="419100" marR="0" lvl="0" indent="-419100" algn="l" rtl="0">
              <a:lnSpc>
                <a:spcPct val="95000"/>
              </a:lnSpc>
              <a:spcBef>
                <a:spcPts val="440"/>
              </a:spcBef>
              <a:spcAft>
                <a:spcPts val="0"/>
              </a:spcAft>
              <a:buClr>
                <a:schemeClr val="hlink"/>
              </a:buClr>
              <a:buSzPts val="1870"/>
              <a:buFont typeface="Noto Sans Symbols"/>
              <a:buChar char="⮚"/>
            </a:pPr>
            <a:r>
              <a:rPr lang="en-US" sz="2200" b="0" i="0" u="none" dirty="0">
                <a:solidFill>
                  <a:schemeClr val="dk2"/>
                </a:solidFill>
                <a:latin typeface="Times New Roman"/>
                <a:ea typeface="Times New Roman"/>
                <a:cs typeface="Times New Roman"/>
                <a:sym typeface="Times New Roman"/>
              </a:rPr>
              <a:t>A design approach clearly defines all the architectural modules of the product along with its communication and data flow representation with the external and third-party modules (if any). </a:t>
            </a:r>
            <a:endParaRPr dirty="0"/>
          </a:p>
          <a:p>
            <a:pPr marL="419100" marR="0" lvl="0" indent="-419100" algn="l" rtl="0">
              <a:lnSpc>
                <a:spcPct val="95000"/>
              </a:lnSpc>
              <a:spcBef>
                <a:spcPts val="440"/>
              </a:spcBef>
              <a:spcAft>
                <a:spcPts val="0"/>
              </a:spcAft>
              <a:buClr>
                <a:schemeClr val="hlink"/>
              </a:buClr>
              <a:buSzPts val="1870"/>
              <a:buFont typeface="Noto Sans Symbols"/>
              <a:buChar char="⮚"/>
            </a:pPr>
            <a:r>
              <a:rPr lang="en-US" sz="2200" b="0" i="0" u="none" dirty="0">
                <a:solidFill>
                  <a:schemeClr val="dk2"/>
                </a:solidFill>
                <a:latin typeface="Times New Roman"/>
                <a:ea typeface="Times New Roman"/>
                <a:cs typeface="Times New Roman"/>
                <a:sym typeface="Times New Roman"/>
              </a:rPr>
              <a:t>The internal design of all the modules of the proposed architecture should be clearly defined with the minutest of details in DDS.</a:t>
            </a:r>
            <a:endParaRPr dirty="0"/>
          </a:p>
          <a:p>
            <a:pPr marL="419100" marR="0" lvl="0" indent="-300355" algn="l" rtl="0">
              <a:lnSpc>
                <a:spcPct val="95000"/>
              </a:lnSpc>
              <a:spcBef>
                <a:spcPts val="440"/>
              </a:spcBef>
              <a:spcAft>
                <a:spcPts val="0"/>
              </a:spcAft>
              <a:buClr>
                <a:schemeClr val="hlink"/>
              </a:buClr>
              <a:buSzPts val="1870"/>
              <a:buFont typeface="Helvetica Neue"/>
              <a:buNone/>
            </a:pPr>
            <a:endParaRPr sz="2200" b="0" i="0" u="none" dirty="0">
              <a:solidFill>
                <a:schemeClr val="dk2"/>
              </a:solidFill>
              <a:latin typeface="Times New Roman"/>
              <a:ea typeface="Times New Roman"/>
              <a:cs typeface="Times New Roman"/>
              <a:sym typeface="Times New Roman"/>
            </a:endParaRPr>
          </a:p>
        </p:txBody>
      </p:sp>
      <p:sp>
        <p:nvSpPr>
          <p:cNvPr id="210" name="Google Shape;210;p18"/>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9"/>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Implementation (Construction):</a:t>
            </a:r>
            <a:endParaRPr dirty="0"/>
          </a:p>
          <a:p>
            <a:pPr marL="419100" marR="0" lvl="0" indent="-289560" algn="l"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With inputs from system design, the system is first developed in small programs called units, which are integrated into the next phase.</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 Each unit is developed and tested for its functionality which is referred to as Unit Testing.</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 The programming code is generated as per DDS during this stage. If the design is performed in a detailed and organized manner, code generation can be accomplished without much hassle. </a:t>
            </a:r>
            <a:endParaRPr sz="2400" b="0" i="0" u="none" dirty="0">
              <a:solidFill>
                <a:schemeClr val="dk2"/>
              </a:solidFill>
              <a:latin typeface="Times New Roman"/>
              <a:ea typeface="Times New Roman"/>
              <a:cs typeface="Times New Roman"/>
              <a:sym typeface="Times New Roman"/>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216" name="Google Shape;216;p19"/>
          <p:cNvSpPr txBox="1"/>
          <p:nvPr/>
        </p:nvSpPr>
        <p:spPr>
          <a:xfrm>
            <a:off x="692150" y="706437"/>
            <a:ext cx="8070850" cy="817562"/>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Waterfall Model</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Integration and Testing (Construction):</a:t>
            </a:r>
            <a:r>
              <a:rPr lang="en-US" sz="2400" b="0" i="0" u="none" dirty="0">
                <a:solidFill>
                  <a:schemeClr val="dk2"/>
                </a:solidFill>
                <a:latin typeface="Times New Roman"/>
                <a:ea typeface="Times New Roman"/>
                <a:cs typeface="Times New Roman"/>
                <a:sym typeface="Times New Roman"/>
              </a:rPr>
              <a:t> </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All the units developed in the implementation phase are integrated into a system after testing each unit. </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This stage refers to the testing-only stage of the product where product defects are reported, tracked, fixed, and retested until the product reaches the quality standards defined in the SRS.</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Post integration the entire system is tested for any faults and failures.</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222" name="Google Shape;222;p20"/>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Deployment of system:</a:t>
            </a:r>
            <a:r>
              <a:rPr lang="en-US" sz="2400" b="0" i="0" u="none" dirty="0">
                <a:solidFill>
                  <a:schemeClr val="dk2"/>
                </a:solidFill>
                <a:latin typeface="Times New Roman"/>
                <a:ea typeface="Times New Roman"/>
                <a:cs typeface="Times New Roman"/>
                <a:sym typeface="Times New Roman"/>
              </a:rPr>
              <a:t> </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Once the functional and nonfunctional testing is done, the product is deployed in the customer environment or released into the market.</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 Sometime product deployment happens in stages as per the organizations. business strategy. </a:t>
            </a:r>
            <a:endParaRPr dirty="0"/>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product may first be released in a limited segment and tested in the real business environment (UAT- User acceptance testing).</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228" name="Google Shape;228;p21"/>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1" i="0" u="none" dirty="0">
                <a:solidFill>
                  <a:schemeClr val="dk2"/>
                </a:solidFill>
                <a:latin typeface="Times New Roman"/>
                <a:ea typeface="Times New Roman"/>
                <a:cs typeface="Times New Roman"/>
                <a:sym typeface="Times New Roman"/>
              </a:rPr>
              <a:t>Maintenance (Deployment):</a:t>
            </a:r>
            <a:r>
              <a:rPr lang="en-US" sz="2400" b="0" i="0" u="none" dirty="0">
                <a:solidFill>
                  <a:schemeClr val="dk2"/>
                </a:solidFill>
                <a:latin typeface="Times New Roman"/>
                <a:ea typeface="Times New Roman"/>
                <a:cs typeface="Times New Roman"/>
                <a:sym typeface="Times New Roman"/>
              </a:rPr>
              <a:t> </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Then based on the feedback, the product may be released as it is or with suggested enhancements in the targeting market segment. After the product is released in the market, its maintenance is done for the existing customer base.</a:t>
            </a:r>
            <a:endParaRPr dirty="0"/>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Also, to enhance the product some better versions are released. Maintenance is done to deliver these changes in the customer environment.</a:t>
            </a:r>
            <a:endParaRPr dirty="0"/>
          </a:p>
          <a:p>
            <a:pPr marL="419100" marR="0" lvl="0" indent="-203200" algn="just" rtl="0">
              <a:lnSpc>
                <a:spcPct val="95000"/>
              </a:lnSpc>
              <a:spcBef>
                <a:spcPts val="800"/>
              </a:spcBef>
              <a:spcAft>
                <a:spcPts val="0"/>
              </a:spcAft>
              <a:buClr>
                <a:schemeClr val="hlink"/>
              </a:buClr>
              <a:buSzPts val="3400"/>
              <a:buFont typeface="Noto Sans Symbols"/>
              <a:buNone/>
            </a:pPr>
            <a:endParaRPr sz="4000" b="0" i="0" u="none" dirty="0">
              <a:solidFill>
                <a:schemeClr val="dk2"/>
              </a:solidFill>
              <a:latin typeface="Times New Roman"/>
              <a:ea typeface="Times New Roman"/>
              <a:cs typeface="Times New Roman"/>
              <a:sym typeface="Times New Roman"/>
            </a:endParaRPr>
          </a:p>
          <a:p>
            <a:pPr marL="419100" marR="0" lvl="0" indent="-289560" algn="just" rtl="0">
              <a:lnSpc>
                <a:spcPct val="95000"/>
              </a:lnSpc>
              <a:spcBef>
                <a:spcPts val="480"/>
              </a:spcBef>
              <a:spcAft>
                <a:spcPts val="0"/>
              </a:spcAft>
              <a:buClr>
                <a:schemeClr val="hlink"/>
              </a:buClr>
              <a:buSzPts val="2040"/>
              <a:buFont typeface="Noto Sans Symbols"/>
              <a:buNone/>
            </a:pPr>
            <a:endParaRPr sz="2400" b="0" i="0" u="none" dirty="0">
              <a:solidFill>
                <a:schemeClr val="dk2"/>
              </a:solidFill>
              <a:latin typeface="Times New Roman"/>
              <a:ea typeface="Times New Roman"/>
              <a:cs typeface="Times New Roman"/>
              <a:sym typeface="Times New Roman"/>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234" name="Google Shape;234;p22"/>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380"/>
              <a:buFont typeface="Helvetica Neue"/>
              <a:buNone/>
            </a:pPr>
            <a:r>
              <a:rPr lang="en-US" sz="2800" b="0" i="0" u="none">
                <a:solidFill>
                  <a:schemeClr val="dk2"/>
                </a:solidFill>
                <a:latin typeface="Times New Roman"/>
                <a:ea typeface="Times New Roman"/>
                <a:cs typeface="Times New Roman"/>
                <a:sym typeface="Times New Roman"/>
              </a:rPr>
              <a:t>     Every software developed is different and requires a suitable SDLC approach to be followed based on the internal and external factors. Some situations where the use of Waterfall model is most appropriate are:</a:t>
            </a:r>
            <a:endParaRPr/>
          </a:p>
          <a:p>
            <a:pPr marL="419100" marR="0" lvl="0" indent="-419100" algn="just" rtl="0">
              <a:lnSpc>
                <a:spcPct val="95000"/>
              </a:lnSpc>
              <a:spcBef>
                <a:spcPts val="560"/>
              </a:spcBef>
              <a:spcAft>
                <a:spcPts val="0"/>
              </a:spcAft>
              <a:buClr>
                <a:schemeClr val="hlink"/>
              </a:buClr>
              <a:buSzPts val="2380"/>
              <a:buFont typeface="Helvetica Neue"/>
              <a:buNone/>
            </a:pPr>
            <a:endParaRPr sz="2800" b="0" i="0" u="none">
              <a:solidFill>
                <a:srgbClr val="2D2D8A"/>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rgbClr val="2D2D8A"/>
                </a:solidFill>
                <a:latin typeface="Times New Roman"/>
                <a:ea typeface="Times New Roman"/>
                <a:cs typeface="Times New Roman"/>
                <a:sym typeface="Times New Roman"/>
              </a:rPr>
              <a:t>Requirements are very well documented, clear and fixed.</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rgbClr val="2D2D8A"/>
                </a:solidFill>
                <a:latin typeface="Times New Roman"/>
                <a:ea typeface="Times New Roman"/>
                <a:cs typeface="Times New Roman"/>
                <a:sym typeface="Times New Roman"/>
              </a:rPr>
              <a:t>Product definition is stable.</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rgbClr val="2D2D8A"/>
                </a:solidFill>
                <a:latin typeface="Times New Roman"/>
                <a:ea typeface="Times New Roman"/>
                <a:cs typeface="Times New Roman"/>
                <a:sym typeface="Times New Roman"/>
              </a:rPr>
              <a:t>Technology is understood and is not dynamic.</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rgbClr val="2D2D8A"/>
                </a:solidFill>
                <a:latin typeface="Times New Roman"/>
                <a:ea typeface="Times New Roman"/>
                <a:cs typeface="Times New Roman"/>
                <a:sym typeface="Times New Roman"/>
              </a:rPr>
              <a:t>There are no ambiguous requirements.</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rgbClr val="2D2D8A"/>
                </a:solidFill>
                <a:latin typeface="Times New Roman"/>
                <a:ea typeface="Times New Roman"/>
                <a:cs typeface="Times New Roman"/>
                <a:sym typeface="Times New Roman"/>
              </a:rPr>
              <a:t>Ample resources with required expertise are available to support the product.</a:t>
            </a:r>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a:solidFill>
                <a:srgbClr val="2D2D8A"/>
              </a:solidFill>
              <a:latin typeface="Times New Roman"/>
              <a:ea typeface="Times New Roman"/>
              <a:cs typeface="Times New Roman"/>
              <a:sym typeface="Times New Roman"/>
            </a:endParaRPr>
          </a:p>
        </p:txBody>
      </p:sp>
      <p:sp>
        <p:nvSpPr>
          <p:cNvPr id="240" name="Google Shape;240;p23"/>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Model-Applications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342900" marR="0" lvl="0" indent="-342900" algn="just" rtl="0">
              <a:lnSpc>
                <a:spcPct val="90000"/>
              </a:lnSpc>
              <a:spcBef>
                <a:spcPts val="0"/>
              </a:spcBef>
              <a:spcAft>
                <a:spcPts val="0"/>
              </a:spcAft>
              <a:buClr>
                <a:schemeClr val="hlink"/>
              </a:buClr>
              <a:buSzPts val="2040"/>
              <a:buFont typeface="Helvetica Neue"/>
              <a:buNone/>
            </a:pPr>
            <a:r>
              <a:rPr lang="en-US" sz="2400" b="1" i="0" u="none" dirty="0">
                <a:solidFill>
                  <a:schemeClr val="dk2"/>
                </a:solidFill>
                <a:latin typeface="Times New Roman"/>
                <a:ea typeface="Times New Roman"/>
                <a:cs typeface="Times New Roman"/>
                <a:sym typeface="Times New Roman"/>
              </a:rPr>
              <a:t>Problems</a:t>
            </a:r>
            <a:r>
              <a:rPr lang="en-US" sz="2400" b="0" i="0" u="none" dirty="0">
                <a:solidFill>
                  <a:schemeClr val="dk2"/>
                </a:solidFill>
                <a:latin typeface="Times New Roman"/>
                <a:ea typeface="Times New Roman"/>
                <a:cs typeface="Times New Roman"/>
                <a:sym typeface="Times New Roman"/>
              </a:rPr>
              <a:t>:</a:t>
            </a:r>
            <a:endParaRPr dirty="0"/>
          </a:p>
          <a:p>
            <a:pPr marL="342900" marR="0" lvl="0" indent="-342900" algn="just" rtl="0">
              <a:lnSpc>
                <a:spcPct val="90000"/>
              </a:lnSpc>
              <a:spcBef>
                <a:spcPts val="480"/>
              </a:spcBef>
              <a:spcAft>
                <a:spcPts val="0"/>
              </a:spcAft>
              <a:buClr>
                <a:schemeClr val="accent2"/>
              </a:buClr>
              <a:buSzPts val="2040"/>
              <a:buFont typeface="Verdana"/>
              <a:buAutoNum type="arabicPeriod"/>
            </a:pPr>
            <a:r>
              <a:rPr lang="en-US" sz="2400" b="0" i="0" u="none" dirty="0">
                <a:solidFill>
                  <a:schemeClr val="dk2"/>
                </a:solidFill>
                <a:latin typeface="Times New Roman"/>
                <a:ea typeface="Times New Roman"/>
                <a:cs typeface="Times New Roman"/>
                <a:sym typeface="Times New Roman"/>
              </a:rPr>
              <a:t>There is no scope for jumping backward or forward or performing two steps simultaneously.</a:t>
            </a:r>
            <a:endParaRPr dirty="0"/>
          </a:p>
          <a:p>
            <a:pPr marL="342900" marR="0" lvl="0" indent="-342900" algn="just" rtl="0">
              <a:lnSpc>
                <a:spcPct val="90000"/>
              </a:lnSpc>
              <a:spcBef>
                <a:spcPts val="480"/>
              </a:spcBef>
              <a:spcAft>
                <a:spcPts val="0"/>
              </a:spcAft>
              <a:buClr>
                <a:schemeClr val="accent2"/>
              </a:buClr>
              <a:buSzPts val="2040"/>
              <a:buFont typeface="Verdana"/>
              <a:buAutoNum type="arabicPeriod"/>
            </a:pPr>
            <a:r>
              <a:rPr lang="en-US" sz="2400" b="0" i="0" u="none" dirty="0">
                <a:solidFill>
                  <a:schemeClr val="dk2"/>
                </a:solidFill>
                <a:latin typeface="Times New Roman"/>
                <a:ea typeface="Times New Roman"/>
                <a:cs typeface="Times New Roman"/>
                <a:sym typeface="Times New Roman"/>
              </a:rPr>
              <a:t> It has many shortcomings since bugs and errors in the code are not discovered until and unless the testing stage is reached. </a:t>
            </a:r>
            <a:endParaRPr dirty="0"/>
          </a:p>
          <a:p>
            <a:pPr marL="342900" marR="0" lvl="0" indent="-342900" algn="just" rtl="0">
              <a:lnSpc>
                <a:spcPct val="90000"/>
              </a:lnSpc>
              <a:spcBef>
                <a:spcPts val="480"/>
              </a:spcBef>
              <a:spcAft>
                <a:spcPts val="0"/>
              </a:spcAft>
              <a:buClr>
                <a:schemeClr val="accent2"/>
              </a:buClr>
              <a:buSzPts val="2040"/>
              <a:buFont typeface="Verdana"/>
              <a:buAutoNum type="arabicPeriod"/>
            </a:pPr>
            <a:r>
              <a:rPr lang="en-US" sz="2400" b="0" i="0" u="none" dirty="0">
                <a:solidFill>
                  <a:schemeClr val="dk2"/>
                </a:solidFill>
                <a:latin typeface="Times New Roman"/>
                <a:ea typeface="Times New Roman"/>
                <a:cs typeface="Times New Roman"/>
                <a:sym typeface="Times New Roman"/>
              </a:rPr>
              <a:t>This can often lead to wastage of time, money and valuable resources</a:t>
            </a:r>
            <a:endParaRPr dirty="0"/>
          </a:p>
          <a:p>
            <a:pPr marL="342900" marR="0" lvl="0" indent="-342900" algn="just" rtl="0">
              <a:lnSpc>
                <a:spcPct val="90000"/>
              </a:lnSpc>
              <a:spcBef>
                <a:spcPts val="480"/>
              </a:spcBef>
              <a:spcAft>
                <a:spcPts val="0"/>
              </a:spcAft>
              <a:buClr>
                <a:schemeClr val="accent2"/>
              </a:buClr>
              <a:buSzPts val="2040"/>
              <a:buFont typeface="Verdana"/>
              <a:buAutoNum type="arabicPeriod"/>
            </a:pPr>
            <a:r>
              <a:rPr lang="en-US" sz="2400" b="0" i="0" u="none" dirty="0">
                <a:solidFill>
                  <a:schemeClr val="dk2"/>
                </a:solidFill>
                <a:latin typeface="Times New Roman"/>
                <a:ea typeface="Times New Roman"/>
                <a:cs typeface="Times New Roman"/>
                <a:sym typeface="Times New Roman"/>
              </a:rPr>
              <a:t> Difficult for the customer to state all the requirement explicitly.</a:t>
            </a:r>
            <a:endParaRPr dirty="0"/>
          </a:p>
          <a:p>
            <a:pPr marL="342900" marR="0" lvl="0" indent="-342900" algn="just" rtl="0">
              <a:lnSpc>
                <a:spcPct val="90000"/>
              </a:lnSpc>
              <a:spcBef>
                <a:spcPts val="480"/>
              </a:spcBef>
              <a:spcAft>
                <a:spcPts val="0"/>
              </a:spcAft>
              <a:buClr>
                <a:schemeClr val="accent2"/>
              </a:buClr>
              <a:buSzPts val="2040"/>
              <a:buFont typeface="Verdana"/>
              <a:buAutoNum type="arabicPeriod"/>
            </a:pPr>
            <a:r>
              <a:rPr lang="en-US" sz="2400" b="0" i="0" u="none" dirty="0">
                <a:solidFill>
                  <a:schemeClr val="dk2"/>
                </a:solidFill>
                <a:latin typeface="Times New Roman"/>
                <a:ea typeface="Times New Roman"/>
                <a:cs typeface="Times New Roman"/>
                <a:sym typeface="Times New Roman"/>
              </a:rPr>
              <a:t> Assumes patience from customer  - working version of program will not available until programs not getting change fully.</a:t>
            </a:r>
            <a:endParaRPr dirty="0"/>
          </a:p>
          <a:p>
            <a:pPr marL="838200" marR="0" lvl="1" indent="-381000" algn="just" rtl="0">
              <a:lnSpc>
                <a:spcPct val="95000"/>
              </a:lnSpc>
              <a:spcBef>
                <a:spcPts val="400"/>
              </a:spcBef>
              <a:spcAft>
                <a:spcPts val="0"/>
              </a:spcAft>
              <a:buClr>
                <a:srgbClr val="0A017F"/>
              </a:buClr>
              <a:buSzPts val="2000"/>
              <a:buFont typeface="Helvetica Neue"/>
              <a:buChar char="—"/>
            </a:pPr>
            <a:r>
              <a:rPr lang="en-US" sz="2000" b="0" i="0" u="none" strike="noStrike" cap="none" dirty="0">
                <a:solidFill>
                  <a:srgbClr val="0A017F"/>
                </a:solidFill>
                <a:latin typeface="Times New Roman"/>
                <a:ea typeface="Times New Roman"/>
                <a:cs typeface="Times New Roman"/>
                <a:sym typeface="Times New Roman"/>
              </a:rPr>
              <a:t>Real projects are rarely following the sequential model.</a:t>
            </a:r>
            <a:endParaRPr dirty="0"/>
          </a:p>
        </p:txBody>
      </p:sp>
      <p:sp>
        <p:nvSpPr>
          <p:cNvPr id="246" name="Google Shape;246;p24"/>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Model-Limitations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Its simplistic, systematic and orthodox approach.</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It allows for departmentalization and control. </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A schedule can be set with deadlines for each stage of development </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Product can proceed through the development process model phases one by one.</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Development moves from concept, through design, implementation, testing, installation, troubleshooting, and ends up at operation and maintenance. </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Each phase of development proceeds in strict order.</a:t>
            </a:r>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a:solidFill>
                <a:schemeClr val="dk2"/>
              </a:solidFill>
              <a:latin typeface="Times New Roman"/>
              <a:ea typeface="Times New Roman"/>
              <a:cs typeface="Times New Roman"/>
              <a:sym typeface="Times New Roman"/>
            </a:endParaRPr>
          </a:p>
        </p:txBody>
      </p:sp>
      <p:sp>
        <p:nvSpPr>
          <p:cNvPr id="252" name="Google Shape;252;p25"/>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Waterfall Model-Advantages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f91cf3134c_0_533"/>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Classwork</a:t>
            </a:r>
            <a:endParaRPr sz="5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f91cf3134c_0_614"/>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274" name="Google Shape;274;gf91cf3134c_0_614"/>
          <p:cNvSpPr txBox="1">
            <a:spLocks noGrp="1"/>
          </p:cNvSpPr>
          <p:nvPr>
            <p:ph type="body" idx="1"/>
          </p:nvPr>
        </p:nvSpPr>
        <p:spPr>
          <a:xfrm>
            <a:off x="729450" y="1768075"/>
            <a:ext cx="7688700" cy="4581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US" sz="1800" b="1">
                <a:solidFill>
                  <a:schemeClr val="dk2"/>
                </a:solidFill>
              </a:rPr>
              <a:t>Instructions - </a:t>
            </a:r>
            <a:endParaRPr sz="1800" b="1">
              <a:solidFill>
                <a:schemeClr val="dk2"/>
              </a:solidFill>
            </a:endParaRPr>
          </a:p>
          <a:p>
            <a:pPr marL="0" lvl="0" indent="0" algn="just" rtl="0">
              <a:spcBef>
                <a:spcPts val="1200"/>
              </a:spcBef>
              <a:spcAft>
                <a:spcPts val="0"/>
              </a:spcAft>
              <a:buNone/>
            </a:pPr>
            <a:r>
              <a:rPr lang="en-US" sz="1800">
                <a:solidFill>
                  <a:schemeClr val="dk2"/>
                </a:solidFill>
              </a:rPr>
              <a:t>For the following questions, you are allowed to use the lecture slides, notes, any books and even the internet. </a:t>
            </a:r>
            <a:endParaRPr sz="1800">
              <a:solidFill>
                <a:schemeClr val="dk2"/>
              </a:solidFill>
            </a:endParaRPr>
          </a:p>
          <a:p>
            <a:pPr marL="0" lvl="0" indent="0" algn="just" rtl="0">
              <a:spcBef>
                <a:spcPts val="1200"/>
              </a:spcBef>
              <a:spcAft>
                <a:spcPts val="0"/>
              </a:spcAft>
              <a:buNone/>
            </a:pPr>
            <a:r>
              <a:rPr lang="en-US" sz="1800">
                <a:solidFill>
                  <a:schemeClr val="dk2"/>
                </a:solidFill>
              </a:rPr>
              <a:t>But you are not allowed to directly copy/paste from anywhere. Except, of course, standard definitions and/or quotations. This means you have to understand the points and write them in your own words.  Type your answers and submit. </a:t>
            </a:r>
            <a:endParaRPr sz="1800">
              <a:solidFill>
                <a:schemeClr val="dk2"/>
              </a:solidFill>
            </a:endParaRPr>
          </a:p>
          <a:p>
            <a:pPr marL="0" lvl="0" indent="0" algn="just" rtl="0">
              <a:spcBef>
                <a:spcPts val="1200"/>
              </a:spcBef>
              <a:spcAft>
                <a:spcPts val="0"/>
              </a:spcAft>
              <a:buNone/>
            </a:pPr>
            <a:r>
              <a:rPr lang="en-US" sz="1800">
                <a:solidFill>
                  <a:schemeClr val="dk2"/>
                </a:solidFill>
              </a:rPr>
              <a:t>I will be running each answer through plagiarism checkers. Plagiarism  will lead to a big zero. But everything should be fine as long as you use your own words for answers.</a:t>
            </a:r>
            <a:endParaRPr sz="1800">
              <a:solidFill>
                <a:schemeClr val="dk2"/>
              </a:solidFill>
            </a:endParaRPr>
          </a:p>
          <a:p>
            <a:pPr marL="0" lvl="0" indent="0" algn="just" rtl="0">
              <a:spcBef>
                <a:spcPts val="1200"/>
              </a:spcBef>
              <a:spcAft>
                <a:spcPts val="1200"/>
              </a:spcAft>
              <a:buNone/>
            </a:pPr>
            <a:r>
              <a:rPr lang="en-US" sz="1800">
                <a:solidFill>
                  <a:schemeClr val="dk2"/>
                </a:solidFill>
              </a:rPr>
              <a:t> Each answer should be in 200 words or less. You should include sufficient descriptions and / or explanations and examples in your answer.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Build and Fix Model</a:t>
            </a:r>
            <a:endParaRPr/>
          </a:p>
        </p:txBody>
      </p:sp>
      <p:graphicFrame>
        <p:nvGraphicFramePr>
          <p:cNvPr id="106" name="Google Shape;106;p3"/>
          <p:cNvGraphicFramePr/>
          <p:nvPr/>
        </p:nvGraphicFramePr>
        <p:xfrm>
          <a:off x="785812" y="1571625"/>
          <a:ext cx="8001000" cy="4492625"/>
        </p:xfrm>
        <a:graphic>
          <a:graphicData uri="http://schemas.openxmlformats.org/presentationml/2006/ole">
            <mc:AlternateContent xmlns:mc="http://schemas.openxmlformats.org/markup-compatibility/2006">
              <mc:Choice xmlns:v="urn:schemas-microsoft-com:vml" Requires="v">
                <p:oleObj r:id="rId3" imgW="8001000" imgH="4492625" progId="">
                  <p:embed/>
                </p:oleObj>
              </mc:Choice>
              <mc:Fallback>
                <p:oleObj r:id="rId3" imgW="8001000" imgH="4492625" progId="">
                  <p:embed/>
                  <p:pic>
                    <p:nvPicPr>
                      <p:cNvPr id="106" name="Google Shape;106;p3"/>
                      <p:cNvPicPr preferRelativeResize="0"/>
                      <p:nvPr>
                        <p:ph type="body" idx="1"/>
                      </p:nvPr>
                    </p:nvPicPr>
                    <p:blipFill rotWithShape="1">
                      <a:blip r:embed="rId4">
                        <a:alphaModFix/>
                      </a:blip>
                      <a:srcRect/>
                      <a:stretch/>
                    </p:blipFill>
                    <p:spPr>
                      <a:xfrm>
                        <a:off x="785812" y="1571625"/>
                        <a:ext cx="8001000" cy="4492625"/>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f91cf3134c_0_696"/>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280" name="Google Shape;280;gf91cf3134c_0_696"/>
          <p:cNvSpPr txBox="1">
            <a:spLocks noGrp="1"/>
          </p:cNvSpPr>
          <p:nvPr>
            <p:ph type="body" idx="1"/>
          </p:nvPr>
        </p:nvSpPr>
        <p:spPr>
          <a:xfrm>
            <a:off x="729450" y="1768076"/>
            <a:ext cx="7688700" cy="44202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AutoNum type="arabicPeriod"/>
            </a:pPr>
            <a:r>
              <a:rPr lang="en-US" sz="1800" dirty="0">
                <a:solidFill>
                  <a:schemeClr val="dk2"/>
                </a:solidFill>
              </a:rPr>
              <a:t>What is a software? Is your favorite computer game also a software? And what about Facebook, is it a software too? </a:t>
            </a:r>
            <a:endParaRPr sz="1800" dirty="0">
              <a:solidFill>
                <a:schemeClr val="dk2"/>
              </a:solidFill>
            </a:endParaRPr>
          </a:p>
          <a:p>
            <a:pPr marL="457200" lvl="0" indent="-342900" algn="just" rtl="0">
              <a:spcBef>
                <a:spcPts val="1000"/>
              </a:spcBef>
              <a:spcAft>
                <a:spcPts val="0"/>
              </a:spcAft>
              <a:buClr>
                <a:schemeClr val="dk2"/>
              </a:buClr>
              <a:buSzPts val="1800"/>
              <a:buAutoNum type="arabicPeriod"/>
            </a:pPr>
            <a:r>
              <a:rPr lang="en-US" sz="1800" dirty="0">
                <a:solidFill>
                  <a:schemeClr val="dk2"/>
                </a:solidFill>
              </a:rPr>
              <a:t>Describe the seven types of software applications. Give examples of each. </a:t>
            </a:r>
            <a:endParaRPr sz="1800" dirty="0">
              <a:solidFill>
                <a:schemeClr val="dk2"/>
              </a:solidFill>
            </a:endParaRPr>
          </a:p>
          <a:p>
            <a:pPr marL="457200" lvl="0" indent="-342900" algn="just" rtl="0">
              <a:spcBef>
                <a:spcPts val="1000"/>
              </a:spcBef>
              <a:spcAft>
                <a:spcPts val="0"/>
              </a:spcAft>
              <a:buClr>
                <a:schemeClr val="dk2"/>
              </a:buClr>
              <a:buSzPts val="1800"/>
              <a:buAutoNum type="arabicPeriod"/>
            </a:pPr>
            <a:r>
              <a:rPr lang="en-US" sz="1800" dirty="0">
                <a:solidFill>
                  <a:schemeClr val="dk2"/>
                </a:solidFill>
              </a:rPr>
              <a:t>“If hardware is the body of an organism, then software is its life.” Do you agree? Discuss.</a:t>
            </a:r>
            <a:endParaRPr sz="1800" dirty="0">
              <a:solidFill>
                <a:schemeClr val="dk2"/>
              </a:solidFill>
            </a:endParaRPr>
          </a:p>
          <a:p>
            <a:pPr marL="457200" lvl="0" indent="-342900" algn="just" rtl="0">
              <a:spcBef>
                <a:spcPts val="1000"/>
              </a:spcBef>
              <a:spcAft>
                <a:spcPts val="0"/>
              </a:spcAft>
              <a:buClr>
                <a:schemeClr val="dk2"/>
              </a:buClr>
              <a:buSzPts val="1800"/>
              <a:buAutoNum type="arabicPeriod"/>
            </a:pPr>
            <a:r>
              <a:rPr lang="en-US" sz="1800" dirty="0">
                <a:solidFill>
                  <a:schemeClr val="dk2"/>
                </a:solidFill>
              </a:rPr>
              <a:t>“Once a software is built for a customer and launched, our duties as a software engineer are done and we can move on to other projects.” Do you agree? Discuss.</a:t>
            </a:r>
            <a:endParaRPr sz="1800" dirty="0">
              <a:solidFill>
                <a:schemeClr val="dk2"/>
              </a:solidFill>
            </a:endParaRPr>
          </a:p>
          <a:p>
            <a:pPr marL="457200" lvl="0" indent="-342900" algn="just" rtl="0">
              <a:spcBef>
                <a:spcPts val="1000"/>
              </a:spcBef>
              <a:spcAft>
                <a:spcPts val="1000"/>
              </a:spcAft>
              <a:buClr>
                <a:schemeClr val="dk2"/>
              </a:buClr>
              <a:buSzPts val="1800"/>
              <a:buAutoNum type="arabicPeriod"/>
            </a:pPr>
            <a:r>
              <a:rPr lang="en-US" sz="1800" dirty="0">
                <a:solidFill>
                  <a:schemeClr val="dk2"/>
                </a:solidFill>
              </a:rPr>
              <a:t>What are the attributes of a good software? Describe each attribute.</a:t>
            </a:r>
            <a:endParaRPr sz="1800" dirty="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f91cf3134c_0_701"/>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286" name="Google Shape;286;gf91cf3134c_0_701"/>
          <p:cNvSpPr txBox="1">
            <a:spLocks noGrp="1"/>
          </p:cNvSpPr>
          <p:nvPr>
            <p:ph type="body" idx="1"/>
          </p:nvPr>
        </p:nvSpPr>
        <p:spPr>
          <a:xfrm>
            <a:off x="729450" y="1768076"/>
            <a:ext cx="7688700" cy="44202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AutoNum type="arabicPeriod" startAt="6"/>
            </a:pPr>
            <a:r>
              <a:rPr lang="en-US" sz="1800" dirty="0">
                <a:solidFill>
                  <a:schemeClr val="dk2"/>
                </a:solidFill>
              </a:rPr>
              <a:t>Pick any software of your choice. Argue whether and to what extent the software owns the attributes of a good software.</a:t>
            </a:r>
            <a:endParaRPr sz="1800" dirty="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dirty="0">
                <a:solidFill>
                  <a:schemeClr val="dk2"/>
                </a:solidFill>
              </a:rPr>
              <a:t>What is a software process model? Why are models needed? </a:t>
            </a:r>
            <a:endParaRPr sz="1800" dirty="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dirty="0">
                <a:solidFill>
                  <a:schemeClr val="dk2"/>
                </a:solidFill>
              </a:rPr>
              <a:t>Do you think that strictly every software needs a well-defined process model? Why or why not?</a:t>
            </a:r>
            <a:endParaRPr sz="1800" dirty="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dirty="0">
                <a:solidFill>
                  <a:schemeClr val="dk2"/>
                </a:solidFill>
              </a:rPr>
              <a:t>Let’s say your college wants you to develop a student attendance management software for them. Describe how you would follow the prescriptive model for this job. </a:t>
            </a:r>
            <a:endParaRPr sz="1800" dirty="0">
              <a:solidFill>
                <a:schemeClr val="dk2"/>
              </a:solidFill>
            </a:endParaRPr>
          </a:p>
          <a:p>
            <a:pPr marL="457200" lvl="0" indent="-342900" algn="just" rtl="0">
              <a:spcBef>
                <a:spcPts val="1000"/>
              </a:spcBef>
              <a:spcAft>
                <a:spcPts val="1000"/>
              </a:spcAft>
              <a:buClr>
                <a:schemeClr val="dk2"/>
              </a:buClr>
              <a:buSzPts val="1800"/>
              <a:buAutoNum type="arabicPeriod" startAt="6"/>
            </a:pPr>
            <a:r>
              <a:rPr lang="en-US" sz="1800" dirty="0">
                <a:solidFill>
                  <a:schemeClr val="dk2"/>
                </a:solidFill>
              </a:rPr>
              <a:t>“Coding is the most important aspect of software development. Because without it, how will your software even exist?” Do you agree? Explain your answer. </a:t>
            </a:r>
            <a:endParaRPr sz="1800" dirty="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f91cf3134c_0_707"/>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Thank you!</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Helvetica Neue"/>
              <a:buNone/>
            </a:pPr>
            <a:r>
              <a:rPr lang="en-US" sz="2400" b="0" i="0" u="none">
                <a:solidFill>
                  <a:schemeClr val="dk2"/>
                </a:solidFill>
                <a:latin typeface="Times New Roman"/>
                <a:ea typeface="Times New Roman"/>
                <a:cs typeface="Times New Roman"/>
                <a:sym typeface="Times New Roman"/>
              </a:rPr>
              <a:t>The earlier approach </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Product is constructed without specification or any attempt at design.</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developers simply build a product that is reworked as many times as necessary to satisfy the client.</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model may work for small projects but is totally unsatisfactory for products of any reasonable size. </a:t>
            </a:r>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Maintenance is high. </a:t>
            </a:r>
            <a:endParaRPr sz="2800" b="0" i="0" u="none">
              <a:solidFill>
                <a:schemeClr val="dk2"/>
              </a:solidFill>
              <a:latin typeface="Times New Roman"/>
              <a:ea typeface="Times New Roman"/>
              <a:cs typeface="Times New Roman"/>
              <a:sym typeface="Times New Roman"/>
            </a:endParaRPr>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Source of difficulties and deficiencies</a:t>
            </a:r>
            <a:endParaRPr/>
          </a:p>
          <a:p>
            <a:pPr marL="990600" marR="0" lvl="1" indent="-533400" algn="just" rtl="0">
              <a:lnSpc>
                <a:spcPct val="90000"/>
              </a:lnSpc>
              <a:spcBef>
                <a:spcPts val="400"/>
              </a:spcBef>
              <a:spcAft>
                <a:spcPts val="0"/>
              </a:spcAft>
              <a:buClr>
                <a:srgbClr val="0A017F"/>
              </a:buClr>
              <a:buSzPts val="2000"/>
              <a:buFont typeface="Helvetica Neue"/>
              <a:buChar char="—"/>
            </a:pPr>
            <a:r>
              <a:rPr lang="en-US" sz="2000" b="0" i="0" u="none" strike="noStrike" cap="none">
                <a:solidFill>
                  <a:srgbClr val="0A017F"/>
                </a:solidFill>
                <a:latin typeface="Times New Roman"/>
                <a:ea typeface="Times New Roman"/>
                <a:cs typeface="Times New Roman"/>
                <a:sym typeface="Times New Roman"/>
              </a:rPr>
              <a:t>impossible to predict</a:t>
            </a:r>
            <a:endParaRPr/>
          </a:p>
          <a:p>
            <a:pPr marL="990600" marR="0" lvl="1" indent="-533400" algn="just" rtl="0">
              <a:lnSpc>
                <a:spcPct val="90000"/>
              </a:lnSpc>
              <a:spcBef>
                <a:spcPts val="400"/>
              </a:spcBef>
              <a:spcAft>
                <a:spcPts val="0"/>
              </a:spcAft>
              <a:buClr>
                <a:srgbClr val="0A017F"/>
              </a:buClr>
              <a:buSzPts val="2000"/>
              <a:buFont typeface="Helvetica Neue"/>
              <a:buChar char="—"/>
            </a:pPr>
            <a:r>
              <a:rPr lang="en-US" sz="2000" b="0" i="0" u="none" strike="noStrike" cap="none">
                <a:solidFill>
                  <a:srgbClr val="0A017F"/>
                </a:solidFill>
                <a:latin typeface="Times New Roman"/>
                <a:ea typeface="Times New Roman"/>
                <a:cs typeface="Times New Roman"/>
                <a:sym typeface="Times New Roman"/>
              </a:rPr>
              <a:t>impossible to manage</a:t>
            </a:r>
            <a:endParaRPr sz="2400" b="0" i="0" u="none" strike="noStrike" cap="none">
              <a:solidFill>
                <a:srgbClr val="0A017F"/>
              </a:solidFill>
              <a:latin typeface="Times New Roman"/>
              <a:ea typeface="Times New Roman"/>
              <a:cs typeface="Times New Roman"/>
              <a:sym typeface="Times New Roman"/>
            </a:endParaRPr>
          </a:p>
          <a:p>
            <a:pPr marL="419100" marR="0" lvl="0" indent="-289560" algn="l" rtl="0">
              <a:lnSpc>
                <a:spcPct val="95000"/>
              </a:lnSpc>
              <a:spcBef>
                <a:spcPts val="480"/>
              </a:spcBef>
              <a:spcAft>
                <a:spcPts val="0"/>
              </a:spcAft>
              <a:buClr>
                <a:schemeClr val="hlink"/>
              </a:buClr>
              <a:buSzPts val="2040"/>
              <a:buFont typeface="Helvetica Neue"/>
              <a:buNone/>
            </a:pPr>
            <a:endParaRPr sz="2400" b="0" i="0" u="none" strike="noStrike" cap="none">
              <a:solidFill>
                <a:srgbClr val="0A017F"/>
              </a:solidFill>
              <a:latin typeface="Times New Roman"/>
              <a:ea typeface="Times New Roman"/>
              <a:cs typeface="Times New Roman"/>
              <a:sym typeface="Times New Roman"/>
            </a:endParaRPr>
          </a:p>
        </p:txBody>
      </p:sp>
      <p:sp>
        <p:nvSpPr>
          <p:cNvPr id="112" name="Google Shape;112;p4"/>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Build and Fix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l" rtl="0">
              <a:lnSpc>
                <a:spcPct val="90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Symptoms of inadequacy: the software crisis</a:t>
            </a:r>
            <a:endParaRPr dirty="0"/>
          </a:p>
          <a:p>
            <a:pPr marL="838200" marR="0" lvl="1" indent="-381000" algn="l" rtl="0">
              <a:lnSpc>
                <a:spcPct val="90000"/>
              </a:lnSpc>
              <a:spcBef>
                <a:spcPts val="48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scheduled time and cost exceeded</a:t>
            </a:r>
            <a:endParaRPr dirty="0"/>
          </a:p>
          <a:p>
            <a:pPr marL="838200" marR="0" lvl="1" indent="-381000" algn="l" rtl="0">
              <a:lnSpc>
                <a:spcPct val="90000"/>
              </a:lnSpc>
              <a:spcBef>
                <a:spcPts val="48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user expectations not met</a:t>
            </a:r>
            <a:endParaRPr dirty="0"/>
          </a:p>
          <a:p>
            <a:pPr marL="838200" marR="0" lvl="1" indent="-381000" algn="l" rtl="0">
              <a:lnSpc>
                <a:spcPct val="90000"/>
              </a:lnSpc>
              <a:spcBef>
                <a:spcPts val="480"/>
              </a:spcBef>
              <a:spcAft>
                <a:spcPts val="0"/>
              </a:spcAft>
              <a:buClr>
                <a:srgbClr val="0A017F"/>
              </a:buClr>
              <a:buSzPts val="2400"/>
              <a:buFont typeface="Helvetica Neue"/>
              <a:buChar char="—"/>
            </a:pPr>
            <a:r>
              <a:rPr lang="en-US" sz="2400" b="0" i="0" u="none" strike="noStrike" cap="none" dirty="0">
                <a:solidFill>
                  <a:srgbClr val="0A017F"/>
                </a:solidFill>
                <a:latin typeface="Times New Roman"/>
                <a:ea typeface="Times New Roman"/>
                <a:cs typeface="Times New Roman"/>
                <a:sym typeface="Times New Roman"/>
              </a:rPr>
              <a:t>poor quality</a:t>
            </a:r>
            <a:endParaRPr sz="2000" b="0" i="0" u="none" strike="noStrike" cap="none" dirty="0">
              <a:solidFill>
                <a:srgbClr val="0A017F"/>
              </a:solidFill>
              <a:latin typeface="Times New Roman"/>
              <a:ea typeface="Times New Roman"/>
              <a:cs typeface="Times New Roman"/>
              <a:sym typeface="Times New Roman"/>
            </a:endParaRPr>
          </a:p>
          <a:p>
            <a:pPr marL="419100" marR="0" lvl="0" indent="-311150" algn="l" rtl="0">
              <a:lnSpc>
                <a:spcPct val="95000"/>
              </a:lnSpc>
              <a:spcBef>
                <a:spcPts val="400"/>
              </a:spcBef>
              <a:spcAft>
                <a:spcPts val="0"/>
              </a:spcAft>
              <a:buClr>
                <a:schemeClr val="hlink"/>
              </a:buClr>
              <a:buSzPts val="1700"/>
              <a:buFont typeface="Helvetica Neue"/>
              <a:buNone/>
            </a:pPr>
            <a:endParaRPr sz="2000" b="0" i="0" u="none" strike="noStrike" cap="none" dirty="0">
              <a:solidFill>
                <a:srgbClr val="0A017F"/>
              </a:solidFill>
              <a:latin typeface="Times New Roman"/>
              <a:ea typeface="Times New Roman"/>
              <a:cs typeface="Times New Roman"/>
              <a:sym typeface="Times New Roman"/>
            </a:endParaRPr>
          </a:p>
        </p:txBody>
      </p:sp>
      <p:sp>
        <p:nvSpPr>
          <p:cNvPr id="118" name="Google Shape;118;p5"/>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dirty="0">
                <a:solidFill>
                  <a:srgbClr val="0A017F"/>
                </a:solidFill>
                <a:latin typeface="Times New Roman"/>
                <a:ea typeface="Times New Roman"/>
                <a:cs typeface="Times New Roman"/>
                <a:sym typeface="Times New Roman"/>
              </a:rPr>
              <a:t>Why are Models needed?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Process as a "black box"</a:t>
            </a:r>
            <a:endParaRPr/>
          </a:p>
        </p:txBody>
      </p:sp>
      <p:pic>
        <p:nvPicPr>
          <p:cNvPr id="124" name="Google Shape;124;p6" descr="require2"/>
          <p:cNvPicPr preferRelativeResize="0">
            <a:picLocks noGrp="1"/>
          </p:cNvPicPr>
          <p:nvPr>
            <p:ph type="body" idx="1"/>
          </p:nvPr>
        </p:nvPicPr>
        <p:blipFill rotWithShape="1">
          <a:blip r:embed="rId3">
            <a:alphaModFix/>
          </a:blip>
          <a:srcRect/>
          <a:stretch/>
        </p:blipFill>
        <p:spPr>
          <a:xfrm>
            <a:off x="539750" y="2211387"/>
            <a:ext cx="8070850" cy="3384550"/>
          </a:xfrm>
          <a:prstGeom prst="rect">
            <a:avLst/>
          </a:prstGeom>
          <a:noFill/>
          <a:ln>
            <a:noFill/>
          </a:ln>
        </p:spPr>
      </p:pic>
      <p:sp>
        <p:nvSpPr>
          <p:cNvPr id="125" name="Google Shape;125;p6"/>
          <p:cNvSpPr txBox="1"/>
          <p:nvPr/>
        </p:nvSpPr>
        <p:spPr>
          <a:xfrm>
            <a:off x="428625" y="5143500"/>
            <a:ext cx="45720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Uncertain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Incomplete requirement</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In the beginning</a:t>
            </a:r>
            <a:endParaRPr/>
          </a:p>
        </p:txBody>
      </p:sp>
      <p:sp>
        <p:nvSpPr>
          <p:cNvPr id="126" name="Google Shape;126;p6"/>
          <p:cNvSpPr txBox="1"/>
          <p:nvPr/>
        </p:nvSpPr>
        <p:spPr>
          <a:xfrm>
            <a:off x="7143750" y="4429125"/>
            <a:ext cx="1277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Quality?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just" rtl="0">
              <a:lnSpc>
                <a:spcPct val="95000"/>
              </a:lnSpc>
              <a:spcBef>
                <a:spcPts val="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The assumption is that requirements can be fully understood prior to development</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Interaction with the customer occurs only at the beginning (requirements) and end (after delivery)</a:t>
            </a:r>
            <a:endParaRPr dirty="0"/>
          </a:p>
          <a:p>
            <a:pPr marL="419100" marR="0" lvl="0" indent="-419100" algn="just" rtl="0">
              <a:lnSpc>
                <a:spcPct val="95000"/>
              </a:lnSpc>
              <a:spcBef>
                <a:spcPts val="480"/>
              </a:spcBef>
              <a:spcAft>
                <a:spcPts val="0"/>
              </a:spcAft>
              <a:buClr>
                <a:schemeClr val="hlink"/>
              </a:buClr>
              <a:buSzPts val="2040"/>
              <a:buFont typeface="Noto Sans Symbols"/>
              <a:buChar char="⮚"/>
            </a:pPr>
            <a:r>
              <a:rPr lang="en-US" sz="2400" b="0" i="0" u="none" dirty="0">
                <a:solidFill>
                  <a:schemeClr val="dk2"/>
                </a:solidFill>
                <a:latin typeface="Times New Roman"/>
                <a:ea typeface="Times New Roman"/>
                <a:cs typeface="Times New Roman"/>
                <a:sym typeface="Times New Roman"/>
              </a:rPr>
              <a:t>Unfortunately, the assumption almost never holds</a:t>
            </a:r>
            <a:endParaRPr dirty="0"/>
          </a:p>
          <a:p>
            <a:pPr marL="419100" marR="0" lvl="0" indent="-289560" algn="l" rtl="0">
              <a:lnSpc>
                <a:spcPct val="95000"/>
              </a:lnSpc>
              <a:spcBef>
                <a:spcPts val="480"/>
              </a:spcBef>
              <a:spcAft>
                <a:spcPts val="0"/>
              </a:spcAft>
              <a:buClr>
                <a:schemeClr val="hlink"/>
              </a:buClr>
              <a:buSzPts val="2040"/>
              <a:buFont typeface="Helvetica Neue"/>
              <a:buNone/>
            </a:pPr>
            <a:endParaRPr sz="2400" b="0" i="0" u="none" dirty="0">
              <a:solidFill>
                <a:schemeClr val="dk2"/>
              </a:solidFill>
              <a:latin typeface="Times New Roman"/>
              <a:ea typeface="Times New Roman"/>
              <a:cs typeface="Times New Roman"/>
              <a:sym typeface="Times New Roman"/>
            </a:endParaRPr>
          </a:p>
        </p:txBody>
      </p:sp>
      <p:sp>
        <p:nvSpPr>
          <p:cNvPr id="132" name="Google Shape;132;p7"/>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Problems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Process as a "white box"</a:t>
            </a:r>
            <a:endParaRPr/>
          </a:p>
        </p:txBody>
      </p:sp>
      <p:pic>
        <p:nvPicPr>
          <p:cNvPr id="138" name="Google Shape;138;p8"/>
          <p:cNvPicPr preferRelativeResize="0">
            <a:picLocks noGrp="1"/>
          </p:cNvPicPr>
          <p:nvPr>
            <p:ph type="body" idx="1"/>
          </p:nvPr>
        </p:nvPicPr>
        <p:blipFill rotWithShape="1">
          <a:blip r:embed="rId3">
            <a:alphaModFix/>
          </a:blip>
          <a:srcRect/>
          <a:stretch/>
        </p:blipFill>
        <p:spPr>
          <a:xfrm>
            <a:off x="642937" y="2071687"/>
            <a:ext cx="8307387" cy="37861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body" idx="1"/>
          </p:nvPr>
        </p:nvSpPr>
        <p:spPr>
          <a:xfrm>
            <a:off x="539750" y="1654175"/>
            <a:ext cx="8070850" cy="4498975"/>
          </a:xfrm>
          <a:prstGeom prst="rect">
            <a:avLst/>
          </a:prstGeom>
          <a:noFill/>
          <a:ln>
            <a:noFill/>
          </a:ln>
        </p:spPr>
        <p:txBody>
          <a:bodyPr spcFirstLastPara="1" wrap="square" lIns="0" tIns="0" rIns="0" bIns="0" anchor="t" anchorCtr="0">
            <a:noAutofit/>
          </a:bodyPr>
          <a:lstStyle/>
          <a:p>
            <a:pPr marL="419100" marR="0" lvl="0" indent="-419100" algn="l" rtl="0">
              <a:lnSpc>
                <a:spcPct val="95000"/>
              </a:lnSpc>
              <a:spcBef>
                <a:spcPts val="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Reduce risks by improving visibility</a:t>
            </a:r>
            <a:endParaRPr/>
          </a:p>
          <a:p>
            <a:pPr marL="419100" marR="0" lvl="0" indent="-419100" algn="l" rtl="0">
              <a:lnSpc>
                <a:spcPct val="95000"/>
              </a:lnSpc>
              <a:spcBef>
                <a:spcPts val="480"/>
              </a:spcBef>
              <a:spcAft>
                <a:spcPts val="0"/>
              </a:spcAft>
              <a:buClr>
                <a:schemeClr val="hlink"/>
              </a:buClr>
              <a:buSzPts val="2040"/>
              <a:buFont typeface="Noto Sans Symbols"/>
              <a:buChar char="⮚"/>
            </a:pPr>
            <a:r>
              <a:rPr lang="en-US" sz="2400" b="0" i="0" u="none">
                <a:solidFill>
                  <a:schemeClr val="dk2"/>
                </a:solidFill>
                <a:latin typeface="Times New Roman"/>
                <a:ea typeface="Times New Roman"/>
                <a:cs typeface="Times New Roman"/>
                <a:sym typeface="Times New Roman"/>
              </a:rPr>
              <a:t>Allow project changes as the project progresses</a:t>
            </a:r>
            <a:endParaRPr/>
          </a:p>
          <a:p>
            <a:pPr marL="838200" marR="0" lvl="1" indent="-381000" algn="l" rtl="0">
              <a:lnSpc>
                <a:spcPct val="95000"/>
              </a:lnSpc>
              <a:spcBef>
                <a:spcPts val="400"/>
              </a:spcBef>
              <a:spcAft>
                <a:spcPts val="0"/>
              </a:spcAft>
              <a:buClr>
                <a:srgbClr val="0A017F"/>
              </a:buClr>
              <a:buSzPts val="2000"/>
              <a:buFont typeface="Helvetica Neue"/>
              <a:buChar char="—"/>
            </a:pPr>
            <a:r>
              <a:rPr lang="en-US" sz="2000" b="0" i="0" u="none" strike="noStrike" cap="none">
                <a:solidFill>
                  <a:srgbClr val="0A017F"/>
                </a:solidFill>
                <a:latin typeface="Times New Roman"/>
                <a:ea typeface="Times New Roman"/>
                <a:cs typeface="Times New Roman"/>
                <a:sym typeface="Times New Roman"/>
              </a:rPr>
              <a:t>based on feedback from the customer</a:t>
            </a:r>
            <a:endParaRPr/>
          </a:p>
          <a:p>
            <a:pPr marL="419100" marR="0" lvl="0" indent="-311150" algn="l" rtl="0">
              <a:lnSpc>
                <a:spcPct val="95000"/>
              </a:lnSpc>
              <a:spcBef>
                <a:spcPts val="400"/>
              </a:spcBef>
              <a:spcAft>
                <a:spcPts val="0"/>
              </a:spcAft>
              <a:buClr>
                <a:schemeClr val="hlink"/>
              </a:buClr>
              <a:buSzPts val="1700"/>
              <a:buFont typeface="Helvetica Neue"/>
              <a:buNone/>
            </a:pPr>
            <a:endParaRPr sz="2000" b="0" i="0" u="none" strike="noStrike" cap="none">
              <a:solidFill>
                <a:srgbClr val="0A017F"/>
              </a:solidFill>
              <a:latin typeface="Times New Roman"/>
              <a:ea typeface="Times New Roman"/>
              <a:cs typeface="Times New Roman"/>
              <a:sym typeface="Times New Roman"/>
            </a:endParaRPr>
          </a:p>
        </p:txBody>
      </p:sp>
      <p:sp>
        <p:nvSpPr>
          <p:cNvPr id="144" name="Google Shape;144;p9"/>
          <p:cNvSpPr txBox="1">
            <a:spLocks noGrp="1"/>
          </p:cNvSpPr>
          <p:nvPr>
            <p:ph type="title"/>
          </p:nvPr>
        </p:nvSpPr>
        <p:spPr>
          <a:xfrm>
            <a:off x="539750" y="554037"/>
            <a:ext cx="8070850" cy="8175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A017F"/>
              </a:buClr>
              <a:buSzPts val="2800"/>
              <a:buFont typeface="Times New Roman"/>
              <a:buNone/>
            </a:pPr>
            <a:r>
              <a:rPr lang="en-US" sz="2800" b="1" i="0" u="none">
                <a:solidFill>
                  <a:srgbClr val="0A017F"/>
                </a:solidFill>
                <a:latin typeface="Times New Roman"/>
                <a:ea typeface="Times New Roman"/>
                <a:cs typeface="Times New Roman"/>
                <a:sym typeface="Times New Roman"/>
              </a:rPr>
              <a:t>Advantages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1948</Words>
  <Application>Microsoft Office PowerPoint</Application>
  <PresentationFormat>On-screen Show (4:3)</PresentationFormat>
  <Paragraphs>163</Paragraphs>
  <Slides>32</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42" baseType="lpstr">
      <vt:lpstr>Times New Roman</vt:lpstr>
      <vt:lpstr>Verdana</vt:lpstr>
      <vt:lpstr>Arial</vt:lpstr>
      <vt:lpstr>Tahoma</vt:lpstr>
      <vt:lpstr>Times</vt:lpstr>
      <vt:lpstr>Lato</vt:lpstr>
      <vt:lpstr>Helvetica Neue</vt:lpstr>
      <vt:lpstr>Noto Sans Symbols</vt:lpstr>
      <vt:lpstr>Raleway</vt:lpstr>
      <vt:lpstr>Streamline</vt:lpstr>
      <vt:lpstr>Software process model</vt:lpstr>
      <vt:lpstr>Software Process Model</vt:lpstr>
      <vt:lpstr>Build and Fix Model</vt:lpstr>
      <vt:lpstr>Build and Fix Model</vt:lpstr>
      <vt:lpstr>Why are Models needed?</vt:lpstr>
      <vt:lpstr>Process as a "black box"</vt:lpstr>
      <vt:lpstr>Problems</vt:lpstr>
      <vt:lpstr>Process as a "white box"</vt:lpstr>
      <vt:lpstr>Advantages</vt:lpstr>
      <vt:lpstr>Prescriptive Model</vt:lpstr>
      <vt:lpstr>Prescriptive Model</vt:lpstr>
      <vt:lpstr>Prescriptive Model</vt:lpstr>
      <vt:lpstr>Prescriptive Model</vt:lpstr>
      <vt:lpstr>Prescriptive Model</vt:lpstr>
      <vt:lpstr>Waterfall Model</vt:lpstr>
      <vt:lpstr>Waterfall Model  </vt:lpstr>
      <vt:lpstr>Waterfall Model</vt:lpstr>
      <vt:lpstr>Waterfall Model</vt:lpstr>
      <vt:lpstr>Waterfall Model</vt:lpstr>
      <vt:lpstr>Waterfall Model</vt:lpstr>
      <vt:lpstr>PowerPoint Presentation</vt:lpstr>
      <vt:lpstr>Waterfall Model</vt:lpstr>
      <vt:lpstr>Waterfall Model</vt:lpstr>
      <vt:lpstr>Waterfall Model</vt:lpstr>
      <vt:lpstr>Waterfall Model-Applications</vt:lpstr>
      <vt:lpstr>Waterfall Model-Limitations</vt:lpstr>
      <vt:lpstr>Waterfall Model-Advantages</vt:lpstr>
      <vt:lpstr>Classwork</vt:lpstr>
      <vt:lpstr>Classwork</vt:lpstr>
      <vt:lpstr>Classwork</vt:lpstr>
      <vt:lpstr>Classwork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dc:title>
  <dc:creator>Oscar Nierstrasz</dc:creator>
  <cp:lastModifiedBy>Uddin, Mohammad</cp:lastModifiedBy>
  <cp:revision>13</cp:revision>
  <dcterms:created xsi:type="dcterms:W3CDTF">2009-01-15T15:34:10Z</dcterms:created>
  <dcterms:modified xsi:type="dcterms:W3CDTF">2022-11-01T15:18:13Z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2022-10-27T16:21:31Z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23f4d696-7fa4-47e1-b742-0a28d41edfcc</vt:lpwstr>
  </property>
  <property fmtid="{D5CDD505-2E9C-101B-9397-08002B2CF9AE}" pid="8" name="MSIP_Label_ba65e3ec-2057-4a1c-aac9-900f17f24dd1_ContentBits">
    <vt:lpwstr>0</vt:lpwstr>
  </property>
</Properties>
</file>