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2" r:id="rId1"/>
    <p:sldMasterId id="2147483673" r:id="rId2"/>
  </p:sldMasterIdLst>
  <p:notesMasterIdLst>
    <p:notesMasterId r:id="rId56"/>
  </p:notesMasterIdLst>
  <p:sldIdLst>
    <p:sldId id="256" r:id="rId3"/>
    <p:sldId id="257" r:id="rId4"/>
    <p:sldId id="305"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308" r:id="rId19"/>
    <p:sldId id="271" r:id="rId20"/>
    <p:sldId id="272" r:id="rId21"/>
    <p:sldId id="273" r:id="rId22"/>
    <p:sldId id="274" r:id="rId23"/>
    <p:sldId id="275" r:id="rId24"/>
    <p:sldId id="276" r:id="rId25"/>
    <p:sldId id="277" r:id="rId26"/>
    <p:sldId id="278" r:id="rId27"/>
    <p:sldId id="279" r:id="rId28"/>
    <p:sldId id="307" r:id="rId29"/>
    <p:sldId id="280" r:id="rId30"/>
    <p:sldId id="281" r:id="rId31"/>
    <p:sldId id="282" r:id="rId32"/>
    <p:sldId id="283" r:id="rId33"/>
    <p:sldId id="284" r:id="rId34"/>
    <p:sldId id="285" r:id="rId35"/>
    <p:sldId id="286" r:id="rId36"/>
    <p:sldId id="287" r:id="rId37"/>
    <p:sldId id="288" r:id="rId38"/>
    <p:sldId id="289" r:id="rId39"/>
    <p:sldId id="290" r:id="rId40"/>
    <p:sldId id="306"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x="9144000" cy="6858000" type="screen4x3"/>
  <p:notesSz cx="6858000" cy="9144000"/>
  <p:embeddedFontLst>
    <p:embeddedFont>
      <p:font typeface="Helvetica Neue" panose="020B0604020202020204" charset="0"/>
      <p:regular r:id="rId57"/>
      <p:bold r:id="rId58"/>
      <p:italic r:id="rId59"/>
      <p:boldItalic r:id="rId60"/>
    </p:embeddedFont>
    <p:embeddedFont>
      <p:font typeface="Lato" panose="020F0502020204030203" pitchFamily="34" charset="0"/>
      <p:regular r:id="rId61"/>
      <p:bold r:id="rId62"/>
      <p:italic r:id="rId63"/>
      <p:boldItalic r:id="rId64"/>
    </p:embeddedFont>
    <p:embeddedFont>
      <p:font typeface="Raleway" pitchFamily="2" charset="0"/>
      <p:regular r:id="rId65"/>
      <p:bold r:id="rId66"/>
      <p:italic r:id="rId67"/>
      <p:boldItalic r:id="rId68"/>
    </p:embeddedFont>
    <p:embeddedFont>
      <p:font typeface="Times" panose="02020603050405020304" pitchFamily="18"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7.fntdata"/><Relationship Id="rId68"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font" Target="fonts/font5.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1.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a:buNone/>
            </a:pPr>
            <a:fld id="{00000000-1234-1234-1234-123412341234}" type="slidenum">
              <a:rPr lang="en-US" sz="1200" b="0" i="0" u="none" strike="noStrike" cap="none">
                <a:solidFill>
                  <a:srgbClr val="000000"/>
                </a:solidFill>
                <a:latin typeface="Times"/>
                <a:ea typeface="Times"/>
                <a:cs typeface="Times"/>
                <a:sym typeface="Times"/>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91cf3134c_0_2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1" name="Google Shape;171;gf91cf3134c_0_2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3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7" name="Google Shape;237;p3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3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a:buNone/>
            </a:pPr>
            <a:fld id="{00000000-1234-1234-1234-123412341234}" type="slidenum">
              <a:rPr lang="en-US" sz="1200" b="0" i="0" u="none" strike="noStrike" cap="none">
                <a:solidFill>
                  <a:srgbClr val="000000"/>
                </a:solidFill>
                <a:latin typeface="Times"/>
                <a:ea typeface="Times"/>
                <a:cs typeface="Times"/>
                <a:sym typeface="Times"/>
              </a:rPr>
              <a:t>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3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f9693cd912_0_4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f9693cd912_0_4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4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f9693cd912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gf9693cd91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4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4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f9693cd912_0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gf9693cd912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4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f9693cd912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f9693cd912_0_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f9693cd912_0_2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gf9693cd912_0_2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f9693cd912_0_2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gf9693cd912_0_2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f9693cd912_0_2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gf9693cd912_0_2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f9693cd912_0_2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gf9693cd912_0_2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f9693cd912_0_23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gf9693cd912_0_2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f9693cd912_0_23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gf9693cd912_0_2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f9693cd912_0_2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9" name="Google Shape;339;gf9693cd912_0_2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f9693cd912_0_24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5" name="Google Shape;345;gf9693cd912_0_2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f9693cd912_0_25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1" name="Google Shape;351;gf9693cd912_0_2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f9693cd912_0_26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7" name="Google Shape;357;gf9693cd912_0_2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f9693cd912_0_26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3" name="Google Shape;363;gf9693cd912_0_2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f9693cd912_0_27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9" name="Google Shape;369;gf9693cd912_0_2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f9693cd912_0_27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5" name="Google Shape;375;gf9693cd912_0_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f9693cd912_0_28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2" name="Google Shape;382;gf9693cd912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9693cd912_0_28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gf9693cd912_0_2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f9693cd912_0_29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gf9693cd912_0_2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f9693cd912_0_29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0" name="Google Shape;400;gf9693cd912_0_2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3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f9693cd912_0_30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6" name="Google Shape;406;gf9693cd912_0_3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f9693cd912_0_30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2" name="Google Shape;412;gf9693cd912_0_3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f9693cd912_0_3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8" name="Google Shape;418;gf9693cd912_0_3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f9693cd912_0_3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4" name="Google Shape;424;gf9693cd912_0_3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f9693cd912_0_2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f9693cd912_0_2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f9693cd912_0_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f9693cd912_0_1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f9693cd912_0_4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f9693cd912_0_4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f9693cd912_0_4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f9693cd912_0_4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f9693cd912_0_4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f9693cd912_0_4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f9693cd912_0_1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f9693cd912_0_1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3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3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 name="Google Shape;15;p2"/>
          <p:cNvGrpSpPr/>
          <p:nvPr/>
        </p:nvGrpSpPr>
        <p:grpSpPr>
          <a:xfrm>
            <a:off x="830392" y="1588427"/>
            <a:ext cx="745763"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 name="Google Shape;18;p2"/>
          <p:cNvSpPr txBox="1">
            <a:spLocks noGrp="1"/>
          </p:cNvSpPr>
          <p:nvPr>
            <p:ph type="ctrTitle"/>
          </p:nvPr>
        </p:nvSpPr>
        <p:spPr>
          <a:xfrm>
            <a:off x="729450" y="1763267"/>
            <a:ext cx="7688100" cy="2219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9" name="Google Shape;19;p2"/>
          <p:cNvSpPr txBox="1">
            <a:spLocks noGrp="1"/>
          </p:cNvSpPr>
          <p:nvPr>
            <p:ph type="subTitle" idx="1"/>
          </p:nvPr>
        </p:nvSpPr>
        <p:spPr>
          <a:xfrm>
            <a:off x="729627" y="4230533"/>
            <a:ext cx="7688100" cy="72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20" name="Google Shape;20;p2"/>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11"/>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2" name="Google Shape;72;p11"/>
          <p:cNvGrpSpPr/>
          <p:nvPr/>
        </p:nvGrpSpPr>
        <p:grpSpPr>
          <a:xfrm>
            <a:off x="830392" y="1588427"/>
            <a:ext cx="745763" cy="61102"/>
            <a:chOff x="4580561" y="2589004"/>
            <a:chExt cx="1064464" cy="25200"/>
          </a:xfrm>
        </p:grpSpPr>
        <p:sp>
          <p:nvSpPr>
            <p:cNvPr id="73" name="Google Shape;73;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 name="Google Shape;75;p11"/>
          <p:cNvSpPr txBox="1">
            <a:spLocks noGrp="1"/>
          </p:cNvSpPr>
          <p:nvPr>
            <p:ph type="title"/>
          </p:nvPr>
        </p:nvSpPr>
        <p:spPr>
          <a:xfrm>
            <a:off x="730000" y="1758200"/>
            <a:ext cx="3300900" cy="2249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76" name="Google Shape;76;p11"/>
          <p:cNvSpPr txBox="1">
            <a:spLocks noGrp="1"/>
          </p:cNvSpPr>
          <p:nvPr>
            <p:ph type="subTitle" idx="1"/>
          </p:nvPr>
        </p:nvSpPr>
        <p:spPr>
          <a:xfrm>
            <a:off x="724950" y="4215367"/>
            <a:ext cx="3300900" cy="1011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77" name="Google Shape;77;p11"/>
          <p:cNvSpPr txBox="1">
            <a:spLocks noGrp="1"/>
          </p:cNvSpPr>
          <p:nvPr>
            <p:ph type="body" idx="2"/>
          </p:nvPr>
        </p:nvSpPr>
        <p:spPr>
          <a:xfrm>
            <a:off x="5174225" y="1803500"/>
            <a:ext cx="3374400" cy="4034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78" name="Google Shape;78;p11"/>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12"/>
          <p:cNvSpPr txBox="1">
            <a:spLocks noGrp="1"/>
          </p:cNvSpPr>
          <p:nvPr>
            <p:ph type="body" idx="1"/>
          </p:nvPr>
        </p:nvSpPr>
        <p:spPr>
          <a:xfrm>
            <a:off x="724950" y="5830068"/>
            <a:ext cx="7697400" cy="614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81" name="Google Shape;81;p12"/>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82"/>
        <p:cNvGrpSpPr/>
        <p:nvPr/>
      </p:nvGrpSpPr>
      <p:grpSpPr>
        <a:xfrm>
          <a:off x="0" y="0"/>
          <a:ext cx="0" cy="0"/>
          <a:chOff x="0" y="0"/>
          <a:chExt cx="0" cy="0"/>
        </a:xfrm>
      </p:grpSpPr>
      <p:grpSp>
        <p:nvGrpSpPr>
          <p:cNvPr id="83" name="Google Shape;83;p13"/>
          <p:cNvGrpSpPr/>
          <p:nvPr/>
        </p:nvGrpSpPr>
        <p:grpSpPr>
          <a:xfrm>
            <a:off x="830392" y="5558926"/>
            <a:ext cx="745763" cy="61102"/>
            <a:chOff x="4580561" y="2589004"/>
            <a:chExt cx="1064464" cy="25200"/>
          </a:xfrm>
        </p:grpSpPr>
        <p:sp>
          <p:nvSpPr>
            <p:cNvPr id="84" name="Google Shape;84;p1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 name="Google Shape;86;p13"/>
          <p:cNvSpPr txBox="1">
            <a:spLocks noGrp="1"/>
          </p:cNvSpPr>
          <p:nvPr>
            <p:ph type="title" hasCustomPrompt="1"/>
          </p:nvPr>
        </p:nvSpPr>
        <p:spPr>
          <a:xfrm>
            <a:off x="729450" y="978600"/>
            <a:ext cx="7688400" cy="1659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7" name="Google Shape;87;p13"/>
          <p:cNvSpPr txBox="1">
            <a:spLocks noGrp="1"/>
          </p:cNvSpPr>
          <p:nvPr>
            <p:ph type="body" idx="1"/>
          </p:nvPr>
        </p:nvSpPr>
        <p:spPr>
          <a:xfrm>
            <a:off x="729450" y="3030517"/>
            <a:ext cx="7688400" cy="2107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88" name="Google Shape;88;p13"/>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3"/>
        <p:cNvGrpSpPr/>
        <p:nvPr/>
      </p:nvGrpSpPr>
      <p:grpSpPr>
        <a:xfrm>
          <a:off x="0" y="0"/>
          <a:ext cx="0" cy="0"/>
          <a:chOff x="0" y="0"/>
          <a:chExt cx="0" cy="0"/>
        </a:xfrm>
      </p:grpSpPr>
      <p:sp>
        <p:nvSpPr>
          <p:cNvPr id="94" name="Google Shape;94;p15"/>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15"/>
          <p:cNvGrpSpPr/>
          <p:nvPr/>
        </p:nvGrpSpPr>
        <p:grpSpPr>
          <a:xfrm>
            <a:off x="830392" y="1588427"/>
            <a:ext cx="745763" cy="61102"/>
            <a:chOff x="4580561" y="2589004"/>
            <a:chExt cx="1064464" cy="25200"/>
          </a:xfrm>
        </p:grpSpPr>
        <p:sp>
          <p:nvSpPr>
            <p:cNvPr id="96" name="Google Shape;96;p1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15"/>
          <p:cNvSpPr txBox="1">
            <a:spLocks noGrp="1"/>
          </p:cNvSpPr>
          <p:nvPr>
            <p:ph type="ctrTitle"/>
          </p:nvPr>
        </p:nvSpPr>
        <p:spPr>
          <a:xfrm>
            <a:off x="729450" y="1763267"/>
            <a:ext cx="7688100" cy="2219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99" name="Google Shape;99;p15"/>
          <p:cNvSpPr txBox="1">
            <a:spLocks noGrp="1"/>
          </p:cNvSpPr>
          <p:nvPr>
            <p:ph type="subTitle" idx="1"/>
          </p:nvPr>
        </p:nvSpPr>
        <p:spPr>
          <a:xfrm>
            <a:off x="729627" y="4230533"/>
            <a:ext cx="7688100" cy="7215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0" name="Google Shape;100;p15"/>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01"/>
        <p:cNvGrpSpPr/>
        <p:nvPr/>
      </p:nvGrpSpPr>
      <p:grpSpPr>
        <a:xfrm>
          <a:off x="0" y="0"/>
          <a:ext cx="0" cy="0"/>
          <a:chOff x="0" y="0"/>
          <a:chExt cx="0" cy="0"/>
        </a:xfrm>
      </p:grpSpPr>
      <p:grpSp>
        <p:nvGrpSpPr>
          <p:cNvPr id="102" name="Google Shape;102;p16"/>
          <p:cNvGrpSpPr/>
          <p:nvPr/>
        </p:nvGrpSpPr>
        <p:grpSpPr>
          <a:xfrm>
            <a:off x="830392" y="1588427"/>
            <a:ext cx="745763" cy="61102"/>
            <a:chOff x="4580561" y="2589004"/>
            <a:chExt cx="1064464" cy="25200"/>
          </a:xfrm>
        </p:grpSpPr>
        <p:sp>
          <p:nvSpPr>
            <p:cNvPr id="103" name="Google Shape;103;p1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6"/>
          <p:cNvSpPr txBox="1">
            <a:spLocks noGrp="1"/>
          </p:cNvSpPr>
          <p:nvPr>
            <p:ph type="title"/>
          </p:nvPr>
        </p:nvSpPr>
        <p:spPr>
          <a:xfrm>
            <a:off x="729450" y="1763267"/>
            <a:ext cx="7688400" cy="202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06" name="Google Shape;106;p16"/>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7"/>
        <p:cNvGrpSpPr/>
        <p:nvPr/>
      </p:nvGrpSpPr>
      <p:grpSpPr>
        <a:xfrm>
          <a:off x="0" y="0"/>
          <a:ext cx="0" cy="0"/>
          <a:chOff x="0" y="0"/>
          <a:chExt cx="0" cy="0"/>
        </a:xfrm>
      </p:grpSpPr>
      <p:sp>
        <p:nvSpPr>
          <p:cNvPr id="108" name="Google Shape;108;p17"/>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17"/>
          <p:cNvGrpSpPr/>
          <p:nvPr/>
        </p:nvGrpSpPr>
        <p:grpSpPr>
          <a:xfrm>
            <a:off x="830392" y="1588427"/>
            <a:ext cx="745763" cy="61102"/>
            <a:chOff x="4580561" y="2589004"/>
            <a:chExt cx="1064464" cy="25200"/>
          </a:xfrm>
        </p:grpSpPr>
        <p:sp>
          <p:nvSpPr>
            <p:cNvPr id="110" name="Google Shape;110;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7"/>
          <p:cNvSpPr txBox="1">
            <a:spLocks noGrp="1"/>
          </p:cNvSpPr>
          <p:nvPr>
            <p:ph type="title"/>
          </p:nvPr>
        </p:nvSpPr>
        <p:spPr>
          <a:xfrm>
            <a:off x="729450" y="1758200"/>
            <a:ext cx="7688700" cy="7137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113" name="Google Shape;113;p17"/>
          <p:cNvSpPr txBox="1">
            <a:spLocks noGrp="1"/>
          </p:cNvSpPr>
          <p:nvPr>
            <p:ph type="body" idx="1"/>
          </p:nvPr>
        </p:nvSpPr>
        <p:spPr>
          <a:xfrm>
            <a:off x="729450" y="2771833"/>
            <a:ext cx="7688700" cy="30147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14" name="Google Shape;114;p17"/>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5"/>
        <p:cNvGrpSpPr/>
        <p:nvPr/>
      </p:nvGrpSpPr>
      <p:grpSpPr>
        <a:xfrm>
          <a:off x="0" y="0"/>
          <a:ext cx="0" cy="0"/>
          <a:chOff x="0" y="0"/>
          <a:chExt cx="0" cy="0"/>
        </a:xfrm>
      </p:grpSpPr>
      <p:sp>
        <p:nvSpPr>
          <p:cNvPr id="116" name="Google Shape;116;p18"/>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18"/>
          <p:cNvGrpSpPr/>
          <p:nvPr/>
        </p:nvGrpSpPr>
        <p:grpSpPr>
          <a:xfrm>
            <a:off x="830392" y="1588427"/>
            <a:ext cx="745763" cy="61102"/>
            <a:chOff x="4580561" y="2589004"/>
            <a:chExt cx="1064464" cy="25200"/>
          </a:xfrm>
        </p:grpSpPr>
        <p:sp>
          <p:nvSpPr>
            <p:cNvPr id="118" name="Google Shape;118;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8"/>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121" name="Google Shape;121;p18"/>
          <p:cNvSpPr txBox="1">
            <a:spLocks noGrp="1"/>
          </p:cNvSpPr>
          <p:nvPr>
            <p:ph type="body" idx="1"/>
          </p:nvPr>
        </p:nvSpPr>
        <p:spPr>
          <a:xfrm>
            <a:off x="729325" y="2771833"/>
            <a:ext cx="3774300" cy="30147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2" name="Google Shape;122;p18"/>
          <p:cNvSpPr txBox="1">
            <a:spLocks noGrp="1"/>
          </p:cNvSpPr>
          <p:nvPr>
            <p:ph type="body" idx="2"/>
          </p:nvPr>
        </p:nvSpPr>
        <p:spPr>
          <a:xfrm>
            <a:off x="4643604" y="2771833"/>
            <a:ext cx="3774300" cy="30147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3" name="Google Shape;123;p18"/>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19"/>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9"/>
          <p:cNvGrpSpPr/>
          <p:nvPr/>
        </p:nvGrpSpPr>
        <p:grpSpPr>
          <a:xfrm>
            <a:off x="830392" y="1588427"/>
            <a:ext cx="745763" cy="61102"/>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130" name="Google Shape;130;p19"/>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1"/>
        <p:cNvGrpSpPr/>
        <p:nvPr/>
      </p:nvGrpSpPr>
      <p:grpSpPr>
        <a:xfrm>
          <a:off x="0" y="0"/>
          <a:ext cx="0" cy="0"/>
          <a:chOff x="0" y="0"/>
          <a:chExt cx="0" cy="0"/>
        </a:xfrm>
      </p:grpSpPr>
      <p:sp>
        <p:nvSpPr>
          <p:cNvPr id="132" name="Google Shape;132;p20"/>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20"/>
          <p:cNvGrpSpPr/>
          <p:nvPr/>
        </p:nvGrpSpPr>
        <p:grpSpPr>
          <a:xfrm>
            <a:off x="830392" y="1588427"/>
            <a:ext cx="745763" cy="61102"/>
            <a:chOff x="4580561" y="2589004"/>
            <a:chExt cx="1064464" cy="25200"/>
          </a:xfrm>
        </p:grpSpPr>
        <p:sp>
          <p:nvSpPr>
            <p:cNvPr id="134" name="Google Shape;134;p2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0"/>
          <p:cNvSpPr txBox="1">
            <a:spLocks noGrp="1"/>
          </p:cNvSpPr>
          <p:nvPr>
            <p:ph type="title"/>
          </p:nvPr>
        </p:nvSpPr>
        <p:spPr>
          <a:xfrm>
            <a:off x="730000" y="1758200"/>
            <a:ext cx="3300900" cy="18420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137" name="Google Shape;137;p20"/>
          <p:cNvSpPr txBox="1">
            <a:spLocks noGrp="1"/>
          </p:cNvSpPr>
          <p:nvPr>
            <p:ph type="body" idx="1"/>
          </p:nvPr>
        </p:nvSpPr>
        <p:spPr>
          <a:xfrm>
            <a:off x="721225" y="3708967"/>
            <a:ext cx="3300900" cy="2130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38" name="Google Shape;138;p20"/>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39"/>
        <p:cNvGrpSpPr/>
        <p:nvPr/>
      </p:nvGrpSpPr>
      <p:grpSpPr>
        <a:xfrm>
          <a:off x="0" y="0"/>
          <a:ext cx="0" cy="0"/>
          <a:chOff x="0" y="0"/>
          <a:chExt cx="0" cy="0"/>
        </a:xfrm>
      </p:grpSpPr>
      <p:grpSp>
        <p:nvGrpSpPr>
          <p:cNvPr id="140" name="Google Shape;140;p21"/>
          <p:cNvGrpSpPr/>
          <p:nvPr/>
        </p:nvGrpSpPr>
        <p:grpSpPr>
          <a:xfrm>
            <a:off x="830392" y="5558926"/>
            <a:ext cx="745763" cy="61102"/>
            <a:chOff x="4580561" y="2589004"/>
            <a:chExt cx="1064464" cy="25200"/>
          </a:xfrm>
        </p:grpSpPr>
        <p:sp>
          <p:nvSpPr>
            <p:cNvPr id="141" name="Google Shape;141;p2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21"/>
          <p:cNvSpPr txBox="1">
            <a:spLocks noGrp="1"/>
          </p:cNvSpPr>
          <p:nvPr>
            <p:ph type="title"/>
          </p:nvPr>
        </p:nvSpPr>
        <p:spPr>
          <a:xfrm>
            <a:off x="729450" y="1152400"/>
            <a:ext cx="7021200" cy="3980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44" name="Google Shape;144;p21"/>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lvl1pPr marL="457200" lvl="0" indent="-358140" algn="l">
              <a:lnSpc>
                <a:spcPct val="95000"/>
              </a:lnSpc>
              <a:spcBef>
                <a:spcPts val="480"/>
              </a:spcBef>
              <a:spcAft>
                <a:spcPts val="0"/>
              </a:spcAft>
              <a:buSzPts val="2040"/>
              <a:buFont typeface="Noto Sans Symbols"/>
              <a:buChar char="⮚"/>
              <a:defRPr>
                <a:solidFill>
                  <a:schemeClr val="dk2"/>
                </a:solidFill>
              </a:defRPr>
            </a:lvl1pPr>
            <a:lvl2pPr marL="914400" lvl="1" indent="-342900" algn="l">
              <a:lnSpc>
                <a:spcPct val="95000"/>
              </a:lnSpc>
              <a:spcBef>
                <a:spcPts val="360"/>
              </a:spcBef>
              <a:spcAft>
                <a:spcPts val="0"/>
              </a:spcAft>
              <a:buClr>
                <a:srgbClr val="0A017F"/>
              </a:buClr>
              <a:buSzPts val="1800"/>
              <a:buChar char="○"/>
              <a:defRPr/>
            </a:lvl2pPr>
            <a:lvl3pPr marL="1371600" lvl="2" indent="-325755" algn="l">
              <a:lnSpc>
                <a:spcPct val="95000"/>
              </a:lnSpc>
              <a:spcBef>
                <a:spcPts val="360"/>
              </a:spcBef>
              <a:spcAft>
                <a:spcPts val="0"/>
              </a:spcAft>
              <a:buClr>
                <a:srgbClr val="7F0101"/>
              </a:buClr>
              <a:buSzPts val="1530"/>
              <a:buChar char="■"/>
              <a:defRPr/>
            </a:lvl3pPr>
            <a:lvl4pPr marL="1828800" lvl="3" indent="-325755" algn="l">
              <a:lnSpc>
                <a:spcPct val="95000"/>
              </a:lnSpc>
              <a:spcBef>
                <a:spcPts val="360"/>
              </a:spcBef>
              <a:spcAft>
                <a:spcPts val="0"/>
              </a:spcAft>
              <a:buClr>
                <a:srgbClr val="0A017F"/>
              </a:buClr>
              <a:buSzPts val="1530"/>
              <a:buChar char="●"/>
              <a:defRPr/>
            </a:lvl4pPr>
            <a:lvl5pPr marL="2286000" lvl="4" indent="-325754" algn="l">
              <a:lnSpc>
                <a:spcPct val="95000"/>
              </a:lnSpc>
              <a:spcBef>
                <a:spcPts val="360"/>
              </a:spcBef>
              <a:spcAft>
                <a:spcPts val="0"/>
              </a:spcAft>
              <a:buSzPts val="1530"/>
              <a:buChar char="○"/>
              <a:defRPr/>
            </a:lvl5pPr>
            <a:lvl6pPr marL="2743200" lvl="5" indent="-325754" algn="l">
              <a:lnSpc>
                <a:spcPct val="95000"/>
              </a:lnSpc>
              <a:spcBef>
                <a:spcPts val="360"/>
              </a:spcBef>
              <a:spcAft>
                <a:spcPts val="0"/>
              </a:spcAft>
              <a:buSzPts val="1530"/>
              <a:buChar char="■"/>
              <a:defRPr/>
            </a:lvl6pPr>
            <a:lvl7pPr marL="3200400" lvl="6" indent="-325754" algn="l">
              <a:lnSpc>
                <a:spcPct val="95000"/>
              </a:lnSpc>
              <a:spcBef>
                <a:spcPts val="360"/>
              </a:spcBef>
              <a:spcAft>
                <a:spcPts val="0"/>
              </a:spcAft>
              <a:buSzPts val="1530"/>
              <a:buChar char="●"/>
              <a:defRPr/>
            </a:lvl7pPr>
            <a:lvl8pPr marL="3657600" lvl="7" indent="-325754" algn="l">
              <a:lnSpc>
                <a:spcPct val="95000"/>
              </a:lnSpc>
              <a:spcBef>
                <a:spcPts val="360"/>
              </a:spcBef>
              <a:spcAft>
                <a:spcPts val="0"/>
              </a:spcAft>
              <a:buSzPts val="1530"/>
              <a:buChar char="○"/>
              <a:defRPr/>
            </a:lvl8pPr>
            <a:lvl9pPr marL="4114800" lvl="8" indent="-325754" algn="l">
              <a:lnSpc>
                <a:spcPct val="95000"/>
              </a:lnSpc>
              <a:spcBef>
                <a:spcPts val="360"/>
              </a:spcBef>
              <a:spcAft>
                <a:spcPts val="0"/>
              </a:spcAft>
              <a:buSzPts val="1530"/>
              <a:buChar char="■"/>
              <a:defRPr/>
            </a:lvl9pPr>
          </a:lstStyle>
          <a:p>
            <a:endParaRPr/>
          </a:p>
        </p:txBody>
      </p:sp>
      <p:sp>
        <p:nvSpPr>
          <p:cNvPr id="23" name="Google Shape;23;p3"/>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2800"/>
              <a:buNone/>
              <a:defRPr>
                <a:latin typeface="Times New Roman"/>
                <a:ea typeface="Times New Roman"/>
                <a:cs typeface="Times New Roman"/>
                <a:sym typeface="Times New Roman"/>
              </a:defRPr>
            </a:lvl1pPr>
            <a:lvl2pPr lvl="1" algn="l">
              <a:lnSpc>
                <a:spcPct val="90000"/>
              </a:lnSpc>
              <a:spcBef>
                <a:spcPts val="0"/>
              </a:spcBef>
              <a:spcAft>
                <a:spcPts val="0"/>
              </a:spcAft>
              <a:buSzPts val="2800"/>
              <a:buNone/>
              <a:defRPr/>
            </a:lvl2pPr>
            <a:lvl3pPr lvl="2" algn="l">
              <a:lnSpc>
                <a:spcPct val="90000"/>
              </a:lnSpc>
              <a:spcBef>
                <a:spcPts val="0"/>
              </a:spcBef>
              <a:spcAft>
                <a:spcPts val="0"/>
              </a:spcAft>
              <a:buSzPts val="2800"/>
              <a:buNone/>
              <a:defRPr/>
            </a:lvl3pPr>
            <a:lvl4pPr lvl="3" algn="l">
              <a:lnSpc>
                <a:spcPct val="90000"/>
              </a:lnSpc>
              <a:spcBef>
                <a:spcPts val="0"/>
              </a:spcBef>
              <a:spcAft>
                <a:spcPts val="0"/>
              </a:spcAft>
              <a:buSzPts val="2800"/>
              <a:buNone/>
              <a:defRPr/>
            </a:lvl4pPr>
            <a:lvl5pPr lvl="4" algn="l">
              <a:lnSpc>
                <a:spcPct val="90000"/>
              </a:lnSpc>
              <a:spcBef>
                <a:spcPts val="0"/>
              </a:spcBef>
              <a:spcAft>
                <a:spcPts val="0"/>
              </a:spcAft>
              <a:buSzPts val="2800"/>
              <a:buNone/>
              <a:defRPr/>
            </a:lvl5pPr>
            <a:lvl6pPr lvl="5" algn="l">
              <a:lnSpc>
                <a:spcPct val="90000"/>
              </a:lnSpc>
              <a:spcBef>
                <a:spcPts val="0"/>
              </a:spcBef>
              <a:spcAft>
                <a:spcPts val="0"/>
              </a:spcAft>
              <a:buSzPts val="2800"/>
              <a:buNone/>
              <a:defRPr/>
            </a:lvl6pPr>
            <a:lvl7pPr lvl="6" algn="l">
              <a:lnSpc>
                <a:spcPct val="90000"/>
              </a:lnSpc>
              <a:spcBef>
                <a:spcPts val="0"/>
              </a:spcBef>
              <a:spcAft>
                <a:spcPts val="0"/>
              </a:spcAft>
              <a:buSzPts val="2800"/>
              <a:buNone/>
              <a:defRPr/>
            </a:lvl7pPr>
            <a:lvl8pPr lvl="7" algn="l">
              <a:lnSpc>
                <a:spcPct val="90000"/>
              </a:lnSpc>
              <a:spcBef>
                <a:spcPts val="0"/>
              </a:spcBef>
              <a:spcAft>
                <a:spcPts val="0"/>
              </a:spcAft>
              <a:buSzPts val="2800"/>
              <a:buNone/>
              <a:defRPr/>
            </a:lvl8pPr>
            <a:lvl9pPr lvl="8" algn="l">
              <a:lnSpc>
                <a:spcPct val="9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22"/>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22"/>
          <p:cNvGrpSpPr/>
          <p:nvPr/>
        </p:nvGrpSpPr>
        <p:grpSpPr>
          <a:xfrm>
            <a:off x="830392" y="1588427"/>
            <a:ext cx="745763" cy="61102"/>
            <a:chOff x="4580561" y="2589004"/>
            <a:chExt cx="1064464" cy="25200"/>
          </a:xfrm>
        </p:grpSpPr>
        <p:sp>
          <p:nvSpPr>
            <p:cNvPr id="148" name="Google Shape;148;p2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22"/>
          <p:cNvSpPr txBox="1">
            <a:spLocks noGrp="1"/>
          </p:cNvSpPr>
          <p:nvPr>
            <p:ph type="title"/>
          </p:nvPr>
        </p:nvSpPr>
        <p:spPr>
          <a:xfrm>
            <a:off x="730000" y="1758200"/>
            <a:ext cx="3300900" cy="22497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151" name="Google Shape;151;p22"/>
          <p:cNvSpPr txBox="1">
            <a:spLocks noGrp="1"/>
          </p:cNvSpPr>
          <p:nvPr>
            <p:ph type="subTitle" idx="1"/>
          </p:nvPr>
        </p:nvSpPr>
        <p:spPr>
          <a:xfrm>
            <a:off x="724950" y="4215367"/>
            <a:ext cx="3300900" cy="1011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2" name="Google Shape;152;p22"/>
          <p:cNvSpPr txBox="1">
            <a:spLocks noGrp="1"/>
          </p:cNvSpPr>
          <p:nvPr>
            <p:ph type="body" idx="2"/>
          </p:nvPr>
        </p:nvSpPr>
        <p:spPr>
          <a:xfrm>
            <a:off x="5174225" y="1803500"/>
            <a:ext cx="3374400" cy="4034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53" name="Google Shape;153;p2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4"/>
        <p:cNvGrpSpPr/>
        <p:nvPr/>
      </p:nvGrpSpPr>
      <p:grpSpPr>
        <a:xfrm>
          <a:off x="0" y="0"/>
          <a:ext cx="0" cy="0"/>
          <a:chOff x="0" y="0"/>
          <a:chExt cx="0" cy="0"/>
        </a:xfrm>
      </p:grpSpPr>
      <p:sp>
        <p:nvSpPr>
          <p:cNvPr id="155" name="Google Shape;155;p23"/>
          <p:cNvSpPr txBox="1">
            <a:spLocks noGrp="1"/>
          </p:cNvSpPr>
          <p:nvPr>
            <p:ph type="body" idx="1"/>
          </p:nvPr>
        </p:nvSpPr>
        <p:spPr>
          <a:xfrm>
            <a:off x="724950" y="5830068"/>
            <a:ext cx="7697400" cy="614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56" name="Google Shape;156;p23"/>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57"/>
        <p:cNvGrpSpPr/>
        <p:nvPr/>
      </p:nvGrpSpPr>
      <p:grpSpPr>
        <a:xfrm>
          <a:off x="0" y="0"/>
          <a:ext cx="0" cy="0"/>
          <a:chOff x="0" y="0"/>
          <a:chExt cx="0" cy="0"/>
        </a:xfrm>
      </p:grpSpPr>
      <p:grpSp>
        <p:nvGrpSpPr>
          <p:cNvPr id="158" name="Google Shape;158;p24"/>
          <p:cNvGrpSpPr/>
          <p:nvPr/>
        </p:nvGrpSpPr>
        <p:grpSpPr>
          <a:xfrm>
            <a:off x="830392" y="5558926"/>
            <a:ext cx="745763" cy="61102"/>
            <a:chOff x="4580561" y="2589004"/>
            <a:chExt cx="1064464" cy="25200"/>
          </a:xfrm>
        </p:grpSpPr>
        <p:sp>
          <p:nvSpPr>
            <p:cNvPr id="159" name="Google Shape;159;p2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24"/>
          <p:cNvSpPr txBox="1">
            <a:spLocks noGrp="1"/>
          </p:cNvSpPr>
          <p:nvPr>
            <p:ph type="title" hasCustomPrompt="1"/>
          </p:nvPr>
        </p:nvSpPr>
        <p:spPr>
          <a:xfrm>
            <a:off x="729450" y="978600"/>
            <a:ext cx="7688400" cy="1659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62" name="Google Shape;162;p24"/>
          <p:cNvSpPr txBox="1">
            <a:spLocks noGrp="1"/>
          </p:cNvSpPr>
          <p:nvPr>
            <p:ph type="body" idx="1"/>
          </p:nvPr>
        </p:nvSpPr>
        <p:spPr>
          <a:xfrm>
            <a:off x="729450" y="3030517"/>
            <a:ext cx="7688400" cy="2107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163" name="Google Shape;163;p24"/>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4"/>
        <p:cNvGrpSpPr/>
        <p:nvPr/>
      </p:nvGrpSpPr>
      <p:grpSpPr>
        <a:xfrm>
          <a:off x="0" y="0"/>
          <a:ext cx="0" cy="0"/>
          <a:chOff x="0" y="0"/>
          <a:chExt cx="0" cy="0"/>
        </a:xfrm>
      </p:grpSpPr>
      <p:sp>
        <p:nvSpPr>
          <p:cNvPr id="165" name="Google Shape;165;p25"/>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6"/>
        <p:cNvGrpSpPr/>
        <p:nvPr/>
      </p:nvGrpSpPr>
      <p:grpSpPr>
        <a:xfrm>
          <a:off x="0" y="0"/>
          <a:ext cx="0" cy="0"/>
          <a:chOff x="0" y="0"/>
          <a:chExt cx="0" cy="0"/>
        </a:xfrm>
      </p:grpSpPr>
      <p:sp>
        <p:nvSpPr>
          <p:cNvPr id="167" name="Google Shape;167;p26"/>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lvl1pPr marL="457200" lvl="0" indent="-358140" algn="l" rtl="0">
              <a:lnSpc>
                <a:spcPct val="95000"/>
              </a:lnSpc>
              <a:spcBef>
                <a:spcPts val="480"/>
              </a:spcBef>
              <a:spcAft>
                <a:spcPts val="0"/>
              </a:spcAft>
              <a:buSzPts val="2040"/>
              <a:buFont typeface="Noto Sans Symbols"/>
              <a:buChar char="⮚"/>
              <a:defRPr>
                <a:solidFill>
                  <a:schemeClr val="dk2"/>
                </a:solidFill>
              </a:defRPr>
            </a:lvl1pPr>
            <a:lvl2pPr marL="914400" lvl="1" indent="-342900" algn="l" rtl="0">
              <a:lnSpc>
                <a:spcPct val="95000"/>
              </a:lnSpc>
              <a:spcBef>
                <a:spcPts val="360"/>
              </a:spcBef>
              <a:spcAft>
                <a:spcPts val="0"/>
              </a:spcAft>
              <a:buClr>
                <a:srgbClr val="0A017F"/>
              </a:buClr>
              <a:buSzPts val="1800"/>
              <a:buChar char="○"/>
              <a:defRPr/>
            </a:lvl2pPr>
            <a:lvl3pPr marL="1371600" lvl="2" indent="-325755" algn="l" rtl="0">
              <a:lnSpc>
                <a:spcPct val="95000"/>
              </a:lnSpc>
              <a:spcBef>
                <a:spcPts val="360"/>
              </a:spcBef>
              <a:spcAft>
                <a:spcPts val="0"/>
              </a:spcAft>
              <a:buClr>
                <a:srgbClr val="7F0101"/>
              </a:buClr>
              <a:buSzPts val="1530"/>
              <a:buChar char="■"/>
              <a:defRPr/>
            </a:lvl3pPr>
            <a:lvl4pPr marL="1828800" lvl="3" indent="-325755" algn="l" rtl="0">
              <a:lnSpc>
                <a:spcPct val="95000"/>
              </a:lnSpc>
              <a:spcBef>
                <a:spcPts val="360"/>
              </a:spcBef>
              <a:spcAft>
                <a:spcPts val="0"/>
              </a:spcAft>
              <a:buClr>
                <a:srgbClr val="0A017F"/>
              </a:buClr>
              <a:buSzPts val="1530"/>
              <a:buChar char="●"/>
              <a:defRPr/>
            </a:lvl4pPr>
            <a:lvl5pPr marL="2286000" lvl="4" indent="-325754" algn="l" rtl="0">
              <a:lnSpc>
                <a:spcPct val="95000"/>
              </a:lnSpc>
              <a:spcBef>
                <a:spcPts val="360"/>
              </a:spcBef>
              <a:spcAft>
                <a:spcPts val="0"/>
              </a:spcAft>
              <a:buSzPts val="1530"/>
              <a:buChar char="○"/>
              <a:defRPr/>
            </a:lvl5pPr>
            <a:lvl6pPr marL="2743200" lvl="5" indent="-325754" algn="l" rtl="0">
              <a:lnSpc>
                <a:spcPct val="95000"/>
              </a:lnSpc>
              <a:spcBef>
                <a:spcPts val="360"/>
              </a:spcBef>
              <a:spcAft>
                <a:spcPts val="0"/>
              </a:spcAft>
              <a:buSzPts val="1530"/>
              <a:buChar char="■"/>
              <a:defRPr/>
            </a:lvl6pPr>
            <a:lvl7pPr marL="3200400" lvl="6" indent="-325754" algn="l" rtl="0">
              <a:lnSpc>
                <a:spcPct val="95000"/>
              </a:lnSpc>
              <a:spcBef>
                <a:spcPts val="360"/>
              </a:spcBef>
              <a:spcAft>
                <a:spcPts val="0"/>
              </a:spcAft>
              <a:buSzPts val="1530"/>
              <a:buChar char="●"/>
              <a:defRPr/>
            </a:lvl7pPr>
            <a:lvl8pPr marL="3657600" lvl="7" indent="-325754" algn="l" rtl="0">
              <a:lnSpc>
                <a:spcPct val="95000"/>
              </a:lnSpc>
              <a:spcBef>
                <a:spcPts val="360"/>
              </a:spcBef>
              <a:spcAft>
                <a:spcPts val="0"/>
              </a:spcAft>
              <a:buSzPts val="1530"/>
              <a:buChar char="○"/>
              <a:defRPr/>
            </a:lvl8pPr>
            <a:lvl9pPr marL="4114800" lvl="8" indent="-325754" algn="l" rtl="0">
              <a:lnSpc>
                <a:spcPct val="95000"/>
              </a:lnSpc>
              <a:spcBef>
                <a:spcPts val="360"/>
              </a:spcBef>
              <a:spcAft>
                <a:spcPts val="0"/>
              </a:spcAft>
              <a:buSzPts val="1530"/>
              <a:buChar char="■"/>
              <a:defRPr/>
            </a:lvl9pPr>
          </a:lstStyle>
          <a:p>
            <a:endParaRPr/>
          </a:p>
        </p:txBody>
      </p:sp>
      <p:sp>
        <p:nvSpPr>
          <p:cNvPr id="168" name="Google Shape;168;p26"/>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SzPts val="2800"/>
              <a:buNone/>
              <a:defRPr>
                <a:latin typeface="Times New Roman"/>
                <a:ea typeface="Times New Roman"/>
                <a:cs typeface="Times New Roman"/>
                <a:sym typeface="Times New Roman"/>
              </a:defRPr>
            </a:lvl1pPr>
            <a:lvl2pPr lvl="1" algn="l" rtl="0">
              <a:lnSpc>
                <a:spcPct val="90000"/>
              </a:lnSpc>
              <a:spcBef>
                <a:spcPts val="0"/>
              </a:spcBef>
              <a:spcAft>
                <a:spcPts val="0"/>
              </a:spcAft>
              <a:buSzPts val="2800"/>
              <a:buNone/>
              <a:defRPr/>
            </a:lvl2pPr>
            <a:lvl3pPr lvl="2" algn="l" rtl="0">
              <a:lnSpc>
                <a:spcPct val="90000"/>
              </a:lnSpc>
              <a:spcBef>
                <a:spcPts val="0"/>
              </a:spcBef>
              <a:spcAft>
                <a:spcPts val="0"/>
              </a:spcAft>
              <a:buSzPts val="2800"/>
              <a:buNone/>
              <a:defRPr/>
            </a:lvl3pPr>
            <a:lvl4pPr lvl="3" algn="l" rtl="0">
              <a:lnSpc>
                <a:spcPct val="90000"/>
              </a:lnSpc>
              <a:spcBef>
                <a:spcPts val="0"/>
              </a:spcBef>
              <a:spcAft>
                <a:spcPts val="0"/>
              </a:spcAft>
              <a:buSzPts val="2800"/>
              <a:buNone/>
              <a:defRPr/>
            </a:lvl4pPr>
            <a:lvl5pPr lvl="4" algn="l" rtl="0">
              <a:lnSpc>
                <a:spcPct val="90000"/>
              </a:lnSpc>
              <a:spcBef>
                <a:spcPts val="0"/>
              </a:spcBef>
              <a:spcAft>
                <a:spcPts val="0"/>
              </a:spcAft>
              <a:buSzPts val="2800"/>
              <a:buNone/>
              <a:defRPr/>
            </a:lvl5pPr>
            <a:lvl6pPr lvl="5" algn="l" rtl="0">
              <a:lnSpc>
                <a:spcPct val="90000"/>
              </a:lnSpc>
              <a:spcBef>
                <a:spcPts val="0"/>
              </a:spcBef>
              <a:spcAft>
                <a:spcPts val="0"/>
              </a:spcAft>
              <a:buSzPts val="2800"/>
              <a:buNone/>
              <a:defRPr/>
            </a:lvl6pPr>
            <a:lvl7pPr lvl="6" algn="l" rtl="0">
              <a:lnSpc>
                <a:spcPct val="90000"/>
              </a:lnSpc>
              <a:spcBef>
                <a:spcPts val="0"/>
              </a:spcBef>
              <a:spcAft>
                <a:spcPts val="0"/>
              </a:spcAft>
              <a:buSzPts val="2800"/>
              <a:buNone/>
              <a:defRPr/>
            </a:lvl7pPr>
            <a:lvl8pPr lvl="7" algn="l" rtl="0">
              <a:lnSpc>
                <a:spcPct val="90000"/>
              </a:lnSpc>
              <a:spcBef>
                <a:spcPts val="0"/>
              </a:spcBef>
              <a:spcAft>
                <a:spcPts val="0"/>
              </a:spcAft>
              <a:buSzPts val="2800"/>
              <a:buNone/>
              <a:defRPr/>
            </a:lvl8pPr>
            <a:lvl9pPr lvl="8" algn="l" rtl="0">
              <a:lnSpc>
                <a:spcPct val="90000"/>
              </a:lnSpc>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 name="Google Shape;26;p4"/>
          <p:cNvGrpSpPr/>
          <p:nvPr/>
        </p:nvGrpSpPr>
        <p:grpSpPr>
          <a:xfrm>
            <a:off x="830392" y="1588427"/>
            <a:ext cx="745763" cy="61102"/>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4"/>
          <p:cNvSpPr txBox="1">
            <a:spLocks noGrp="1"/>
          </p:cNvSpPr>
          <p:nvPr>
            <p:ph type="title"/>
          </p:nvPr>
        </p:nvSpPr>
        <p:spPr>
          <a:xfrm>
            <a:off x="729450" y="1758200"/>
            <a:ext cx="7688700" cy="71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30" name="Google Shape;30;p4"/>
          <p:cNvSpPr txBox="1">
            <a:spLocks noGrp="1"/>
          </p:cNvSpPr>
          <p:nvPr>
            <p:ph type="body" idx="1"/>
          </p:nvPr>
        </p:nvSpPr>
        <p:spPr>
          <a:xfrm>
            <a:off x="729450" y="2771833"/>
            <a:ext cx="7688700" cy="30147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1" name="Google Shape;31;p4"/>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sp>
        <p:nvSpPr>
          <p:cNvPr id="33" name="Google Shape;33;p5"/>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4"/>
        <p:cNvGrpSpPr/>
        <p:nvPr/>
      </p:nvGrpSpPr>
      <p:grpSpPr>
        <a:xfrm>
          <a:off x="0" y="0"/>
          <a:ext cx="0" cy="0"/>
          <a:chOff x="0" y="0"/>
          <a:chExt cx="0" cy="0"/>
        </a:xfrm>
      </p:grpSpPr>
      <p:grpSp>
        <p:nvGrpSpPr>
          <p:cNvPr id="35" name="Google Shape;35;p6"/>
          <p:cNvGrpSpPr/>
          <p:nvPr/>
        </p:nvGrpSpPr>
        <p:grpSpPr>
          <a:xfrm>
            <a:off x="830392" y="1588427"/>
            <a:ext cx="745763" cy="61102"/>
            <a:chOff x="4580561" y="2589004"/>
            <a:chExt cx="1064464" cy="25200"/>
          </a:xfrm>
        </p:grpSpPr>
        <p:sp>
          <p:nvSpPr>
            <p:cNvPr id="36" name="Google Shape;36;p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 name="Google Shape;38;p6"/>
          <p:cNvSpPr txBox="1">
            <a:spLocks noGrp="1"/>
          </p:cNvSpPr>
          <p:nvPr>
            <p:ph type="title"/>
          </p:nvPr>
        </p:nvSpPr>
        <p:spPr>
          <a:xfrm>
            <a:off x="729450" y="1763267"/>
            <a:ext cx="7688400" cy="202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9" name="Google Shape;39;p6"/>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7"/>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 name="Google Shape;42;p7"/>
          <p:cNvGrpSpPr/>
          <p:nvPr/>
        </p:nvGrpSpPr>
        <p:grpSpPr>
          <a:xfrm>
            <a:off x="830392" y="1588427"/>
            <a:ext cx="745763" cy="61102"/>
            <a:chOff x="4580561" y="2589004"/>
            <a:chExt cx="1064464" cy="25200"/>
          </a:xfrm>
        </p:grpSpPr>
        <p:sp>
          <p:nvSpPr>
            <p:cNvPr id="43" name="Google Shape;43;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7"/>
          <p:cNvSpPr txBox="1">
            <a:spLocks noGrp="1"/>
          </p:cNvSpPr>
          <p:nvPr>
            <p:ph type="title"/>
          </p:nvPr>
        </p:nvSpPr>
        <p:spPr>
          <a:xfrm>
            <a:off x="729450" y="1758200"/>
            <a:ext cx="7688400" cy="71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6" name="Google Shape;46;p7"/>
          <p:cNvSpPr txBox="1">
            <a:spLocks noGrp="1"/>
          </p:cNvSpPr>
          <p:nvPr>
            <p:ph type="body" idx="1"/>
          </p:nvPr>
        </p:nvSpPr>
        <p:spPr>
          <a:xfrm>
            <a:off x="729325" y="2771833"/>
            <a:ext cx="3774300" cy="30147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7" name="Google Shape;47;p7"/>
          <p:cNvSpPr txBox="1">
            <a:spLocks noGrp="1"/>
          </p:cNvSpPr>
          <p:nvPr>
            <p:ph type="body" idx="2"/>
          </p:nvPr>
        </p:nvSpPr>
        <p:spPr>
          <a:xfrm>
            <a:off x="4643604" y="2771833"/>
            <a:ext cx="3774300" cy="30147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8" name="Google Shape;48;p7"/>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p8"/>
          <p:cNvGrpSpPr/>
          <p:nvPr/>
        </p:nvGrpSpPr>
        <p:grpSpPr>
          <a:xfrm>
            <a:off x="830392" y="1588427"/>
            <a:ext cx="745763" cy="61102"/>
            <a:chOff x="4580561" y="2589004"/>
            <a:chExt cx="1064464" cy="25200"/>
          </a:xfrm>
        </p:grpSpPr>
        <p:sp>
          <p:nvSpPr>
            <p:cNvPr id="52" name="Google Shape;52;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8"/>
          <p:cNvSpPr txBox="1">
            <a:spLocks noGrp="1"/>
          </p:cNvSpPr>
          <p:nvPr>
            <p:ph type="title"/>
          </p:nvPr>
        </p:nvSpPr>
        <p:spPr>
          <a:xfrm>
            <a:off x="729450" y="1758200"/>
            <a:ext cx="7688400" cy="71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5" name="Google Shape;55;p8"/>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9"/>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 name="Google Shape;58;p9"/>
          <p:cNvGrpSpPr/>
          <p:nvPr/>
        </p:nvGrpSpPr>
        <p:grpSpPr>
          <a:xfrm>
            <a:off x="830392" y="1588427"/>
            <a:ext cx="745763" cy="61102"/>
            <a:chOff x="4580561" y="2589004"/>
            <a:chExt cx="1064464" cy="25200"/>
          </a:xfrm>
        </p:grpSpPr>
        <p:sp>
          <p:nvSpPr>
            <p:cNvPr id="59" name="Google Shape;59;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9"/>
          <p:cNvSpPr txBox="1">
            <a:spLocks noGrp="1"/>
          </p:cNvSpPr>
          <p:nvPr>
            <p:ph type="title"/>
          </p:nvPr>
        </p:nvSpPr>
        <p:spPr>
          <a:xfrm>
            <a:off x="730000" y="1758200"/>
            <a:ext cx="3300900" cy="184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62" name="Google Shape;62;p9"/>
          <p:cNvSpPr txBox="1">
            <a:spLocks noGrp="1"/>
          </p:cNvSpPr>
          <p:nvPr>
            <p:ph type="body" idx="1"/>
          </p:nvPr>
        </p:nvSpPr>
        <p:spPr>
          <a:xfrm>
            <a:off x="721225" y="3708967"/>
            <a:ext cx="3300900" cy="2130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3" name="Google Shape;63;p9"/>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4"/>
        <p:cNvGrpSpPr/>
        <p:nvPr/>
      </p:nvGrpSpPr>
      <p:grpSpPr>
        <a:xfrm>
          <a:off x="0" y="0"/>
          <a:ext cx="0" cy="0"/>
          <a:chOff x="0" y="0"/>
          <a:chExt cx="0" cy="0"/>
        </a:xfrm>
      </p:grpSpPr>
      <p:grpSp>
        <p:nvGrpSpPr>
          <p:cNvPr id="65" name="Google Shape;65;p10"/>
          <p:cNvGrpSpPr/>
          <p:nvPr/>
        </p:nvGrpSpPr>
        <p:grpSpPr>
          <a:xfrm>
            <a:off x="830392" y="5558926"/>
            <a:ext cx="745763" cy="61102"/>
            <a:chOff x="4580561" y="2589004"/>
            <a:chExt cx="1064464" cy="25200"/>
          </a:xfrm>
        </p:grpSpPr>
        <p:sp>
          <p:nvSpPr>
            <p:cNvPr id="66" name="Google Shape;66;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 name="Google Shape;68;p10"/>
          <p:cNvSpPr txBox="1">
            <a:spLocks noGrp="1"/>
          </p:cNvSpPr>
          <p:nvPr>
            <p:ph type="title"/>
          </p:nvPr>
        </p:nvSpPr>
        <p:spPr>
          <a:xfrm>
            <a:off x="729450" y="1152400"/>
            <a:ext cx="7021200" cy="3980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9" name="Google Shape;69;p10"/>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91" name="Google Shape;91;p1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92" name="Google Shape;92;p14"/>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testingexcellence.com/waterfall-mode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PROeYV1EZhU&amp;ab_channel=SemDem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t4DcnE5wuh4&amp;ab_channel=VidurVasist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zzPDHqR2qhU"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hyperlink" Target="https://www.youtube.com/watch?v=Gpen2gB-srQ" TargetMode="External"/><Relationship Id="rId2" Type="http://schemas.openxmlformats.org/officeDocument/2006/relationships/hyperlink" Target="https://www.youtube.com/watch?v=mp22SDTnsQQ&amp;ab_channel=Udacity" TargetMode="External"/><Relationship Id="rId1" Type="http://schemas.openxmlformats.org/officeDocument/2006/relationships/slideLayout" Target="../slideLayouts/slideLayout2.xml"/><Relationship Id="rId4" Type="http://schemas.openxmlformats.org/officeDocument/2006/relationships/hyperlink" Target="https://www.youtube.com/watch?v=KxAgoMN6UoA&amp;ab_channel=LearnEveryon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ctrTitle"/>
          </p:nvPr>
        </p:nvSpPr>
        <p:spPr>
          <a:xfrm>
            <a:off x="729450" y="2973575"/>
            <a:ext cx="7688100" cy="2036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4200"/>
              <a:buNone/>
            </a:pPr>
            <a:r>
              <a:rPr lang="en-US"/>
              <a:t>Software process models - 2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marR="0" lvl="0" indent="-419100" algn="l" rtl="0">
              <a:lnSpc>
                <a:spcPct val="95000"/>
              </a:lnSpc>
              <a:spcBef>
                <a:spcPts val="0"/>
              </a:spcBef>
              <a:spcAft>
                <a:spcPts val="0"/>
              </a:spcAft>
              <a:buClr>
                <a:schemeClr val="hlink"/>
              </a:buClr>
              <a:buSzPts val="2040"/>
              <a:buFont typeface="Noto Sans Symbols"/>
              <a:buChar char="❑"/>
            </a:pPr>
            <a:r>
              <a:rPr lang="en-US" sz="2400" b="1" i="0" u="none" dirty="0">
                <a:solidFill>
                  <a:schemeClr val="dk2"/>
                </a:solidFill>
                <a:latin typeface="Times New Roman"/>
                <a:ea typeface="Times New Roman"/>
                <a:cs typeface="Times New Roman"/>
                <a:sym typeface="Times New Roman"/>
              </a:rPr>
              <a:t>Unit Testing:</a:t>
            </a:r>
            <a:r>
              <a:rPr lang="en-US" sz="2400" b="0" i="0" u="none" dirty="0">
                <a:solidFill>
                  <a:schemeClr val="dk2"/>
                </a:solidFill>
                <a:latin typeface="Times New Roman"/>
                <a:ea typeface="Times New Roman"/>
                <a:cs typeface="Times New Roman"/>
                <a:sym typeface="Times New Roman"/>
              </a:rPr>
              <a:t> </a:t>
            </a:r>
            <a:endParaRPr dirty="0"/>
          </a:p>
          <a:p>
            <a:pPr marL="419100" marR="0" lvl="0" indent="-419100" algn="l" rtl="0">
              <a:lnSpc>
                <a:spcPct val="95000"/>
              </a:lnSpc>
              <a:spcBef>
                <a:spcPts val="480"/>
              </a:spcBef>
              <a:spcAft>
                <a:spcPts val="0"/>
              </a:spcAft>
              <a:buClr>
                <a:schemeClr val="hlink"/>
              </a:buClr>
              <a:buSzPts val="2040"/>
              <a:buFont typeface="Helvetica Neue"/>
              <a:buNone/>
            </a:pPr>
            <a:endParaRPr sz="2400" b="0" i="0" u="none" dirty="0">
              <a:solidFill>
                <a:schemeClr val="dk2"/>
              </a:solidFill>
              <a:latin typeface="Times New Roman"/>
              <a:ea typeface="Times New Roman"/>
              <a:cs typeface="Times New Roman"/>
              <a:sym typeface="Times New Roman"/>
            </a:endParaRPr>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Unit tests designed in the module design phase are executed </a:t>
            </a:r>
            <a:r>
              <a:rPr lang="en-US" sz="2400" b="1" i="1" u="sng" dirty="0">
                <a:solidFill>
                  <a:schemeClr val="dk2"/>
                </a:solidFill>
                <a:latin typeface="Times New Roman"/>
                <a:ea typeface="Times New Roman"/>
                <a:cs typeface="Times New Roman"/>
                <a:sym typeface="Times New Roman"/>
              </a:rPr>
              <a:t>on the code </a:t>
            </a:r>
            <a:r>
              <a:rPr lang="en-US" sz="2400" b="0" i="0" u="none" dirty="0">
                <a:solidFill>
                  <a:schemeClr val="dk2"/>
                </a:solidFill>
                <a:latin typeface="Times New Roman"/>
                <a:ea typeface="Times New Roman"/>
                <a:cs typeface="Times New Roman"/>
                <a:sym typeface="Times New Roman"/>
              </a:rPr>
              <a:t>during this validation phase. </a:t>
            </a:r>
            <a:endParaRPr dirty="0"/>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Unit testing is the testing at code level and helps eliminate bugs at an early stage</a:t>
            </a:r>
            <a:endParaRPr dirty="0"/>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Though all defects cannot be uncovered by unit testing.</a:t>
            </a:r>
            <a:endParaRPr dirty="0"/>
          </a:p>
          <a:p>
            <a:pPr marL="419100" marR="0" lvl="0" indent="-289560" algn="l" rtl="0">
              <a:lnSpc>
                <a:spcPct val="95000"/>
              </a:lnSpc>
              <a:spcBef>
                <a:spcPts val="480"/>
              </a:spcBef>
              <a:spcAft>
                <a:spcPts val="0"/>
              </a:spcAft>
              <a:buClr>
                <a:schemeClr val="hlink"/>
              </a:buClr>
              <a:buSzPts val="2040"/>
              <a:buFont typeface="Helvetica Neue"/>
              <a:buNone/>
            </a:pPr>
            <a:endParaRPr sz="2400" b="0" i="0" u="none" dirty="0">
              <a:solidFill>
                <a:schemeClr val="dk2"/>
              </a:solidFill>
              <a:latin typeface="Times New Roman"/>
              <a:ea typeface="Times New Roman"/>
              <a:cs typeface="Times New Roman"/>
              <a:sym typeface="Times New Roman"/>
            </a:endParaRPr>
          </a:p>
        </p:txBody>
      </p:sp>
      <p:sp>
        <p:nvSpPr>
          <p:cNvPr id="222" name="Google Shape;222;p35"/>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Validation Phases</a:t>
            </a:r>
            <a:br>
              <a:rPr lang="en-US" sz="2800" b="1" i="0" u="none">
                <a:solidFill>
                  <a:srgbClr val="0A017F"/>
                </a:solidFill>
                <a:latin typeface="Times New Roman"/>
                <a:ea typeface="Times New Roman"/>
                <a:cs typeface="Times New Roman"/>
                <a:sym typeface="Times New Roman"/>
              </a:rPr>
            </a:b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marR="0" lvl="0" indent="-419100" algn="l" rtl="0">
              <a:lnSpc>
                <a:spcPct val="95000"/>
              </a:lnSpc>
              <a:spcBef>
                <a:spcPts val="0"/>
              </a:spcBef>
              <a:spcAft>
                <a:spcPts val="0"/>
              </a:spcAft>
              <a:buClr>
                <a:schemeClr val="hlink"/>
              </a:buClr>
              <a:buSzPts val="2040"/>
              <a:buFont typeface="Noto Sans Symbols"/>
              <a:buChar char="❑"/>
            </a:pPr>
            <a:r>
              <a:rPr lang="en-US" sz="2400" b="1" i="0" u="none">
                <a:solidFill>
                  <a:schemeClr val="dk2"/>
                </a:solidFill>
                <a:latin typeface="Times New Roman"/>
                <a:ea typeface="Times New Roman"/>
                <a:cs typeface="Times New Roman"/>
                <a:sym typeface="Times New Roman"/>
              </a:rPr>
              <a:t>Integration Testing:</a:t>
            </a:r>
            <a:r>
              <a:rPr lang="en-US" sz="2400" b="0" i="0" u="none">
                <a:solidFill>
                  <a:schemeClr val="dk2"/>
                </a:solidFill>
                <a:latin typeface="Times New Roman"/>
                <a:ea typeface="Times New Roman"/>
                <a:cs typeface="Times New Roman"/>
                <a:sym typeface="Times New Roman"/>
              </a:rPr>
              <a:t> </a:t>
            </a:r>
            <a:endParaRPr/>
          </a:p>
          <a:p>
            <a:pPr marL="419100" marR="0" lvl="0" indent="-289560" algn="l" rtl="0">
              <a:lnSpc>
                <a:spcPct val="95000"/>
              </a:lnSpc>
              <a:spcBef>
                <a:spcPts val="480"/>
              </a:spcBef>
              <a:spcAft>
                <a:spcPts val="0"/>
              </a:spcAft>
              <a:buClr>
                <a:schemeClr val="hlink"/>
              </a:buClr>
              <a:buSzPts val="2040"/>
              <a:buFont typeface="Noto Sans Symbols"/>
              <a:buNone/>
            </a:pPr>
            <a:endParaRPr sz="2400" b="0" i="0" u="none">
              <a:solidFill>
                <a:schemeClr val="dk2"/>
              </a:solidFill>
              <a:latin typeface="Times New Roman"/>
              <a:ea typeface="Times New Roman"/>
              <a:cs typeface="Times New Roman"/>
              <a:sym typeface="Times New Roman"/>
            </a:endParaRPr>
          </a:p>
          <a:p>
            <a:pPr marL="419100" marR="0" lvl="0" indent="-419100" algn="l" rtl="0">
              <a:lnSpc>
                <a:spcPct val="95000"/>
              </a:lnSpc>
              <a:spcBef>
                <a:spcPts val="400"/>
              </a:spcBef>
              <a:spcAft>
                <a:spcPts val="0"/>
              </a:spcAft>
              <a:buClr>
                <a:schemeClr val="hlink"/>
              </a:buClr>
              <a:buSzPts val="1700"/>
              <a:buFont typeface="Noto Sans Symbols"/>
              <a:buChar char="⮚"/>
            </a:pPr>
            <a:r>
              <a:rPr lang="en-US" sz="2000" b="0" i="0" u="none">
                <a:solidFill>
                  <a:schemeClr val="dk2"/>
                </a:solidFill>
                <a:latin typeface="Times New Roman"/>
                <a:ea typeface="Times New Roman"/>
                <a:cs typeface="Times New Roman"/>
                <a:sym typeface="Times New Roman"/>
              </a:rPr>
              <a:t>Integration testing is associated with </a:t>
            </a:r>
            <a:r>
              <a:rPr lang="en-US" sz="2000" b="1" i="1" u="sng">
                <a:solidFill>
                  <a:schemeClr val="dk2"/>
                </a:solidFill>
                <a:latin typeface="Times New Roman"/>
                <a:ea typeface="Times New Roman"/>
                <a:cs typeface="Times New Roman"/>
                <a:sym typeface="Times New Roman"/>
              </a:rPr>
              <a:t>the architectural design phase. </a:t>
            </a:r>
            <a:endParaRPr/>
          </a:p>
          <a:p>
            <a:pPr marL="419100" marR="0" lvl="0" indent="-419100" algn="l" rtl="0">
              <a:lnSpc>
                <a:spcPct val="95000"/>
              </a:lnSpc>
              <a:spcBef>
                <a:spcPts val="400"/>
              </a:spcBef>
              <a:spcAft>
                <a:spcPts val="0"/>
              </a:spcAft>
              <a:buClr>
                <a:schemeClr val="hlink"/>
              </a:buClr>
              <a:buSzPts val="1700"/>
              <a:buFont typeface="Noto Sans Symbols"/>
              <a:buChar char="⮚"/>
            </a:pPr>
            <a:r>
              <a:rPr lang="en-US" sz="2000" b="0" i="0" u="none">
                <a:solidFill>
                  <a:schemeClr val="dk2"/>
                </a:solidFill>
                <a:latin typeface="Times New Roman"/>
                <a:ea typeface="Times New Roman"/>
                <a:cs typeface="Times New Roman"/>
                <a:sym typeface="Times New Roman"/>
              </a:rPr>
              <a:t>Integration tests are performed to test the coexistence and communication of the internal modules within the system.</a:t>
            </a:r>
            <a:endParaRPr/>
          </a:p>
          <a:p>
            <a:pPr marL="419100" marR="0" lvl="0" indent="-419100" algn="l" rtl="0">
              <a:lnSpc>
                <a:spcPct val="95000"/>
              </a:lnSpc>
              <a:spcBef>
                <a:spcPts val="400"/>
              </a:spcBef>
              <a:spcAft>
                <a:spcPts val="0"/>
              </a:spcAft>
              <a:buClr>
                <a:schemeClr val="hlink"/>
              </a:buClr>
              <a:buSzPts val="1700"/>
              <a:buFont typeface="Helvetica Neue"/>
              <a:buNone/>
            </a:pPr>
            <a:endParaRPr sz="2000" b="0" i="0" u="none">
              <a:solidFill>
                <a:schemeClr val="dk2"/>
              </a:solidFill>
              <a:latin typeface="Times New Roman"/>
              <a:ea typeface="Times New Roman"/>
              <a:cs typeface="Times New Roman"/>
              <a:sym typeface="Times New Roman"/>
            </a:endParaRPr>
          </a:p>
          <a:p>
            <a:pPr marL="419100" marR="0" lvl="0" indent="-419100" algn="l" rtl="0">
              <a:lnSpc>
                <a:spcPct val="95000"/>
              </a:lnSpc>
              <a:spcBef>
                <a:spcPts val="480"/>
              </a:spcBef>
              <a:spcAft>
                <a:spcPts val="0"/>
              </a:spcAft>
              <a:buClr>
                <a:schemeClr val="hlink"/>
              </a:buClr>
              <a:buSzPts val="2040"/>
              <a:buFont typeface="Noto Sans Symbols"/>
              <a:buChar char="❑"/>
            </a:pPr>
            <a:r>
              <a:rPr lang="en-US" sz="2400" b="1" i="0" u="none">
                <a:solidFill>
                  <a:schemeClr val="dk2"/>
                </a:solidFill>
                <a:latin typeface="Times New Roman"/>
                <a:ea typeface="Times New Roman"/>
                <a:cs typeface="Times New Roman"/>
                <a:sym typeface="Times New Roman"/>
              </a:rPr>
              <a:t>System Testing:</a:t>
            </a:r>
            <a:r>
              <a:rPr lang="en-US" sz="2400" b="0" i="0" u="none">
                <a:solidFill>
                  <a:schemeClr val="dk2"/>
                </a:solidFill>
                <a:latin typeface="Times New Roman"/>
                <a:ea typeface="Times New Roman"/>
                <a:cs typeface="Times New Roman"/>
                <a:sym typeface="Times New Roman"/>
              </a:rPr>
              <a:t> </a:t>
            </a:r>
            <a:endParaRPr/>
          </a:p>
          <a:p>
            <a:pPr marL="419100" marR="0" lvl="0" indent="-289560" algn="l" rtl="0">
              <a:lnSpc>
                <a:spcPct val="95000"/>
              </a:lnSpc>
              <a:spcBef>
                <a:spcPts val="480"/>
              </a:spcBef>
              <a:spcAft>
                <a:spcPts val="0"/>
              </a:spcAft>
              <a:buClr>
                <a:schemeClr val="hlink"/>
              </a:buClr>
              <a:buSzPts val="2040"/>
              <a:buFont typeface="Noto Sans Symbols"/>
              <a:buNone/>
            </a:pPr>
            <a:endParaRPr sz="2400" b="0" i="0" u="none">
              <a:solidFill>
                <a:schemeClr val="dk2"/>
              </a:solidFill>
              <a:latin typeface="Times New Roman"/>
              <a:ea typeface="Times New Roman"/>
              <a:cs typeface="Times New Roman"/>
              <a:sym typeface="Times New Roman"/>
            </a:endParaRPr>
          </a:p>
          <a:p>
            <a:pPr marL="419100" marR="0" lvl="0" indent="-419100" algn="l" rtl="0">
              <a:lnSpc>
                <a:spcPct val="95000"/>
              </a:lnSpc>
              <a:spcBef>
                <a:spcPts val="400"/>
              </a:spcBef>
              <a:spcAft>
                <a:spcPts val="0"/>
              </a:spcAft>
              <a:buClr>
                <a:schemeClr val="hlink"/>
              </a:buClr>
              <a:buSzPts val="1700"/>
              <a:buFont typeface="Noto Sans Symbols"/>
              <a:buChar char="⮚"/>
            </a:pPr>
            <a:r>
              <a:rPr lang="en-US" sz="2000" b="0" i="0" u="none">
                <a:solidFill>
                  <a:schemeClr val="dk2"/>
                </a:solidFill>
                <a:latin typeface="Times New Roman"/>
                <a:ea typeface="Times New Roman"/>
                <a:cs typeface="Times New Roman"/>
                <a:sym typeface="Times New Roman"/>
              </a:rPr>
              <a:t>System testing is directly associated with </a:t>
            </a:r>
            <a:r>
              <a:rPr lang="en-US" sz="2000" b="1" i="1" u="sng">
                <a:solidFill>
                  <a:schemeClr val="dk2"/>
                </a:solidFill>
                <a:latin typeface="Times New Roman"/>
                <a:ea typeface="Times New Roman"/>
                <a:cs typeface="Times New Roman"/>
                <a:sym typeface="Times New Roman"/>
              </a:rPr>
              <a:t>the System design phase</a:t>
            </a:r>
            <a:r>
              <a:rPr lang="en-US" sz="2000" b="0" i="0" u="none">
                <a:solidFill>
                  <a:schemeClr val="dk2"/>
                </a:solidFill>
                <a:latin typeface="Times New Roman"/>
                <a:ea typeface="Times New Roman"/>
                <a:cs typeface="Times New Roman"/>
                <a:sym typeface="Times New Roman"/>
              </a:rPr>
              <a:t>. </a:t>
            </a:r>
            <a:endParaRPr/>
          </a:p>
          <a:p>
            <a:pPr marL="419100" marR="0" lvl="0" indent="-419100" algn="l" rtl="0">
              <a:lnSpc>
                <a:spcPct val="95000"/>
              </a:lnSpc>
              <a:spcBef>
                <a:spcPts val="400"/>
              </a:spcBef>
              <a:spcAft>
                <a:spcPts val="0"/>
              </a:spcAft>
              <a:buClr>
                <a:schemeClr val="hlink"/>
              </a:buClr>
              <a:buSzPts val="1700"/>
              <a:buFont typeface="Noto Sans Symbols"/>
              <a:buChar char="⮚"/>
            </a:pPr>
            <a:r>
              <a:rPr lang="en-US" sz="2000" b="0" i="0" u="none">
                <a:solidFill>
                  <a:schemeClr val="dk2"/>
                </a:solidFill>
                <a:latin typeface="Times New Roman"/>
                <a:ea typeface="Times New Roman"/>
                <a:cs typeface="Times New Roman"/>
                <a:sym typeface="Times New Roman"/>
              </a:rPr>
              <a:t>System tests check the entire system functionality and the communication of the system under development with external systems. </a:t>
            </a:r>
            <a:endParaRPr/>
          </a:p>
          <a:p>
            <a:pPr marL="419100" marR="0" lvl="0" indent="-419100" algn="l" rtl="0">
              <a:lnSpc>
                <a:spcPct val="95000"/>
              </a:lnSpc>
              <a:spcBef>
                <a:spcPts val="400"/>
              </a:spcBef>
              <a:spcAft>
                <a:spcPts val="0"/>
              </a:spcAft>
              <a:buClr>
                <a:schemeClr val="hlink"/>
              </a:buClr>
              <a:buSzPts val="1700"/>
              <a:buFont typeface="Noto Sans Symbols"/>
              <a:buChar char="⮚"/>
            </a:pPr>
            <a:r>
              <a:rPr lang="en-US" sz="2000" b="0" i="0" u="none">
                <a:solidFill>
                  <a:schemeClr val="dk2"/>
                </a:solidFill>
                <a:latin typeface="Times New Roman"/>
                <a:ea typeface="Times New Roman"/>
                <a:cs typeface="Times New Roman"/>
                <a:sym typeface="Times New Roman"/>
              </a:rPr>
              <a:t>Most of the software and hardware compatibility issues can be uncovered during system test execution.</a:t>
            </a:r>
            <a:endParaRPr/>
          </a:p>
          <a:p>
            <a:pPr marL="419100" marR="0" lvl="0" indent="-311150" algn="l" rtl="0">
              <a:lnSpc>
                <a:spcPct val="95000"/>
              </a:lnSpc>
              <a:spcBef>
                <a:spcPts val="400"/>
              </a:spcBef>
              <a:spcAft>
                <a:spcPts val="0"/>
              </a:spcAft>
              <a:buClr>
                <a:schemeClr val="hlink"/>
              </a:buClr>
              <a:buSzPts val="1700"/>
              <a:buFont typeface="Helvetica Neue"/>
              <a:buNone/>
            </a:pPr>
            <a:endParaRPr sz="2000" b="0" i="0" u="none">
              <a:solidFill>
                <a:schemeClr val="dk2"/>
              </a:solidFill>
              <a:latin typeface="Times New Roman"/>
              <a:ea typeface="Times New Roman"/>
              <a:cs typeface="Times New Roman"/>
              <a:sym typeface="Times New Roman"/>
            </a:endParaRPr>
          </a:p>
        </p:txBody>
      </p:sp>
      <p:sp>
        <p:nvSpPr>
          <p:cNvPr id="228" name="Google Shape;228;p36"/>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Validation Phases</a:t>
            </a:r>
            <a:br>
              <a:rPr lang="en-US" sz="2800" b="1" i="0" u="none">
                <a:solidFill>
                  <a:srgbClr val="0A017F"/>
                </a:solidFill>
                <a:latin typeface="Times New Roman"/>
                <a:ea typeface="Times New Roman"/>
                <a:cs typeface="Times New Roman"/>
                <a:sym typeface="Times New Roman"/>
              </a:rPr>
            </a:b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marR="0" lvl="0" indent="-419100" algn="l" rtl="0">
              <a:lnSpc>
                <a:spcPct val="95000"/>
              </a:lnSpc>
              <a:spcBef>
                <a:spcPts val="0"/>
              </a:spcBef>
              <a:spcAft>
                <a:spcPts val="0"/>
              </a:spcAft>
              <a:buClr>
                <a:schemeClr val="hlink"/>
              </a:buClr>
              <a:buSzPts val="2040"/>
              <a:buFont typeface="Noto Sans Symbols"/>
              <a:buChar char="❑"/>
            </a:pPr>
            <a:r>
              <a:rPr lang="en-US" sz="2400" b="1" i="0" u="none" dirty="0">
                <a:solidFill>
                  <a:schemeClr val="dk2"/>
                </a:solidFill>
                <a:latin typeface="Times New Roman"/>
                <a:ea typeface="Times New Roman"/>
                <a:cs typeface="Times New Roman"/>
                <a:sym typeface="Times New Roman"/>
              </a:rPr>
              <a:t>Acceptance Testing:</a:t>
            </a:r>
            <a:r>
              <a:rPr lang="en-US" sz="2400" b="0" i="0" u="none" dirty="0">
                <a:solidFill>
                  <a:schemeClr val="dk2"/>
                </a:solidFill>
                <a:latin typeface="Times New Roman"/>
                <a:ea typeface="Times New Roman"/>
                <a:cs typeface="Times New Roman"/>
                <a:sym typeface="Times New Roman"/>
              </a:rPr>
              <a:t> </a:t>
            </a:r>
            <a:endParaRPr dirty="0"/>
          </a:p>
          <a:p>
            <a:pPr marL="419100" marR="0" lvl="0" indent="-419100" algn="l" rtl="0">
              <a:lnSpc>
                <a:spcPct val="95000"/>
              </a:lnSpc>
              <a:spcBef>
                <a:spcPts val="480"/>
              </a:spcBef>
              <a:spcAft>
                <a:spcPts val="0"/>
              </a:spcAft>
              <a:buClr>
                <a:schemeClr val="hlink"/>
              </a:buClr>
              <a:buSzPts val="2040"/>
              <a:buFont typeface="Helvetica Neue"/>
              <a:buNone/>
            </a:pPr>
            <a:endParaRPr sz="2400" b="0" i="0" u="none" dirty="0">
              <a:solidFill>
                <a:schemeClr val="dk2"/>
              </a:solidFill>
              <a:latin typeface="Times New Roman"/>
              <a:ea typeface="Times New Roman"/>
              <a:cs typeface="Times New Roman"/>
              <a:sym typeface="Times New Roman"/>
            </a:endParaRPr>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Acceptance testing is associated with </a:t>
            </a:r>
            <a:r>
              <a:rPr lang="en-US" sz="2400" b="1" i="1" u="sng" dirty="0">
                <a:solidFill>
                  <a:schemeClr val="dk2"/>
                </a:solidFill>
                <a:latin typeface="Times New Roman"/>
                <a:ea typeface="Times New Roman"/>
                <a:cs typeface="Times New Roman"/>
                <a:sym typeface="Times New Roman"/>
              </a:rPr>
              <a:t>the business requirement analysis phase</a:t>
            </a:r>
            <a:r>
              <a:rPr lang="en-US" sz="2400" b="0" i="0" u="none" dirty="0">
                <a:solidFill>
                  <a:schemeClr val="dk2"/>
                </a:solidFill>
                <a:latin typeface="Times New Roman"/>
                <a:ea typeface="Times New Roman"/>
                <a:cs typeface="Times New Roman"/>
                <a:sym typeface="Times New Roman"/>
              </a:rPr>
              <a:t> and involves testing the product in user environment. </a:t>
            </a:r>
            <a:endParaRPr dirty="0"/>
          </a:p>
          <a:p>
            <a:pPr marL="419100" marR="0" lvl="0" indent="-289560" algn="l"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Acceptance tests uncover the compatibility issues with the other systems available in the user environment. </a:t>
            </a:r>
            <a:endParaRPr dirty="0"/>
          </a:p>
          <a:p>
            <a:pPr marL="419100" marR="0" lvl="0" indent="-289560" algn="l"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It also discovers the nonfunctional issues such as load and performance defects in the actual user environment.</a:t>
            </a:r>
            <a:endParaRPr dirty="0"/>
          </a:p>
          <a:p>
            <a:pPr marL="419100" marR="0" lvl="0" indent="-289560" algn="l" rtl="0">
              <a:lnSpc>
                <a:spcPct val="95000"/>
              </a:lnSpc>
              <a:spcBef>
                <a:spcPts val="480"/>
              </a:spcBef>
              <a:spcAft>
                <a:spcPts val="0"/>
              </a:spcAft>
              <a:buClr>
                <a:schemeClr val="hlink"/>
              </a:buClr>
              <a:buSzPts val="2040"/>
              <a:buFont typeface="Helvetica Neue"/>
              <a:buNone/>
            </a:pPr>
            <a:endParaRPr sz="2400" b="0" i="0" u="none" dirty="0">
              <a:solidFill>
                <a:schemeClr val="dk2"/>
              </a:solidFill>
              <a:latin typeface="Times New Roman"/>
              <a:ea typeface="Times New Roman"/>
              <a:cs typeface="Times New Roman"/>
              <a:sym typeface="Times New Roman"/>
            </a:endParaRPr>
          </a:p>
        </p:txBody>
      </p:sp>
      <p:sp>
        <p:nvSpPr>
          <p:cNvPr id="234" name="Google Shape;234;p37"/>
          <p:cNvSpPr txBox="1"/>
          <p:nvPr/>
        </p:nvSpPr>
        <p:spPr>
          <a:xfrm>
            <a:off x="692150" y="706437"/>
            <a:ext cx="8070900" cy="8175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A017F"/>
              </a:buClr>
              <a:buSzPts val="2800"/>
              <a:buFont typeface="Times New Roman"/>
              <a:buNone/>
            </a:pPr>
            <a:r>
              <a:rPr lang="en-US" sz="2800" b="1" i="0" u="none" strike="noStrike" cap="none">
                <a:solidFill>
                  <a:srgbClr val="0A017F"/>
                </a:solidFill>
                <a:latin typeface="Times New Roman"/>
                <a:ea typeface="Times New Roman"/>
                <a:cs typeface="Times New Roman"/>
                <a:sym typeface="Times New Roman"/>
              </a:rPr>
              <a:t>Validation Phases</a:t>
            </a:r>
            <a:br>
              <a:rPr lang="en-US" sz="2800" b="1" i="0" u="none" strike="noStrike" cap="none">
                <a:solidFill>
                  <a:srgbClr val="0A017F"/>
                </a:solidFill>
                <a:latin typeface="Times New Roman"/>
                <a:ea typeface="Times New Roman"/>
                <a:cs typeface="Times New Roman"/>
                <a:sym typeface="Times New Roman"/>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8"/>
          <p:cNvSpPr txBox="1">
            <a:spLocks noGrp="1"/>
          </p:cNvSpPr>
          <p:nvPr>
            <p:ph type="body" idx="1"/>
          </p:nvPr>
        </p:nvSpPr>
        <p:spPr>
          <a:xfrm>
            <a:off x="539750" y="1785937"/>
            <a:ext cx="8070900" cy="4499100"/>
          </a:xfrm>
          <a:prstGeom prst="rect">
            <a:avLst/>
          </a:prstGeom>
          <a:noFill/>
          <a:ln>
            <a:noFill/>
          </a:ln>
        </p:spPr>
        <p:txBody>
          <a:bodyPr spcFirstLastPara="1" wrap="square" lIns="0" tIns="0" rIns="0" bIns="0" anchor="t" anchorCtr="0">
            <a:noAutofit/>
          </a:bodyPr>
          <a:lstStyle/>
          <a:p>
            <a:pPr marL="419100" marR="0" lvl="0" indent="-419100" algn="just" rtl="0">
              <a:lnSpc>
                <a:spcPct val="95000"/>
              </a:lnSpc>
              <a:spcBef>
                <a:spcPts val="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In V Model, each phase has specific deliverables.</a:t>
            </a:r>
            <a:endParaRPr dirty="0"/>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Higher chance of success over the </a:t>
            </a:r>
            <a:r>
              <a:rPr lang="en-US" sz="2400" b="1" i="0" u="sng" dirty="0">
                <a:solidFill>
                  <a:schemeClr val="dk2"/>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waterfall model</a:t>
            </a:r>
            <a:r>
              <a:rPr lang="en-US" sz="2400" b="0" i="0" u="none" dirty="0">
                <a:solidFill>
                  <a:schemeClr val="dk2"/>
                </a:solidFill>
                <a:latin typeface="Times New Roman"/>
                <a:ea typeface="Times New Roman"/>
                <a:cs typeface="Times New Roman"/>
                <a:sym typeface="Times New Roman"/>
              </a:rPr>
              <a:t> due to the development of test plans early on during the life cycle.</a:t>
            </a:r>
            <a:endParaRPr dirty="0"/>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Time concern in comparison with the waterfall model is low or even we can say 50% less.</a:t>
            </a:r>
            <a:endParaRPr dirty="0"/>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Works well for small projects where requirements are easily understood.</a:t>
            </a:r>
            <a:endParaRPr dirty="0"/>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Utility of the resources is high</a:t>
            </a:r>
            <a:endParaRPr dirty="0"/>
          </a:p>
        </p:txBody>
      </p:sp>
      <p:sp>
        <p:nvSpPr>
          <p:cNvPr id="241" name="Google Shape;241;p38"/>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V-Model-Advantages</a:t>
            </a:r>
            <a:br>
              <a:rPr lang="en-US" sz="2800" b="1" i="0" u="none">
                <a:solidFill>
                  <a:srgbClr val="0A017F"/>
                </a:solidFill>
                <a:latin typeface="Times New Roman"/>
                <a:ea typeface="Times New Roman"/>
                <a:cs typeface="Times New Roman"/>
                <a:sym typeface="Times New Roman"/>
              </a:rPr>
            </a:b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9"/>
          <p:cNvSpPr txBox="1">
            <a:spLocks noGrp="1"/>
          </p:cNvSpPr>
          <p:nvPr>
            <p:ph type="body" idx="1"/>
          </p:nvPr>
        </p:nvSpPr>
        <p:spPr>
          <a:xfrm>
            <a:off x="539750" y="2154237"/>
            <a:ext cx="8070900" cy="3275100"/>
          </a:xfrm>
          <a:prstGeom prst="rect">
            <a:avLst/>
          </a:prstGeom>
          <a:noFill/>
          <a:ln>
            <a:noFill/>
          </a:ln>
        </p:spPr>
        <p:txBody>
          <a:bodyPr spcFirstLastPara="1" wrap="square" lIns="0" tIns="0" rIns="0" bIns="0" anchor="t" anchorCtr="0">
            <a:noAutofit/>
          </a:bodyPr>
          <a:lstStyle/>
          <a:p>
            <a:pPr marL="419100" marR="0" lvl="0" indent="-419100" algn="l" rtl="0">
              <a:lnSpc>
                <a:spcPct val="95000"/>
              </a:lnSpc>
              <a:spcBef>
                <a:spcPts val="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Very rigid, like the waterfall model.</a:t>
            </a:r>
            <a:endParaRPr/>
          </a:p>
          <a:p>
            <a:pPr marL="419100" marR="0" lvl="0" indent="-289560" algn="l" rtl="0">
              <a:lnSpc>
                <a:spcPct val="95000"/>
              </a:lnSpc>
              <a:spcBef>
                <a:spcPts val="480"/>
              </a:spcBef>
              <a:spcAft>
                <a:spcPts val="0"/>
              </a:spcAft>
              <a:buClr>
                <a:schemeClr val="hlink"/>
              </a:buClr>
              <a:buSzPts val="2040"/>
              <a:buFont typeface="Noto Sans Symbols"/>
              <a:buNone/>
            </a:pPr>
            <a:endParaRPr sz="2400" b="0" i="0" u="none">
              <a:solidFill>
                <a:schemeClr val="dk2"/>
              </a:solidFill>
              <a:latin typeface="Times New Roman"/>
              <a:ea typeface="Times New Roman"/>
              <a:cs typeface="Times New Roman"/>
              <a:sym typeface="Times New Roman"/>
            </a:endParaRPr>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Little flexibility and adjusting scope is difficult and expensive.</a:t>
            </a:r>
            <a:endParaRPr/>
          </a:p>
          <a:p>
            <a:pPr marL="419100" marR="0" lvl="0" indent="-419100" algn="l" rtl="0">
              <a:lnSpc>
                <a:spcPct val="95000"/>
              </a:lnSpc>
              <a:spcBef>
                <a:spcPts val="480"/>
              </a:spcBef>
              <a:spcAft>
                <a:spcPts val="0"/>
              </a:spcAft>
              <a:buClr>
                <a:schemeClr val="hlink"/>
              </a:buClr>
              <a:buSzPts val="2040"/>
              <a:buFont typeface="Helvetica Neue"/>
              <a:buNone/>
            </a:pPr>
            <a:endParaRPr sz="2400" b="0" i="0" u="none">
              <a:solidFill>
                <a:schemeClr val="dk2"/>
              </a:solidFill>
              <a:latin typeface="Times New Roman"/>
              <a:ea typeface="Times New Roman"/>
              <a:cs typeface="Times New Roman"/>
              <a:sym typeface="Times New Roman"/>
            </a:endParaRPr>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Software is developed during the implementation phase, so no early prototypes of the software are produced.</a:t>
            </a:r>
            <a:endParaRPr/>
          </a:p>
        </p:txBody>
      </p:sp>
      <p:sp>
        <p:nvSpPr>
          <p:cNvPr id="247" name="Google Shape;247;p39"/>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V Model-Limitations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0"/>
          <p:cNvSpPr txBox="1">
            <a:spLocks noGrp="1"/>
          </p:cNvSpPr>
          <p:nvPr>
            <p:ph type="ctrTitle"/>
          </p:nvPr>
        </p:nvSpPr>
        <p:spPr>
          <a:xfrm>
            <a:off x="727950" y="3134333"/>
            <a:ext cx="7688100" cy="1404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sz="5000" dirty="0"/>
              <a:t>Incremental process model</a:t>
            </a:r>
            <a:endParaRPr sz="5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dirty="0">
                <a:solidFill>
                  <a:srgbClr val="0A017F"/>
                </a:solidFill>
                <a:latin typeface="Times New Roman"/>
                <a:ea typeface="Times New Roman"/>
                <a:cs typeface="Times New Roman"/>
                <a:sym typeface="Times New Roman"/>
              </a:rPr>
              <a:t>Incremental Process Model</a:t>
            </a:r>
            <a:endParaRPr dirty="0"/>
          </a:p>
        </p:txBody>
      </p:sp>
      <p:pic>
        <p:nvPicPr>
          <p:cNvPr id="258" name="Google Shape;258;p41" descr="Incremental"/>
          <p:cNvPicPr preferRelativeResize="0">
            <a:picLocks noGrp="1"/>
          </p:cNvPicPr>
          <p:nvPr>
            <p:ph type="body" idx="1"/>
          </p:nvPr>
        </p:nvPicPr>
        <p:blipFill rotWithShape="1">
          <a:blip r:embed="rId3">
            <a:alphaModFix/>
          </a:blip>
          <a:srcRect/>
          <a:stretch/>
        </p:blipFill>
        <p:spPr>
          <a:xfrm>
            <a:off x="825500" y="1654175"/>
            <a:ext cx="7499400" cy="4499100"/>
          </a:xfrm>
          <a:prstGeom prst="rect">
            <a:avLst/>
          </a:prstGeom>
          <a:noFill/>
          <a:ln>
            <a:noFill/>
          </a:ln>
        </p:spPr>
      </p:pic>
      <p:sp>
        <p:nvSpPr>
          <p:cNvPr id="259" name="Google Shape;259;p41"/>
          <p:cNvSpPr txBox="1"/>
          <p:nvPr/>
        </p:nvSpPr>
        <p:spPr>
          <a:xfrm>
            <a:off x="6000725" y="3906725"/>
            <a:ext cx="3080700" cy="1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Helvetica Neue"/>
              <a:buNone/>
            </a:pPr>
            <a:r>
              <a:rPr lang="en-US" sz="2400" b="1">
                <a:solidFill>
                  <a:schemeClr val="dk1"/>
                </a:solidFill>
                <a:latin typeface="Helvetica Neue"/>
                <a:ea typeface="Helvetica Neue"/>
                <a:cs typeface="Helvetica Neue"/>
                <a:sym typeface="Helvetica Neue"/>
              </a:rPr>
              <a:t>C - </a:t>
            </a:r>
            <a:r>
              <a:rPr lang="en-US" sz="2400" b="1" i="0" u="none" strike="noStrike" cap="none">
                <a:solidFill>
                  <a:schemeClr val="dk1"/>
                </a:solidFill>
                <a:latin typeface="Helvetica Neue"/>
                <a:ea typeface="Helvetica Neue"/>
                <a:cs typeface="Helvetica Neue"/>
                <a:sym typeface="Helvetica Neue"/>
              </a:rPr>
              <a:t>Communication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Helvetica Neue"/>
              <a:buNone/>
            </a:pPr>
            <a:r>
              <a:rPr lang="en-US" sz="2400" b="1" i="0" u="none" strike="noStrike" cap="none">
                <a:solidFill>
                  <a:schemeClr val="dk1"/>
                </a:solidFill>
                <a:latin typeface="Helvetica Neue"/>
                <a:ea typeface="Helvetica Neue"/>
                <a:cs typeface="Helvetica Neue"/>
                <a:sym typeface="Helvetica Neue"/>
              </a:rPr>
              <a:t>P - Planning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Helvetica Neue"/>
              <a:buNone/>
            </a:pPr>
            <a:r>
              <a:rPr lang="en-US" sz="2400" b="1" i="0" u="none" strike="noStrike" cap="none">
                <a:solidFill>
                  <a:schemeClr val="dk1"/>
                </a:solidFill>
                <a:latin typeface="Helvetica Neue"/>
                <a:ea typeface="Helvetica Neue"/>
                <a:cs typeface="Helvetica Neue"/>
                <a:sym typeface="Helvetica Neue"/>
              </a:rPr>
              <a:t>M – Modeling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Helvetica Neue"/>
              <a:buNone/>
            </a:pPr>
            <a:r>
              <a:rPr lang="en-US" sz="2400" b="1" i="0" u="none" strike="noStrike" cap="none">
                <a:solidFill>
                  <a:schemeClr val="dk1"/>
                </a:solidFill>
                <a:latin typeface="Helvetica Neue"/>
                <a:ea typeface="Helvetica Neue"/>
                <a:cs typeface="Helvetica Neue"/>
                <a:sym typeface="Helvetica Neue"/>
              </a:rPr>
              <a:t>C - Construction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Helvetica Neue"/>
              <a:buNone/>
            </a:pPr>
            <a:r>
              <a:rPr lang="en-US" sz="2400" b="1" i="0" u="none" strike="noStrike" cap="none">
                <a:solidFill>
                  <a:schemeClr val="dk1"/>
                </a:solidFill>
                <a:latin typeface="Helvetica Neue"/>
                <a:ea typeface="Helvetica Neue"/>
                <a:cs typeface="Helvetica Neue"/>
                <a:sym typeface="Helvetica Neue"/>
              </a:rPr>
              <a:t>D - Deployment</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CC63907-1FCC-FDBA-2D57-7E75FEAC2508}"/>
              </a:ext>
            </a:extLst>
          </p:cNvPr>
          <p:cNvSpPr txBox="1"/>
          <p:nvPr/>
        </p:nvSpPr>
        <p:spPr>
          <a:xfrm>
            <a:off x="461639" y="958858"/>
            <a:ext cx="3384260"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Module-by-module development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D0DD29-0C34-4B85-BD37-1F95965A5AA3}"/>
              </a:ext>
            </a:extLst>
          </p:cNvPr>
          <p:cNvSpPr>
            <a:spLocks noGrp="1"/>
          </p:cNvSpPr>
          <p:nvPr>
            <p:ph type="body" idx="1"/>
          </p:nvPr>
        </p:nvSpPr>
        <p:spPr>
          <a:xfrm>
            <a:off x="533350" y="1086004"/>
            <a:ext cx="8070900" cy="4499100"/>
          </a:xfrm>
        </p:spPr>
        <p:txBody>
          <a:bodyPr/>
          <a:lstStyle/>
          <a:p>
            <a:pPr marL="99060" indent="0">
              <a:buNone/>
            </a:pPr>
            <a:r>
              <a:rPr lang="en-US" sz="2400" dirty="0">
                <a:latin typeface="Times New Roman" panose="02020603050405020304" pitchFamily="18" charset="0"/>
                <a:cs typeface="Times New Roman" panose="02020603050405020304" pitchFamily="18" charset="0"/>
              </a:rPr>
              <a:t>Click </a:t>
            </a:r>
            <a:r>
              <a:rPr lang="en-US" sz="2400" dirty="0">
                <a:latin typeface="Times New Roman" panose="02020603050405020304" pitchFamily="18" charset="0"/>
                <a:cs typeface="Times New Roman" panose="02020603050405020304" pitchFamily="18" charset="0"/>
                <a:hlinkClick r:id="rId2"/>
              </a:rPr>
              <a:t>here</a:t>
            </a:r>
            <a:r>
              <a:rPr lang="en-US" sz="2400" dirty="0">
                <a:latin typeface="Times New Roman" panose="02020603050405020304" pitchFamily="18" charset="0"/>
                <a:cs typeface="Times New Roman" panose="02020603050405020304" pitchFamily="18" charset="0"/>
              </a:rPr>
              <a:t> to watch the video on </a:t>
            </a:r>
            <a:r>
              <a:rPr lang="en-US" sz="2400" b="1" dirty="0">
                <a:solidFill>
                  <a:srgbClr val="0A017F"/>
                </a:solidFill>
                <a:latin typeface="Times New Roman"/>
                <a:ea typeface="Times New Roman"/>
                <a:cs typeface="Times New Roman"/>
                <a:sym typeface="Times New Roman"/>
              </a:rPr>
              <a:t>Incremental Process Model</a:t>
            </a:r>
            <a:r>
              <a:rPr lang="en-US" sz="2400" dirty="0">
                <a:latin typeface="Times New Roman" panose="02020603050405020304" pitchFamily="18" charset="0"/>
                <a:cs typeface="Times New Roman" panose="02020603050405020304" pitchFamily="18" charset="0"/>
              </a:rPr>
              <a:t>.</a:t>
            </a:r>
          </a:p>
        </p:txBody>
      </p:sp>
      <p:sp>
        <p:nvSpPr>
          <p:cNvPr id="3" name="Title 2">
            <a:extLst>
              <a:ext uri="{FF2B5EF4-FFF2-40B4-BE49-F238E27FC236}">
                <a16:creationId xmlns:a16="http://schemas.microsoft.com/office/drawing/2014/main" id="{704A6CE7-D089-4877-9955-2CE4AE14383A}"/>
              </a:ext>
            </a:extLst>
          </p:cNvPr>
          <p:cNvSpPr>
            <a:spLocks noGrp="1"/>
          </p:cNvSpPr>
          <p:nvPr>
            <p:ph type="title"/>
          </p:nvPr>
        </p:nvSpPr>
        <p:spPr/>
        <p:txBody>
          <a:bodyPr/>
          <a:lstStyle/>
          <a:p>
            <a:r>
              <a:rPr lang="en-US" dirty="0">
                <a:solidFill>
                  <a:srgbClr val="0A017F"/>
                </a:solidFill>
              </a:rPr>
              <a:t>Incremental Process Model</a:t>
            </a:r>
            <a:endParaRPr lang="en-US" dirty="0"/>
          </a:p>
        </p:txBody>
      </p:sp>
      <p:sp>
        <p:nvSpPr>
          <p:cNvPr id="4" name="TextBox 3">
            <a:extLst>
              <a:ext uri="{FF2B5EF4-FFF2-40B4-BE49-F238E27FC236}">
                <a16:creationId xmlns:a16="http://schemas.microsoft.com/office/drawing/2014/main" id="{06F7C60B-6374-6743-09C1-08800F63873E}"/>
              </a:ext>
            </a:extLst>
          </p:cNvPr>
          <p:cNvSpPr txBox="1"/>
          <p:nvPr/>
        </p:nvSpPr>
        <p:spPr>
          <a:xfrm>
            <a:off x="783713" y="2325949"/>
            <a:ext cx="210826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Requirements </a:t>
            </a:r>
          </a:p>
        </p:txBody>
      </p:sp>
      <p:cxnSp>
        <p:nvCxnSpPr>
          <p:cNvPr id="6" name="Straight Arrow Connector 5">
            <a:extLst>
              <a:ext uri="{FF2B5EF4-FFF2-40B4-BE49-F238E27FC236}">
                <a16:creationId xmlns:a16="http://schemas.microsoft.com/office/drawing/2014/main" id="{F9B88092-5BC0-9E85-B6A5-7B78181D1C77}"/>
              </a:ext>
            </a:extLst>
          </p:cNvPr>
          <p:cNvCxnSpPr>
            <a:cxnSpLocks/>
          </p:cNvCxnSpPr>
          <p:nvPr/>
        </p:nvCxnSpPr>
        <p:spPr>
          <a:xfrm flipV="1">
            <a:off x="2911452" y="2584650"/>
            <a:ext cx="1509055" cy="78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8CB4D6F-90B7-14DE-DC79-F83EBD7234F5}"/>
              </a:ext>
            </a:extLst>
          </p:cNvPr>
          <p:cNvSpPr txBox="1"/>
          <p:nvPr/>
        </p:nvSpPr>
        <p:spPr>
          <a:xfrm>
            <a:off x="3751861" y="4421747"/>
            <a:ext cx="139012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module 1</a:t>
            </a:r>
          </a:p>
        </p:txBody>
      </p:sp>
      <p:sp>
        <p:nvSpPr>
          <p:cNvPr id="8" name="TextBox 7">
            <a:extLst>
              <a:ext uri="{FF2B5EF4-FFF2-40B4-BE49-F238E27FC236}">
                <a16:creationId xmlns:a16="http://schemas.microsoft.com/office/drawing/2014/main" id="{AB58D55D-DE6B-B949-E773-7A3CBDFC77A0}"/>
              </a:ext>
            </a:extLst>
          </p:cNvPr>
          <p:cNvSpPr txBox="1"/>
          <p:nvPr/>
        </p:nvSpPr>
        <p:spPr>
          <a:xfrm>
            <a:off x="4420507" y="2326516"/>
            <a:ext cx="340029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Design and development</a:t>
            </a:r>
          </a:p>
        </p:txBody>
      </p:sp>
      <p:cxnSp>
        <p:nvCxnSpPr>
          <p:cNvPr id="9" name="Straight Arrow Connector 8">
            <a:extLst>
              <a:ext uri="{FF2B5EF4-FFF2-40B4-BE49-F238E27FC236}">
                <a16:creationId xmlns:a16="http://schemas.microsoft.com/office/drawing/2014/main" id="{C47CFECC-F248-1DBE-4D52-69342E5B0FA0}"/>
              </a:ext>
            </a:extLst>
          </p:cNvPr>
          <p:cNvCxnSpPr>
            <a:cxnSpLocks/>
            <a:endCxn id="11" idx="0"/>
          </p:cNvCxnSpPr>
          <p:nvPr/>
        </p:nvCxnSpPr>
        <p:spPr>
          <a:xfrm>
            <a:off x="6403172" y="2695367"/>
            <a:ext cx="18574" cy="10296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8A9237-1A83-A675-2196-B0ED18ECE126}"/>
              </a:ext>
            </a:extLst>
          </p:cNvPr>
          <p:cNvSpPr txBox="1"/>
          <p:nvPr/>
        </p:nvSpPr>
        <p:spPr>
          <a:xfrm>
            <a:off x="5842100" y="3724977"/>
            <a:ext cx="1159292"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Testing</a:t>
            </a:r>
          </a:p>
        </p:txBody>
      </p:sp>
      <p:cxnSp>
        <p:nvCxnSpPr>
          <p:cNvPr id="14" name="Straight Arrow Connector 13">
            <a:extLst>
              <a:ext uri="{FF2B5EF4-FFF2-40B4-BE49-F238E27FC236}">
                <a16:creationId xmlns:a16="http://schemas.microsoft.com/office/drawing/2014/main" id="{40E56500-B341-FBF2-4AA3-076159A72031}"/>
              </a:ext>
            </a:extLst>
          </p:cNvPr>
          <p:cNvCxnSpPr>
            <a:cxnSpLocks/>
          </p:cNvCxnSpPr>
          <p:nvPr/>
        </p:nvCxnSpPr>
        <p:spPr>
          <a:xfrm flipH="1" flipV="1">
            <a:off x="3127417" y="3955525"/>
            <a:ext cx="2639012" cy="2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90439D4-82B5-3B06-8303-CFEC6043F6BE}"/>
              </a:ext>
            </a:extLst>
          </p:cNvPr>
          <p:cNvSpPr txBox="1"/>
          <p:nvPr/>
        </p:nvSpPr>
        <p:spPr>
          <a:xfrm>
            <a:off x="739946" y="3724693"/>
            <a:ext cx="2287806"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Implementation</a:t>
            </a:r>
          </a:p>
        </p:txBody>
      </p:sp>
      <p:sp>
        <p:nvSpPr>
          <p:cNvPr id="23" name="Rectangle 22">
            <a:extLst>
              <a:ext uri="{FF2B5EF4-FFF2-40B4-BE49-F238E27FC236}">
                <a16:creationId xmlns:a16="http://schemas.microsoft.com/office/drawing/2014/main" id="{FACC2B21-D372-E102-E5BD-7D096BC3D9E2}"/>
              </a:ext>
            </a:extLst>
          </p:cNvPr>
          <p:cNvSpPr/>
          <p:nvPr/>
        </p:nvSpPr>
        <p:spPr>
          <a:xfrm>
            <a:off x="533350" y="1890944"/>
            <a:ext cx="7618829" cy="25035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F693F14-0B1E-2614-73A7-3534FB11415F}"/>
              </a:ext>
            </a:extLst>
          </p:cNvPr>
          <p:cNvSpPr txBox="1"/>
          <p:nvPr/>
        </p:nvSpPr>
        <p:spPr>
          <a:xfrm>
            <a:off x="845026" y="4771764"/>
            <a:ext cx="7930376"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module 2, module 3, module 4…..will follow the same process</a:t>
            </a:r>
          </a:p>
        </p:txBody>
      </p:sp>
      <p:sp>
        <p:nvSpPr>
          <p:cNvPr id="25" name="Rectangle 24">
            <a:extLst>
              <a:ext uri="{FF2B5EF4-FFF2-40B4-BE49-F238E27FC236}">
                <a16:creationId xmlns:a16="http://schemas.microsoft.com/office/drawing/2014/main" id="{21169944-CDA1-1632-9ED7-8462C7351288}"/>
              </a:ext>
            </a:extLst>
          </p:cNvPr>
          <p:cNvSpPr/>
          <p:nvPr/>
        </p:nvSpPr>
        <p:spPr>
          <a:xfrm>
            <a:off x="434829" y="5709140"/>
            <a:ext cx="470516" cy="383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EA0F039-5358-CBFB-2B32-0DFB3F31FF9C}"/>
              </a:ext>
            </a:extLst>
          </p:cNvPr>
          <p:cNvSpPr txBox="1"/>
          <p:nvPr/>
        </p:nvSpPr>
        <p:spPr>
          <a:xfrm>
            <a:off x="514897" y="5747042"/>
            <a:ext cx="304892" cy="307777"/>
          </a:xfrm>
          <a:prstGeom prst="rect">
            <a:avLst/>
          </a:prstGeom>
          <a:noFill/>
        </p:spPr>
        <p:txBody>
          <a:bodyPr wrap="none" rtlCol="0">
            <a:spAutoFit/>
          </a:bodyPr>
          <a:lstStyle/>
          <a:p>
            <a:r>
              <a:rPr lang="en-US" dirty="0"/>
              <a:t>A</a:t>
            </a:r>
          </a:p>
        </p:txBody>
      </p:sp>
      <p:sp>
        <p:nvSpPr>
          <p:cNvPr id="27" name="Rectangle 26">
            <a:extLst>
              <a:ext uri="{FF2B5EF4-FFF2-40B4-BE49-F238E27FC236}">
                <a16:creationId xmlns:a16="http://schemas.microsoft.com/office/drawing/2014/main" id="{3578D763-F9F9-7A9F-D93B-7D05A650C7AD}"/>
              </a:ext>
            </a:extLst>
          </p:cNvPr>
          <p:cNvSpPr/>
          <p:nvPr/>
        </p:nvSpPr>
        <p:spPr>
          <a:xfrm>
            <a:off x="1472288" y="5720064"/>
            <a:ext cx="470516" cy="383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BE4C0992-29F3-493D-F63C-3D81D3A78ECE}"/>
              </a:ext>
            </a:extLst>
          </p:cNvPr>
          <p:cNvSpPr txBox="1"/>
          <p:nvPr/>
        </p:nvSpPr>
        <p:spPr>
          <a:xfrm>
            <a:off x="1552356" y="5757966"/>
            <a:ext cx="304892" cy="307777"/>
          </a:xfrm>
          <a:prstGeom prst="rect">
            <a:avLst/>
          </a:prstGeom>
          <a:noFill/>
        </p:spPr>
        <p:txBody>
          <a:bodyPr wrap="none" rtlCol="0">
            <a:spAutoFit/>
          </a:bodyPr>
          <a:lstStyle/>
          <a:p>
            <a:r>
              <a:rPr lang="en-US" dirty="0"/>
              <a:t>A</a:t>
            </a:r>
          </a:p>
        </p:txBody>
      </p:sp>
      <p:sp>
        <p:nvSpPr>
          <p:cNvPr id="29" name="Rectangle 28">
            <a:extLst>
              <a:ext uri="{FF2B5EF4-FFF2-40B4-BE49-F238E27FC236}">
                <a16:creationId xmlns:a16="http://schemas.microsoft.com/office/drawing/2014/main" id="{0296E377-1B8E-1BD1-85E7-7E4023FCD44B}"/>
              </a:ext>
            </a:extLst>
          </p:cNvPr>
          <p:cNvSpPr/>
          <p:nvPr/>
        </p:nvSpPr>
        <p:spPr>
          <a:xfrm>
            <a:off x="1278207" y="5546257"/>
            <a:ext cx="941033" cy="764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616B8B1-989C-9334-3894-DF5E8FC6E248}"/>
              </a:ext>
            </a:extLst>
          </p:cNvPr>
          <p:cNvSpPr txBox="1"/>
          <p:nvPr/>
        </p:nvSpPr>
        <p:spPr>
          <a:xfrm>
            <a:off x="1937316" y="5768343"/>
            <a:ext cx="304892" cy="307777"/>
          </a:xfrm>
          <a:prstGeom prst="rect">
            <a:avLst/>
          </a:prstGeom>
          <a:noFill/>
        </p:spPr>
        <p:txBody>
          <a:bodyPr wrap="none" rtlCol="0">
            <a:spAutoFit/>
          </a:bodyPr>
          <a:lstStyle/>
          <a:p>
            <a:r>
              <a:rPr lang="en-US" dirty="0"/>
              <a:t>B</a:t>
            </a:r>
          </a:p>
        </p:txBody>
      </p:sp>
      <p:sp>
        <p:nvSpPr>
          <p:cNvPr id="31" name="Rectangle 30">
            <a:extLst>
              <a:ext uri="{FF2B5EF4-FFF2-40B4-BE49-F238E27FC236}">
                <a16:creationId xmlns:a16="http://schemas.microsoft.com/office/drawing/2014/main" id="{8ABFF468-623A-9C43-E5BA-0CAAA786624E}"/>
              </a:ext>
            </a:extLst>
          </p:cNvPr>
          <p:cNvSpPr/>
          <p:nvPr/>
        </p:nvSpPr>
        <p:spPr>
          <a:xfrm>
            <a:off x="2901317" y="5710223"/>
            <a:ext cx="470516" cy="383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C9F2F611-8936-0720-BA26-E1904611A83C}"/>
              </a:ext>
            </a:extLst>
          </p:cNvPr>
          <p:cNvSpPr txBox="1"/>
          <p:nvPr/>
        </p:nvSpPr>
        <p:spPr>
          <a:xfrm>
            <a:off x="2981385" y="5748125"/>
            <a:ext cx="304892" cy="307777"/>
          </a:xfrm>
          <a:prstGeom prst="rect">
            <a:avLst/>
          </a:prstGeom>
          <a:noFill/>
        </p:spPr>
        <p:txBody>
          <a:bodyPr wrap="none" rtlCol="0">
            <a:spAutoFit/>
          </a:bodyPr>
          <a:lstStyle/>
          <a:p>
            <a:r>
              <a:rPr lang="en-US" dirty="0"/>
              <a:t>A</a:t>
            </a:r>
          </a:p>
        </p:txBody>
      </p:sp>
      <p:sp>
        <p:nvSpPr>
          <p:cNvPr id="33" name="Rectangle 32">
            <a:extLst>
              <a:ext uri="{FF2B5EF4-FFF2-40B4-BE49-F238E27FC236}">
                <a16:creationId xmlns:a16="http://schemas.microsoft.com/office/drawing/2014/main" id="{D0858DF9-4CF6-8C26-FE0F-56F65B38D70A}"/>
              </a:ext>
            </a:extLst>
          </p:cNvPr>
          <p:cNvSpPr/>
          <p:nvPr/>
        </p:nvSpPr>
        <p:spPr>
          <a:xfrm>
            <a:off x="2707236" y="5536416"/>
            <a:ext cx="941033" cy="764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F562AF36-8993-F514-EE4C-C64D145C9C9B}"/>
              </a:ext>
            </a:extLst>
          </p:cNvPr>
          <p:cNvSpPr txBox="1"/>
          <p:nvPr/>
        </p:nvSpPr>
        <p:spPr>
          <a:xfrm>
            <a:off x="3366345" y="5758502"/>
            <a:ext cx="304892" cy="307777"/>
          </a:xfrm>
          <a:prstGeom prst="rect">
            <a:avLst/>
          </a:prstGeom>
          <a:noFill/>
        </p:spPr>
        <p:txBody>
          <a:bodyPr wrap="none" rtlCol="0">
            <a:spAutoFit/>
          </a:bodyPr>
          <a:lstStyle/>
          <a:p>
            <a:r>
              <a:rPr lang="en-US" dirty="0"/>
              <a:t>B</a:t>
            </a:r>
          </a:p>
        </p:txBody>
      </p:sp>
      <p:sp>
        <p:nvSpPr>
          <p:cNvPr id="35" name="Rectangle 34">
            <a:extLst>
              <a:ext uri="{FF2B5EF4-FFF2-40B4-BE49-F238E27FC236}">
                <a16:creationId xmlns:a16="http://schemas.microsoft.com/office/drawing/2014/main" id="{7E0D6A9A-5F05-769B-73DF-445A4F7D08F0}"/>
              </a:ext>
            </a:extLst>
          </p:cNvPr>
          <p:cNvSpPr/>
          <p:nvPr/>
        </p:nvSpPr>
        <p:spPr>
          <a:xfrm>
            <a:off x="2524558" y="5318578"/>
            <a:ext cx="1448983" cy="1174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5E0AF59-F464-491A-D67F-6236875E2672}"/>
              </a:ext>
            </a:extLst>
          </p:cNvPr>
          <p:cNvSpPr txBox="1"/>
          <p:nvPr/>
        </p:nvSpPr>
        <p:spPr>
          <a:xfrm>
            <a:off x="3629232" y="5764869"/>
            <a:ext cx="314510" cy="307777"/>
          </a:xfrm>
          <a:prstGeom prst="rect">
            <a:avLst/>
          </a:prstGeom>
          <a:noFill/>
        </p:spPr>
        <p:txBody>
          <a:bodyPr wrap="none" rtlCol="0">
            <a:spAutoFit/>
          </a:bodyPr>
          <a:lstStyle/>
          <a:p>
            <a:r>
              <a:rPr lang="en-US" dirty="0"/>
              <a:t>C</a:t>
            </a:r>
          </a:p>
        </p:txBody>
      </p:sp>
      <p:sp>
        <p:nvSpPr>
          <p:cNvPr id="37" name="TextBox 36">
            <a:extLst>
              <a:ext uri="{FF2B5EF4-FFF2-40B4-BE49-F238E27FC236}">
                <a16:creationId xmlns:a16="http://schemas.microsoft.com/office/drawing/2014/main" id="{4B9D9028-7FF3-29D2-DE35-AEF1966AA80E}"/>
              </a:ext>
            </a:extLst>
          </p:cNvPr>
          <p:cNvSpPr txBox="1"/>
          <p:nvPr/>
        </p:nvSpPr>
        <p:spPr>
          <a:xfrm>
            <a:off x="4065796" y="5834452"/>
            <a:ext cx="3262432" cy="338554"/>
          </a:xfrm>
          <a:prstGeom prst="rect">
            <a:avLst/>
          </a:prstGeom>
          <a:noFill/>
        </p:spPr>
        <p:txBody>
          <a:bodyPr wrap="none" rtlCol="0">
            <a:spAutoFit/>
          </a:bodyPr>
          <a:lstStyle/>
          <a:p>
            <a:r>
              <a:rPr lang="en-US" sz="1600" b="1" dirty="0"/>
              <a:t>………………………………………</a:t>
            </a:r>
          </a:p>
        </p:txBody>
      </p:sp>
      <p:sp>
        <p:nvSpPr>
          <p:cNvPr id="38" name="TextBox 37">
            <a:extLst>
              <a:ext uri="{FF2B5EF4-FFF2-40B4-BE49-F238E27FC236}">
                <a16:creationId xmlns:a16="http://schemas.microsoft.com/office/drawing/2014/main" id="{7AEADE14-EEB3-4581-114A-4EEDB6212961}"/>
              </a:ext>
            </a:extLst>
          </p:cNvPr>
          <p:cNvSpPr txBox="1"/>
          <p:nvPr/>
        </p:nvSpPr>
        <p:spPr>
          <a:xfrm>
            <a:off x="877710" y="6489436"/>
            <a:ext cx="7085594" cy="338554"/>
          </a:xfrm>
          <a:prstGeom prst="rect">
            <a:avLst/>
          </a:prstGeom>
          <a:noFill/>
        </p:spPr>
        <p:txBody>
          <a:bodyPr wrap="none" rtlCol="0">
            <a:spAutoFit/>
          </a:bodyPr>
          <a:lstStyle/>
          <a:p>
            <a:r>
              <a:rPr lang="en-US" sz="1600" b="1" dirty="0"/>
              <a:t>Ex: Portal (LMS), product-based company, mobile app (regular update)</a:t>
            </a:r>
          </a:p>
        </p:txBody>
      </p:sp>
    </p:spTree>
    <p:extLst>
      <p:ext uri="{BB962C8B-B14F-4D97-AF65-F5344CB8AC3E}">
        <p14:creationId xmlns:p14="http://schemas.microsoft.com/office/powerpoint/2010/main" val="186970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2"/>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marR="0" lvl="0" indent="-463550" algn="just" rtl="0">
              <a:lnSpc>
                <a:spcPct val="115000"/>
              </a:lnSpc>
              <a:spcBef>
                <a:spcPts val="1000"/>
              </a:spcBef>
              <a:spcAft>
                <a:spcPts val="0"/>
              </a:spcAft>
              <a:buClr>
                <a:schemeClr val="hlink"/>
              </a:buClr>
              <a:buSzPts val="2400"/>
              <a:buFont typeface="Noto Sans Symbols"/>
              <a:buChar char="⮚"/>
            </a:pPr>
            <a:r>
              <a:rPr lang="en-US" sz="2400" b="0" i="0" u="none">
                <a:solidFill>
                  <a:schemeClr val="dk2"/>
                </a:solidFill>
                <a:latin typeface="Times New Roman"/>
                <a:ea typeface="Times New Roman"/>
                <a:cs typeface="Times New Roman"/>
                <a:sym typeface="Times New Roman"/>
              </a:rPr>
              <a:t>Rather than deliver the system as a single delivery, the development and delivery is broken down into increments with each increment delivering part of the required functionality.</a:t>
            </a:r>
            <a:endParaRPr sz="2400"/>
          </a:p>
          <a:p>
            <a:pPr marL="419100" marR="0" lvl="0" indent="-463550" algn="just" rtl="0">
              <a:lnSpc>
                <a:spcPct val="115000"/>
              </a:lnSpc>
              <a:spcBef>
                <a:spcPts val="1000"/>
              </a:spcBef>
              <a:spcAft>
                <a:spcPts val="0"/>
              </a:spcAft>
              <a:buClr>
                <a:schemeClr val="hlink"/>
              </a:buClr>
              <a:buSzPts val="2400"/>
              <a:buFont typeface="Noto Sans Symbols"/>
              <a:buChar char="⮚"/>
            </a:pPr>
            <a:r>
              <a:rPr lang="en-US" sz="2400" b="0" i="0" u="none">
                <a:solidFill>
                  <a:schemeClr val="dk2"/>
                </a:solidFill>
                <a:latin typeface="Times New Roman"/>
                <a:ea typeface="Times New Roman"/>
                <a:cs typeface="Times New Roman"/>
                <a:sym typeface="Times New Roman"/>
              </a:rPr>
              <a:t>First Increment is often core product</a:t>
            </a:r>
            <a:endParaRPr sz="2400"/>
          </a:p>
          <a:p>
            <a:pPr marL="838200" marR="0" lvl="1" indent="-406400" algn="just" rtl="0">
              <a:lnSpc>
                <a:spcPct val="115000"/>
              </a:lnSpc>
              <a:spcBef>
                <a:spcPts val="1000"/>
              </a:spcBef>
              <a:spcAft>
                <a:spcPts val="0"/>
              </a:spcAft>
              <a:buClr>
                <a:srgbClr val="0A017F"/>
              </a:buClr>
              <a:buSzPts val="2400"/>
              <a:buFont typeface="Helvetica Neue"/>
              <a:buChar char="—"/>
            </a:pPr>
            <a:r>
              <a:rPr lang="en-US" sz="2400" b="0" i="0" u="none" strike="noStrike" cap="none">
                <a:solidFill>
                  <a:srgbClr val="0A017F"/>
                </a:solidFill>
                <a:latin typeface="Times New Roman"/>
                <a:ea typeface="Times New Roman"/>
                <a:cs typeface="Times New Roman"/>
                <a:sym typeface="Times New Roman"/>
              </a:rPr>
              <a:t>Includes basic requirement</a:t>
            </a:r>
            <a:endParaRPr sz="2400"/>
          </a:p>
          <a:p>
            <a:pPr marL="838200" marR="0" lvl="1" indent="-406400" algn="just" rtl="0">
              <a:lnSpc>
                <a:spcPct val="115000"/>
              </a:lnSpc>
              <a:spcBef>
                <a:spcPts val="1000"/>
              </a:spcBef>
              <a:spcAft>
                <a:spcPts val="1000"/>
              </a:spcAft>
              <a:buClr>
                <a:srgbClr val="0A017F"/>
              </a:buClr>
              <a:buSzPts val="2400"/>
              <a:buFont typeface="Helvetica Neue"/>
              <a:buChar char="—"/>
            </a:pPr>
            <a:r>
              <a:rPr lang="en-US" sz="2400" b="0" i="0" u="none" strike="noStrike" cap="none">
                <a:solidFill>
                  <a:srgbClr val="0A017F"/>
                </a:solidFill>
                <a:latin typeface="Times New Roman"/>
                <a:ea typeface="Times New Roman"/>
                <a:cs typeface="Times New Roman"/>
                <a:sym typeface="Times New Roman"/>
              </a:rPr>
              <a:t>Many supplementary features (known &amp; unknown) remain undelivered</a:t>
            </a:r>
            <a:endParaRPr sz="2400" b="0" i="0" u="none">
              <a:solidFill>
                <a:schemeClr val="dk2"/>
              </a:solidFill>
              <a:latin typeface="Times New Roman"/>
              <a:ea typeface="Times New Roman"/>
              <a:cs typeface="Times New Roman"/>
              <a:sym typeface="Times New Roman"/>
            </a:endParaRPr>
          </a:p>
        </p:txBody>
      </p:sp>
      <p:sp>
        <p:nvSpPr>
          <p:cNvPr id="265" name="Google Shape;265;p42"/>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Incremental Process Model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3"/>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marR="0" lvl="0" indent="-463550" algn="just" rtl="0">
              <a:lnSpc>
                <a:spcPct val="115000"/>
              </a:lnSpc>
              <a:spcBef>
                <a:spcPts val="400"/>
              </a:spcBef>
              <a:spcAft>
                <a:spcPts val="0"/>
              </a:spcAft>
              <a:buClr>
                <a:schemeClr val="hlink"/>
              </a:buClr>
              <a:buSzPts val="2400"/>
              <a:buFont typeface="Noto Sans Symbols"/>
              <a:buChar char="⮚"/>
            </a:pPr>
            <a:r>
              <a:rPr lang="en-US" sz="2400" b="0" i="0" u="none">
                <a:solidFill>
                  <a:schemeClr val="dk2"/>
                </a:solidFill>
                <a:latin typeface="Times New Roman"/>
                <a:ea typeface="Times New Roman"/>
                <a:cs typeface="Times New Roman"/>
                <a:sym typeface="Times New Roman"/>
              </a:rPr>
              <a:t>A plan of next increment is prepared</a:t>
            </a:r>
            <a:endParaRPr sz="2400"/>
          </a:p>
          <a:p>
            <a:pPr marL="838200" marR="0" lvl="1" indent="-406400" algn="just" rtl="0">
              <a:lnSpc>
                <a:spcPct val="115000"/>
              </a:lnSpc>
              <a:spcBef>
                <a:spcPts val="1000"/>
              </a:spcBef>
              <a:spcAft>
                <a:spcPts val="0"/>
              </a:spcAft>
              <a:buClr>
                <a:srgbClr val="0A017F"/>
              </a:buClr>
              <a:buSzPts val="2400"/>
              <a:buFont typeface="Helvetica Neue"/>
              <a:buChar char="—"/>
            </a:pPr>
            <a:r>
              <a:rPr lang="en-US" sz="2400" b="0" i="0" u="none" strike="noStrike" cap="none">
                <a:solidFill>
                  <a:srgbClr val="0A017F"/>
                </a:solidFill>
                <a:latin typeface="Times New Roman"/>
                <a:ea typeface="Times New Roman"/>
                <a:cs typeface="Times New Roman"/>
                <a:sym typeface="Times New Roman"/>
              </a:rPr>
              <a:t>Modifications of the first increment</a:t>
            </a:r>
            <a:endParaRPr sz="2400"/>
          </a:p>
          <a:p>
            <a:pPr marL="838200" marR="0" lvl="1" indent="-406400" algn="just" rtl="0">
              <a:lnSpc>
                <a:spcPct val="115000"/>
              </a:lnSpc>
              <a:spcBef>
                <a:spcPts val="1000"/>
              </a:spcBef>
              <a:spcAft>
                <a:spcPts val="0"/>
              </a:spcAft>
              <a:buClr>
                <a:srgbClr val="0A017F"/>
              </a:buClr>
              <a:buSzPts val="2400"/>
              <a:buFont typeface="Helvetica Neue"/>
              <a:buChar char="—"/>
            </a:pPr>
            <a:r>
              <a:rPr lang="en-US" sz="2400" b="0" i="0" u="none" strike="noStrike" cap="none">
                <a:solidFill>
                  <a:srgbClr val="0A017F"/>
                </a:solidFill>
                <a:latin typeface="Times New Roman"/>
                <a:ea typeface="Times New Roman"/>
                <a:cs typeface="Times New Roman"/>
                <a:sym typeface="Times New Roman"/>
              </a:rPr>
              <a:t>Additional features of the first increment</a:t>
            </a:r>
            <a:endParaRPr sz="2400"/>
          </a:p>
          <a:p>
            <a:pPr marL="419100" marR="0" lvl="0" indent="-463550" algn="just" rtl="0">
              <a:lnSpc>
                <a:spcPct val="115000"/>
              </a:lnSpc>
              <a:spcBef>
                <a:spcPts val="1000"/>
              </a:spcBef>
              <a:spcAft>
                <a:spcPts val="0"/>
              </a:spcAft>
              <a:buClr>
                <a:schemeClr val="hlink"/>
              </a:buClr>
              <a:buSzPts val="2400"/>
              <a:buFont typeface="Noto Sans Symbols"/>
              <a:buChar char="⮚"/>
            </a:pPr>
            <a:r>
              <a:rPr lang="en-US" sz="2400" b="0" i="0" u="none">
                <a:solidFill>
                  <a:schemeClr val="dk2"/>
                </a:solidFill>
                <a:latin typeface="Times New Roman"/>
                <a:ea typeface="Times New Roman"/>
                <a:cs typeface="Times New Roman"/>
                <a:sym typeface="Times New Roman"/>
              </a:rPr>
              <a:t>It is particularly useful when enough staffing is not available for the whole project</a:t>
            </a:r>
            <a:endParaRPr sz="2400"/>
          </a:p>
          <a:p>
            <a:pPr marL="419100" marR="0" lvl="0" indent="-463550" algn="just" rtl="0">
              <a:lnSpc>
                <a:spcPct val="115000"/>
              </a:lnSpc>
              <a:spcBef>
                <a:spcPts val="1000"/>
              </a:spcBef>
              <a:spcAft>
                <a:spcPts val="0"/>
              </a:spcAft>
              <a:buClr>
                <a:schemeClr val="hlink"/>
              </a:buClr>
              <a:buSzPts val="2400"/>
              <a:buFont typeface="Noto Sans Symbols"/>
              <a:buChar char="⮚"/>
            </a:pPr>
            <a:r>
              <a:rPr lang="en-US" sz="2400" b="0" i="0" u="none">
                <a:solidFill>
                  <a:schemeClr val="dk2"/>
                </a:solidFill>
                <a:latin typeface="Times New Roman"/>
                <a:ea typeface="Times New Roman"/>
                <a:cs typeface="Times New Roman"/>
                <a:sym typeface="Times New Roman"/>
              </a:rPr>
              <a:t>Incremental model focus more on delivery of operation product with each increment.</a:t>
            </a:r>
            <a:endParaRPr sz="2400"/>
          </a:p>
          <a:p>
            <a:pPr marL="419100" marR="0" lvl="0" indent="-311150" algn="l" rtl="0">
              <a:lnSpc>
                <a:spcPct val="115000"/>
              </a:lnSpc>
              <a:spcBef>
                <a:spcPts val="1000"/>
              </a:spcBef>
              <a:spcAft>
                <a:spcPts val="1000"/>
              </a:spcAft>
              <a:buClr>
                <a:schemeClr val="hlink"/>
              </a:buClr>
              <a:buSzPts val="1700"/>
              <a:buFont typeface="Helvetica Neue"/>
              <a:buNone/>
            </a:pPr>
            <a:endParaRPr sz="2400" b="0" i="0" u="none">
              <a:solidFill>
                <a:schemeClr val="dk2"/>
              </a:solidFill>
              <a:latin typeface="Times New Roman"/>
              <a:ea typeface="Times New Roman"/>
              <a:cs typeface="Times New Roman"/>
              <a:sym typeface="Times New Roman"/>
            </a:endParaRPr>
          </a:p>
        </p:txBody>
      </p:sp>
      <p:sp>
        <p:nvSpPr>
          <p:cNvPr id="271" name="Google Shape;271;p43"/>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Incremental Process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dirty="0">
                <a:solidFill>
                  <a:srgbClr val="0A017F"/>
                </a:solidFill>
                <a:latin typeface="Times New Roman"/>
                <a:ea typeface="Times New Roman"/>
                <a:cs typeface="Times New Roman"/>
                <a:sym typeface="Times New Roman"/>
              </a:rPr>
              <a:t>V-Model</a:t>
            </a:r>
            <a:br>
              <a:rPr lang="en-US" sz="2800" b="1" i="0" u="none" dirty="0">
                <a:solidFill>
                  <a:srgbClr val="0A017F"/>
                </a:solidFill>
                <a:latin typeface="Times New Roman"/>
                <a:ea typeface="Times New Roman"/>
                <a:cs typeface="Times New Roman"/>
                <a:sym typeface="Times New Roman"/>
              </a:rPr>
            </a:br>
            <a:endParaRPr dirty="0"/>
          </a:p>
        </p:txBody>
      </p:sp>
      <p:pic>
        <p:nvPicPr>
          <p:cNvPr id="180" name="Google Shape;180;p28" descr="SDLC V-Model"/>
          <p:cNvPicPr preferRelativeResize="0">
            <a:picLocks noGrp="1"/>
          </p:cNvPicPr>
          <p:nvPr>
            <p:ph type="body" idx="1"/>
          </p:nvPr>
        </p:nvPicPr>
        <p:blipFill rotWithShape="1">
          <a:blip r:embed="rId3">
            <a:alphaModFix/>
          </a:blip>
          <a:srcRect/>
          <a:stretch/>
        </p:blipFill>
        <p:spPr>
          <a:xfrm>
            <a:off x="428625" y="1857375"/>
            <a:ext cx="8001000" cy="4857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body" idx="1"/>
          </p:nvPr>
        </p:nvSpPr>
        <p:spPr>
          <a:xfrm>
            <a:off x="500062" y="2000250"/>
            <a:ext cx="8070900" cy="4499100"/>
          </a:xfrm>
          <a:prstGeom prst="rect">
            <a:avLst/>
          </a:prstGeom>
          <a:noFill/>
          <a:ln>
            <a:noFill/>
          </a:ln>
        </p:spPr>
        <p:txBody>
          <a:bodyPr spcFirstLastPara="1" wrap="square" lIns="0" tIns="0" rIns="0" bIns="0" anchor="t" anchorCtr="0">
            <a:noAutofit/>
          </a:bodyPr>
          <a:lstStyle/>
          <a:p>
            <a:pPr marL="419100" marR="0" lvl="0" indent="-419100" algn="just" rtl="0">
              <a:lnSpc>
                <a:spcPct val="95000"/>
              </a:lnSpc>
              <a:spcBef>
                <a:spcPts val="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Major requirements must be defined; however, some functionalities or requested enhancements may evolve with time.</a:t>
            </a:r>
            <a:endParaRPr/>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a:latin typeface="Times New Roman"/>
                <a:ea typeface="Times New Roman"/>
                <a:cs typeface="Times New Roman"/>
                <a:sym typeface="Times New Roman"/>
              </a:rPr>
              <a:t>If a</a:t>
            </a:r>
            <a:r>
              <a:rPr lang="en-US" sz="2400" b="0" i="0" u="none">
                <a:solidFill>
                  <a:schemeClr val="dk2"/>
                </a:solidFill>
                <a:latin typeface="Times New Roman"/>
                <a:ea typeface="Times New Roman"/>
                <a:cs typeface="Times New Roman"/>
                <a:sym typeface="Times New Roman"/>
              </a:rPr>
              <a:t> new technology has </a:t>
            </a:r>
            <a:r>
              <a:rPr lang="en-US" sz="2400">
                <a:latin typeface="Times New Roman"/>
                <a:ea typeface="Times New Roman"/>
                <a:cs typeface="Times New Roman"/>
                <a:sym typeface="Times New Roman"/>
              </a:rPr>
              <a:t>to be used, it can be </a:t>
            </a:r>
            <a:r>
              <a:rPr lang="en-US" sz="2400" b="0" i="0" u="none">
                <a:solidFill>
                  <a:schemeClr val="dk2"/>
                </a:solidFill>
                <a:latin typeface="Times New Roman"/>
                <a:ea typeface="Times New Roman"/>
                <a:cs typeface="Times New Roman"/>
                <a:sym typeface="Times New Roman"/>
              </a:rPr>
              <a:t>learnt by the development team while working on the project.</a:t>
            </a:r>
            <a:endParaRPr/>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a:latin typeface="Times New Roman"/>
                <a:ea typeface="Times New Roman"/>
                <a:cs typeface="Times New Roman"/>
                <a:sym typeface="Times New Roman"/>
              </a:rPr>
              <a:t>If r</a:t>
            </a:r>
            <a:r>
              <a:rPr lang="en-US" sz="2400" b="0" i="0" u="none">
                <a:solidFill>
                  <a:schemeClr val="dk2"/>
                </a:solidFill>
                <a:latin typeface="Times New Roman"/>
                <a:ea typeface="Times New Roman"/>
                <a:cs typeface="Times New Roman"/>
                <a:sym typeface="Times New Roman"/>
              </a:rPr>
              <a:t>esources with needed skill set are not available, then appropriate re</a:t>
            </a:r>
            <a:r>
              <a:rPr lang="en-US" sz="2400">
                <a:latin typeface="Times New Roman"/>
                <a:ea typeface="Times New Roman"/>
                <a:cs typeface="Times New Roman"/>
                <a:sym typeface="Times New Roman"/>
              </a:rPr>
              <a:t>course person can be </a:t>
            </a:r>
            <a:r>
              <a:rPr lang="en-US" sz="2400" b="0" i="0" u="none">
                <a:solidFill>
                  <a:schemeClr val="dk2"/>
                </a:solidFill>
                <a:latin typeface="Times New Roman"/>
                <a:ea typeface="Times New Roman"/>
                <a:cs typeface="Times New Roman"/>
                <a:sym typeface="Times New Roman"/>
              </a:rPr>
              <a:t>planned to be used on contract basis for specific iterations.</a:t>
            </a:r>
            <a:endParaRPr/>
          </a:p>
          <a:p>
            <a:pPr marL="0" marR="0" lvl="0" indent="0" algn="l" rtl="0">
              <a:lnSpc>
                <a:spcPct val="95000"/>
              </a:lnSpc>
              <a:spcBef>
                <a:spcPts val="480"/>
              </a:spcBef>
              <a:spcAft>
                <a:spcPts val="0"/>
              </a:spcAft>
              <a:buClr>
                <a:schemeClr val="hlink"/>
              </a:buClr>
              <a:buSzPts val="2040"/>
              <a:buFont typeface="Helvetica Neue"/>
              <a:buNone/>
            </a:pPr>
            <a:endParaRPr sz="2400" b="0" i="0" u="none">
              <a:solidFill>
                <a:schemeClr val="dk2"/>
              </a:solidFill>
              <a:latin typeface="Times New Roman"/>
              <a:ea typeface="Times New Roman"/>
              <a:cs typeface="Times New Roman"/>
              <a:sym typeface="Times New Roman"/>
            </a:endParaRPr>
          </a:p>
        </p:txBody>
      </p:sp>
      <p:sp>
        <p:nvSpPr>
          <p:cNvPr id="277" name="Google Shape;277;p44"/>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Incremental Model-Applications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5"/>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marR="0" lvl="0" indent="-441960" algn="just" rtl="0">
              <a:lnSpc>
                <a:spcPct val="115000"/>
              </a:lnSpc>
              <a:spcBef>
                <a:spcPts val="0"/>
              </a:spcBef>
              <a:spcAft>
                <a:spcPts val="0"/>
              </a:spcAft>
              <a:buClr>
                <a:schemeClr val="hlink"/>
              </a:buClr>
              <a:buSzPts val="2400"/>
              <a:buFont typeface="Noto Sans Symbols"/>
              <a:buChar char="⮚"/>
            </a:pPr>
            <a:r>
              <a:rPr lang="en-US" sz="2400" b="0" i="0" u="none">
                <a:solidFill>
                  <a:schemeClr val="dk2"/>
                </a:solidFill>
                <a:latin typeface="Times New Roman"/>
                <a:ea typeface="Times New Roman"/>
                <a:cs typeface="Times New Roman"/>
                <a:sym typeface="Times New Roman"/>
              </a:rPr>
              <a:t>The cost of accommodating changing customer requirements is reduced. </a:t>
            </a:r>
            <a:endParaRPr sz="2400"/>
          </a:p>
          <a:p>
            <a:pPr marL="838200" marR="0" lvl="1" indent="-406400" algn="just" rtl="0">
              <a:lnSpc>
                <a:spcPct val="115000"/>
              </a:lnSpc>
              <a:spcBef>
                <a:spcPts val="400"/>
              </a:spcBef>
              <a:spcAft>
                <a:spcPts val="0"/>
              </a:spcAft>
              <a:buClr>
                <a:srgbClr val="0A017F"/>
              </a:buClr>
              <a:buSzPts val="2400"/>
              <a:buFont typeface="Helvetica Neue"/>
              <a:buChar char="—"/>
            </a:pPr>
            <a:r>
              <a:rPr lang="en-US" sz="2400" b="0" i="0" u="none" strike="noStrike" cap="none">
                <a:solidFill>
                  <a:srgbClr val="0A017F"/>
                </a:solidFill>
                <a:latin typeface="Times New Roman"/>
                <a:ea typeface="Times New Roman"/>
                <a:cs typeface="Times New Roman"/>
                <a:sym typeface="Times New Roman"/>
              </a:rPr>
              <a:t>Finding issues at an early stage of development enables to take corrective measures in a limited budget.</a:t>
            </a:r>
            <a:endParaRPr sz="2400"/>
          </a:p>
          <a:p>
            <a:pPr marL="838200" marR="0" lvl="1" indent="-406400" algn="just" rtl="0">
              <a:lnSpc>
                <a:spcPct val="115000"/>
              </a:lnSpc>
              <a:spcBef>
                <a:spcPts val="400"/>
              </a:spcBef>
              <a:spcAft>
                <a:spcPts val="0"/>
              </a:spcAft>
              <a:buClr>
                <a:srgbClr val="0A017F"/>
              </a:buClr>
              <a:buSzPts val="2400"/>
              <a:buFont typeface="Helvetica Neue"/>
              <a:buChar char="—"/>
            </a:pPr>
            <a:r>
              <a:rPr lang="en-US" sz="2400" b="0" i="0" u="none" strike="noStrike" cap="none">
                <a:solidFill>
                  <a:srgbClr val="0A017F"/>
                </a:solidFill>
                <a:latin typeface="Times New Roman"/>
                <a:ea typeface="Times New Roman"/>
                <a:cs typeface="Times New Roman"/>
                <a:sym typeface="Times New Roman"/>
              </a:rPr>
              <a:t>The amount of analysis and documentation that has to be redone is much less than is required with the waterfall model.</a:t>
            </a:r>
            <a:endParaRPr sz="2400"/>
          </a:p>
          <a:p>
            <a:pPr marL="0" marR="0" lvl="0" indent="0" algn="l" rtl="0">
              <a:lnSpc>
                <a:spcPct val="95000"/>
              </a:lnSpc>
              <a:spcBef>
                <a:spcPts val="400"/>
              </a:spcBef>
              <a:spcAft>
                <a:spcPts val="0"/>
              </a:spcAft>
              <a:buClr>
                <a:schemeClr val="hlink"/>
              </a:buClr>
              <a:buSzPts val="1700"/>
              <a:buFont typeface="Helvetica Neue"/>
              <a:buNone/>
            </a:pPr>
            <a:endParaRPr sz="2000" b="0" i="0" u="none" strike="noStrike" cap="none">
              <a:solidFill>
                <a:srgbClr val="0A017F"/>
              </a:solidFill>
              <a:latin typeface="Times New Roman"/>
              <a:ea typeface="Times New Roman"/>
              <a:cs typeface="Times New Roman"/>
              <a:sym typeface="Times New Roman"/>
            </a:endParaRPr>
          </a:p>
        </p:txBody>
      </p:sp>
      <p:sp>
        <p:nvSpPr>
          <p:cNvPr id="283" name="Google Shape;283;p45"/>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Incremental Process Model-Benefits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6"/>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marR="0" lvl="0" indent="-441960" algn="just" rtl="0">
              <a:lnSpc>
                <a:spcPct val="115000"/>
              </a:lnSpc>
              <a:spcBef>
                <a:spcPts val="1000"/>
              </a:spcBef>
              <a:spcAft>
                <a:spcPts val="0"/>
              </a:spcAft>
              <a:buClr>
                <a:schemeClr val="hlink"/>
              </a:buClr>
              <a:buSzPts val="2400"/>
              <a:buFont typeface="Noto Sans Symbols"/>
              <a:buChar char="⮚"/>
            </a:pPr>
            <a:r>
              <a:rPr lang="en-US" sz="2400" b="0" i="0" u="none">
                <a:solidFill>
                  <a:schemeClr val="dk2"/>
                </a:solidFill>
                <a:latin typeface="Times New Roman"/>
                <a:ea typeface="Times New Roman"/>
                <a:cs typeface="Times New Roman"/>
                <a:sym typeface="Times New Roman"/>
              </a:rPr>
              <a:t>It is easier to get customer feedback on the development work that has been done. </a:t>
            </a:r>
            <a:endParaRPr sz="2400"/>
          </a:p>
          <a:p>
            <a:pPr marL="838200" marR="0" lvl="1" indent="-406400" algn="just" rtl="0">
              <a:lnSpc>
                <a:spcPct val="115000"/>
              </a:lnSpc>
              <a:spcBef>
                <a:spcPts val="1000"/>
              </a:spcBef>
              <a:spcAft>
                <a:spcPts val="0"/>
              </a:spcAft>
              <a:buClr>
                <a:srgbClr val="0A017F"/>
              </a:buClr>
              <a:buSzPts val="2400"/>
              <a:buFont typeface="Helvetica Neue"/>
              <a:buChar char="—"/>
            </a:pPr>
            <a:r>
              <a:rPr lang="en-US" sz="2400" b="0" i="0" u="none" strike="noStrike" cap="none">
                <a:solidFill>
                  <a:srgbClr val="0A017F"/>
                </a:solidFill>
                <a:latin typeface="Times New Roman"/>
                <a:ea typeface="Times New Roman"/>
                <a:cs typeface="Times New Roman"/>
                <a:sym typeface="Times New Roman"/>
              </a:rPr>
              <a:t>Customers can comment on demonstrations of the software and see how much has been implemented. </a:t>
            </a:r>
            <a:endParaRPr sz="2400"/>
          </a:p>
          <a:p>
            <a:pPr marL="419100" marR="0" lvl="0" indent="-441960" algn="just" rtl="0">
              <a:lnSpc>
                <a:spcPct val="115000"/>
              </a:lnSpc>
              <a:spcBef>
                <a:spcPts val="1000"/>
              </a:spcBef>
              <a:spcAft>
                <a:spcPts val="0"/>
              </a:spcAft>
              <a:buClr>
                <a:schemeClr val="hlink"/>
              </a:buClr>
              <a:buSzPts val="2400"/>
              <a:buFont typeface="Noto Sans Symbols"/>
              <a:buChar char="⮚"/>
            </a:pPr>
            <a:r>
              <a:rPr lang="en-US" sz="2400" b="0" i="0" u="none">
                <a:solidFill>
                  <a:schemeClr val="dk2"/>
                </a:solidFill>
                <a:latin typeface="Times New Roman"/>
                <a:ea typeface="Times New Roman"/>
                <a:cs typeface="Times New Roman"/>
                <a:sym typeface="Times New Roman"/>
              </a:rPr>
              <a:t>More rapid delivery and deployment of useful software to the customer is possible. </a:t>
            </a:r>
            <a:endParaRPr sz="2400"/>
          </a:p>
          <a:p>
            <a:pPr marL="838200" marR="0" lvl="1" indent="-406400" algn="just" rtl="0">
              <a:lnSpc>
                <a:spcPct val="115000"/>
              </a:lnSpc>
              <a:spcBef>
                <a:spcPts val="1000"/>
              </a:spcBef>
              <a:spcAft>
                <a:spcPts val="0"/>
              </a:spcAft>
              <a:buClr>
                <a:srgbClr val="0A017F"/>
              </a:buClr>
              <a:buSzPts val="2400"/>
              <a:buFont typeface="Helvetica Neue"/>
              <a:buChar char="—"/>
            </a:pPr>
            <a:r>
              <a:rPr lang="en-US" sz="2400" b="0" i="0" u="none" strike="noStrike" cap="none">
                <a:solidFill>
                  <a:srgbClr val="0A017F"/>
                </a:solidFill>
                <a:latin typeface="Times New Roman"/>
                <a:ea typeface="Times New Roman"/>
                <a:cs typeface="Times New Roman"/>
                <a:sym typeface="Times New Roman"/>
              </a:rPr>
              <a:t>Customers are able to use and gain value from the software earlier than is possible with a waterfall process. </a:t>
            </a:r>
            <a:endParaRPr sz="2400"/>
          </a:p>
          <a:p>
            <a:pPr marL="419100" marR="0" lvl="0" indent="-311150" algn="l" rtl="0">
              <a:lnSpc>
                <a:spcPct val="115000"/>
              </a:lnSpc>
              <a:spcBef>
                <a:spcPts val="1000"/>
              </a:spcBef>
              <a:spcAft>
                <a:spcPts val="1000"/>
              </a:spcAft>
              <a:buClr>
                <a:schemeClr val="hlink"/>
              </a:buClr>
              <a:buSzPts val="1700"/>
              <a:buFont typeface="Helvetica Neue"/>
              <a:buNone/>
            </a:pPr>
            <a:endParaRPr sz="2400" b="0" i="0" u="none" strike="noStrike" cap="none">
              <a:solidFill>
                <a:srgbClr val="0A017F"/>
              </a:solidFill>
              <a:latin typeface="Times New Roman"/>
              <a:ea typeface="Times New Roman"/>
              <a:cs typeface="Times New Roman"/>
              <a:sym typeface="Times New Roman"/>
            </a:endParaRPr>
          </a:p>
        </p:txBody>
      </p:sp>
      <p:sp>
        <p:nvSpPr>
          <p:cNvPr id="289" name="Google Shape;289;p46"/>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Incremental Process Model-Benefits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7"/>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marR="0" lvl="0" indent="-441960" algn="just" rtl="0">
              <a:lnSpc>
                <a:spcPct val="115000"/>
              </a:lnSpc>
              <a:spcBef>
                <a:spcPts val="480"/>
              </a:spcBef>
              <a:spcAft>
                <a:spcPts val="0"/>
              </a:spcAft>
              <a:buClr>
                <a:schemeClr val="hlink"/>
              </a:buClr>
              <a:buSzPts val="2400"/>
              <a:buFont typeface="Noto Sans Symbols"/>
              <a:buChar char="⮚"/>
            </a:pPr>
            <a:r>
              <a:rPr lang="en-US" sz="2400">
                <a:latin typeface="Times New Roman"/>
                <a:ea typeface="Times New Roman"/>
                <a:cs typeface="Times New Roman"/>
                <a:sym typeface="Times New Roman"/>
              </a:rPr>
              <a:t>Problems might cause due to system architecture as such not all requirements collected up front for the entire software lifecycle</a:t>
            </a:r>
            <a:endParaRPr sz="2400">
              <a:latin typeface="Times New Roman"/>
              <a:ea typeface="Times New Roman"/>
              <a:cs typeface="Times New Roman"/>
              <a:sym typeface="Times New Roman"/>
            </a:endParaRPr>
          </a:p>
          <a:p>
            <a:pPr marL="419100" marR="0" lvl="0" indent="-441960" algn="just" rtl="0">
              <a:lnSpc>
                <a:spcPct val="115000"/>
              </a:lnSpc>
              <a:spcBef>
                <a:spcPts val="1000"/>
              </a:spcBef>
              <a:spcAft>
                <a:spcPts val="0"/>
              </a:spcAft>
              <a:buClr>
                <a:schemeClr val="hlink"/>
              </a:buClr>
              <a:buSzPts val="2400"/>
              <a:buFont typeface="Noto Sans Symbols"/>
              <a:buChar char="⮚"/>
            </a:pPr>
            <a:r>
              <a:rPr lang="en-US" sz="2400">
                <a:solidFill>
                  <a:srgbClr val="0A017F"/>
                </a:solidFill>
                <a:latin typeface="Times New Roman"/>
                <a:ea typeface="Times New Roman"/>
                <a:cs typeface="Times New Roman"/>
                <a:sym typeface="Times New Roman"/>
              </a:rPr>
              <a:t>Rectifying a problem in one unit requires correction in all the units and consumes a lot of time</a:t>
            </a:r>
            <a:endParaRPr sz="2400" b="0" i="0" u="none">
              <a:solidFill>
                <a:schemeClr val="dk2"/>
              </a:solidFill>
              <a:latin typeface="Times New Roman"/>
              <a:ea typeface="Times New Roman"/>
              <a:cs typeface="Times New Roman"/>
              <a:sym typeface="Times New Roman"/>
            </a:endParaRPr>
          </a:p>
          <a:p>
            <a:pPr marL="419100" marR="0" lvl="0" indent="-441960" algn="just" rtl="0">
              <a:lnSpc>
                <a:spcPct val="115000"/>
              </a:lnSpc>
              <a:spcBef>
                <a:spcPts val="1000"/>
              </a:spcBef>
              <a:spcAft>
                <a:spcPts val="0"/>
              </a:spcAft>
              <a:buClr>
                <a:schemeClr val="hlink"/>
              </a:buClr>
              <a:buSzPts val="2400"/>
              <a:buFont typeface="Noto Sans Symbols"/>
              <a:buChar char="⮚"/>
            </a:pPr>
            <a:r>
              <a:rPr lang="en-US" sz="2400" b="0" i="0" u="none">
                <a:solidFill>
                  <a:schemeClr val="dk2"/>
                </a:solidFill>
                <a:latin typeface="Times New Roman"/>
                <a:ea typeface="Times New Roman"/>
                <a:cs typeface="Times New Roman"/>
                <a:sym typeface="Times New Roman"/>
              </a:rPr>
              <a:t>System structure tends to degrade as new increments are added</a:t>
            </a:r>
            <a:r>
              <a:rPr lang="en-US" sz="2400" b="0" i="1" u="none">
                <a:solidFill>
                  <a:schemeClr val="dk2"/>
                </a:solidFill>
                <a:latin typeface="Times New Roman"/>
                <a:ea typeface="Times New Roman"/>
                <a:cs typeface="Times New Roman"/>
                <a:sym typeface="Times New Roman"/>
              </a:rPr>
              <a:t>. </a:t>
            </a:r>
            <a:endParaRPr sz="2400"/>
          </a:p>
          <a:p>
            <a:pPr marL="838200" marR="0" lvl="1" indent="-406400" algn="just" rtl="0">
              <a:lnSpc>
                <a:spcPct val="115000"/>
              </a:lnSpc>
              <a:spcBef>
                <a:spcPts val="400"/>
              </a:spcBef>
              <a:spcAft>
                <a:spcPts val="0"/>
              </a:spcAft>
              <a:buClr>
                <a:srgbClr val="0A017F"/>
              </a:buClr>
              <a:buSzPts val="2400"/>
              <a:buFont typeface="Helvetica Neue"/>
              <a:buChar char="—"/>
            </a:pPr>
            <a:r>
              <a:rPr lang="en-US" sz="2400" b="0" i="0" u="none" strike="noStrike" cap="none">
                <a:solidFill>
                  <a:srgbClr val="0A017F"/>
                </a:solidFill>
                <a:latin typeface="Times New Roman"/>
                <a:ea typeface="Times New Roman"/>
                <a:cs typeface="Times New Roman"/>
                <a:sym typeface="Times New Roman"/>
              </a:rPr>
              <a:t>Unless time and money is spent on refactoring to improve the software, regular change tends to corrupt its structure. Incorporating further software changes becomes increasingly difficult and costly. </a:t>
            </a:r>
            <a:endParaRPr sz="2400"/>
          </a:p>
          <a:p>
            <a:pPr marL="419100" marR="0" lvl="0" indent="-311150" algn="l" rtl="0">
              <a:lnSpc>
                <a:spcPct val="115000"/>
              </a:lnSpc>
              <a:spcBef>
                <a:spcPts val="400"/>
              </a:spcBef>
              <a:spcAft>
                <a:spcPts val="0"/>
              </a:spcAft>
              <a:buClr>
                <a:schemeClr val="hlink"/>
              </a:buClr>
              <a:buSzPts val="1700"/>
              <a:buFont typeface="Helvetica Neue"/>
              <a:buNone/>
            </a:pPr>
            <a:endParaRPr sz="2400" b="0" i="0" u="none" strike="noStrike" cap="none">
              <a:solidFill>
                <a:srgbClr val="0A017F"/>
              </a:solidFill>
              <a:latin typeface="Times New Roman"/>
              <a:ea typeface="Times New Roman"/>
              <a:cs typeface="Times New Roman"/>
              <a:sym typeface="Times New Roman"/>
            </a:endParaRPr>
          </a:p>
        </p:txBody>
      </p:sp>
      <p:sp>
        <p:nvSpPr>
          <p:cNvPr id="295" name="Google Shape;295;p47"/>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Incremental Process Model-Limitations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8"/>
          <p:cNvSpPr txBox="1">
            <a:spLocks noGrp="1"/>
          </p:cNvSpPr>
          <p:nvPr>
            <p:ph type="ctrTitle"/>
          </p:nvPr>
        </p:nvSpPr>
        <p:spPr>
          <a:xfrm>
            <a:off x="727950" y="3134333"/>
            <a:ext cx="7688100" cy="1404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sz="5000"/>
              <a:t>Evolutionary process models</a:t>
            </a:r>
            <a:endParaRPr sz="5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9"/>
          <p:cNvSpPr txBox="1">
            <a:spLocks noGrp="1"/>
          </p:cNvSpPr>
          <p:nvPr>
            <p:ph type="body" idx="1"/>
          </p:nvPr>
        </p:nvSpPr>
        <p:spPr>
          <a:xfrm>
            <a:off x="573087" y="2143125"/>
            <a:ext cx="8070900" cy="4499100"/>
          </a:xfrm>
          <a:prstGeom prst="rect">
            <a:avLst/>
          </a:prstGeom>
          <a:noFill/>
          <a:ln>
            <a:noFill/>
          </a:ln>
        </p:spPr>
        <p:txBody>
          <a:bodyPr spcFirstLastPara="1" wrap="square" lIns="0" tIns="0" rIns="0" bIns="0" anchor="t" anchorCtr="0">
            <a:noAutofit/>
          </a:bodyPr>
          <a:lstStyle/>
          <a:p>
            <a:pPr marL="419100" marR="0" lvl="0" indent="-419100" algn="just" rtl="0">
              <a:lnSpc>
                <a:spcPct val="95000"/>
              </a:lnSpc>
              <a:spcBef>
                <a:spcPts val="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Produce an increasingly more complete version of the software with each iteration.</a:t>
            </a:r>
            <a:endParaRPr dirty="0"/>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Evolutionary Models are iterative. </a:t>
            </a:r>
            <a:endParaRPr dirty="0"/>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Evolutionary models are:</a:t>
            </a:r>
            <a:endParaRPr dirty="0"/>
          </a:p>
          <a:p>
            <a:pPr marL="742950" marR="0" lvl="1" indent="-285750" algn="just" rtl="0">
              <a:lnSpc>
                <a:spcPct val="95000"/>
              </a:lnSpc>
              <a:spcBef>
                <a:spcPts val="480"/>
              </a:spcBef>
              <a:spcAft>
                <a:spcPts val="0"/>
              </a:spcAft>
              <a:buClr>
                <a:srgbClr val="0A017F"/>
              </a:buClr>
              <a:buSzPts val="2400"/>
              <a:buFont typeface="Helvetica Neue"/>
              <a:buChar char="—"/>
            </a:pPr>
            <a:r>
              <a:rPr lang="en-US" sz="2400" b="0" i="0" u="none" strike="noStrike" cap="none" dirty="0">
                <a:solidFill>
                  <a:srgbClr val="0A017F"/>
                </a:solidFill>
                <a:latin typeface="Times New Roman"/>
                <a:ea typeface="Times New Roman"/>
                <a:cs typeface="Times New Roman"/>
                <a:sym typeface="Times New Roman"/>
              </a:rPr>
              <a:t>Prototyping</a:t>
            </a:r>
            <a:endParaRPr dirty="0"/>
          </a:p>
          <a:p>
            <a:pPr marL="742950" marR="0" lvl="1" indent="-285750" algn="just" rtl="0">
              <a:lnSpc>
                <a:spcPct val="95000"/>
              </a:lnSpc>
              <a:spcBef>
                <a:spcPts val="480"/>
              </a:spcBef>
              <a:spcAft>
                <a:spcPts val="0"/>
              </a:spcAft>
              <a:buClr>
                <a:srgbClr val="0A017F"/>
              </a:buClr>
              <a:buSzPts val="2400"/>
              <a:buFont typeface="Helvetica Neue"/>
              <a:buChar char="—"/>
            </a:pPr>
            <a:r>
              <a:rPr lang="en-US" sz="2400" b="0" i="0" u="none" strike="noStrike" cap="none" dirty="0">
                <a:solidFill>
                  <a:srgbClr val="0A017F"/>
                </a:solidFill>
                <a:latin typeface="Times New Roman"/>
                <a:ea typeface="Times New Roman"/>
                <a:cs typeface="Times New Roman"/>
                <a:sym typeface="Times New Roman"/>
              </a:rPr>
              <a:t>Spiral Model</a:t>
            </a:r>
            <a:endParaRPr dirty="0"/>
          </a:p>
        </p:txBody>
      </p:sp>
      <p:sp>
        <p:nvSpPr>
          <p:cNvPr id="306" name="Google Shape;306;p49"/>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dirty="0">
                <a:solidFill>
                  <a:srgbClr val="0A017F"/>
                </a:solidFill>
                <a:latin typeface="Times New Roman"/>
                <a:ea typeface="Times New Roman"/>
                <a:cs typeface="Times New Roman"/>
                <a:sym typeface="Times New Roman"/>
              </a:rPr>
              <a:t>Evolutionary Process Models</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0"/>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Evolutionary Process Models</a:t>
            </a:r>
            <a:endParaRPr/>
          </a:p>
        </p:txBody>
      </p:sp>
      <p:pic>
        <p:nvPicPr>
          <p:cNvPr id="312" name="Google Shape;312;p50" descr="Prototyping"/>
          <p:cNvPicPr preferRelativeResize="0">
            <a:picLocks noGrp="1"/>
          </p:cNvPicPr>
          <p:nvPr>
            <p:ph type="body" idx="1"/>
          </p:nvPr>
        </p:nvPicPr>
        <p:blipFill rotWithShape="1">
          <a:blip r:embed="rId3">
            <a:alphaModFix/>
          </a:blip>
          <a:srcRect/>
          <a:stretch/>
        </p:blipFill>
        <p:spPr>
          <a:xfrm>
            <a:off x="1697901" y="1289798"/>
            <a:ext cx="5510767" cy="456058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D0DD29-0C34-4B85-BD37-1F95965A5AA3}"/>
              </a:ext>
            </a:extLst>
          </p:cNvPr>
          <p:cNvSpPr>
            <a:spLocks noGrp="1"/>
          </p:cNvSpPr>
          <p:nvPr>
            <p:ph type="body" idx="1"/>
          </p:nvPr>
        </p:nvSpPr>
        <p:spPr>
          <a:xfrm>
            <a:off x="539750" y="1050493"/>
            <a:ext cx="8070900" cy="4499100"/>
          </a:xfrm>
        </p:spPr>
        <p:txBody>
          <a:bodyPr/>
          <a:lstStyle/>
          <a:p>
            <a:pPr marL="99060" indent="0">
              <a:buNone/>
            </a:pPr>
            <a:r>
              <a:rPr lang="en-US" sz="2400" dirty="0">
                <a:latin typeface="Times New Roman" panose="02020603050405020304" pitchFamily="18" charset="0"/>
                <a:cs typeface="Times New Roman" panose="02020603050405020304" pitchFamily="18" charset="0"/>
              </a:rPr>
              <a:t>Click </a:t>
            </a:r>
            <a:r>
              <a:rPr lang="en-US" sz="2400" dirty="0">
                <a:latin typeface="Times New Roman" panose="02020603050405020304" pitchFamily="18" charset="0"/>
                <a:cs typeface="Times New Roman" panose="02020603050405020304" pitchFamily="18" charset="0"/>
                <a:hlinkClick r:id="rId2"/>
              </a:rPr>
              <a:t>here</a:t>
            </a:r>
            <a:r>
              <a:rPr lang="en-US" sz="2400" dirty="0">
                <a:latin typeface="Times New Roman" panose="02020603050405020304" pitchFamily="18" charset="0"/>
                <a:cs typeface="Times New Roman" panose="02020603050405020304" pitchFamily="18" charset="0"/>
              </a:rPr>
              <a:t> to watch the video on </a:t>
            </a:r>
            <a:r>
              <a:rPr lang="en-US" sz="2400" b="1" dirty="0">
                <a:solidFill>
                  <a:srgbClr val="0A017F"/>
                </a:solidFill>
                <a:latin typeface="Times New Roman"/>
                <a:ea typeface="Times New Roman"/>
                <a:cs typeface="Times New Roman"/>
                <a:sym typeface="Times New Roman"/>
              </a:rPr>
              <a:t>Prototype Model</a:t>
            </a:r>
            <a:r>
              <a:rPr lang="en-US" sz="2400" dirty="0">
                <a:latin typeface="Times New Roman" panose="02020603050405020304" pitchFamily="18" charset="0"/>
                <a:cs typeface="Times New Roman" panose="02020603050405020304" pitchFamily="18" charset="0"/>
              </a:rPr>
              <a:t>.</a:t>
            </a:r>
          </a:p>
        </p:txBody>
      </p:sp>
      <p:sp>
        <p:nvSpPr>
          <p:cNvPr id="3" name="Title 2">
            <a:extLst>
              <a:ext uri="{FF2B5EF4-FFF2-40B4-BE49-F238E27FC236}">
                <a16:creationId xmlns:a16="http://schemas.microsoft.com/office/drawing/2014/main" id="{704A6CE7-D089-4877-9955-2CE4AE14383A}"/>
              </a:ext>
            </a:extLst>
          </p:cNvPr>
          <p:cNvSpPr>
            <a:spLocks noGrp="1"/>
          </p:cNvSpPr>
          <p:nvPr>
            <p:ph type="title"/>
          </p:nvPr>
        </p:nvSpPr>
        <p:spPr/>
        <p:txBody>
          <a:bodyPr/>
          <a:lstStyle/>
          <a:p>
            <a:r>
              <a:rPr lang="en-US" dirty="0">
                <a:solidFill>
                  <a:srgbClr val="0A017F"/>
                </a:solidFill>
              </a:rPr>
              <a:t>Prototype Model</a:t>
            </a:r>
            <a:endParaRPr lang="en-US" dirty="0"/>
          </a:p>
        </p:txBody>
      </p:sp>
      <p:pic>
        <p:nvPicPr>
          <p:cNvPr id="4" name="Picture 3">
            <a:extLst>
              <a:ext uri="{FF2B5EF4-FFF2-40B4-BE49-F238E27FC236}">
                <a16:creationId xmlns:a16="http://schemas.microsoft.com/office/drawing/2014/main" id="{7E4C87B4-DB50-F953-E8FF-8C5EB0DAF6F6}"/>
              </a:ext>
            </a:extLst>
          </p:cNvPr>
          <p:cNvPicPr>
            <a:picLocks noChangeAspect="1"/>
          </p:cNvPicPr>
          <p:nvPr/>
        </p:nvPicPr>
        <p:blipFill>
          <a:blip r:embed="rId3"/>
          <a:stretch>
            <a:fillRect/>
          </a:stretch>
        </p:blipFill>
        <p:spPr>
          <a:xfrm>
            <a:off x="849340" y="1867993"/>
            <a:ext cx="8063842" cy="4633661"/>
          </a:xfrm>
          <a:prstGeom prst="rect">
            <a:avLst/>
          </a:prstGeom>
        </p:spPr>
      </p:pic>
    </p:spTree>
    <p:extLst>
      <p:ext uri="{BB962C8B-B14F-4D97-AF65-F5344CB8AC3E}">
        <p14:creationId xmlns:p14="http://schemas.microsoft.com/office/powerpoint/2010/main" val="617923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1"/>
          <p:cNvSpPr txBox="1">
            <a:spLocks noGrp="1"/>
          </p:cNvSpPr>
          <p:nvPr>
            <p:ph type="body" idx="1"/>
          </p:nvPr>
        </p:nvSpPr>
        <p:spPr>
          <a:xfrm>
            <a:off x="539750" y="1501775"/>
            <a:ext cx="7602600" cy="4499100"/>
          </a:xfrm>
          <a:prstGeom prst="rect">
            <a:avLst/>
          </a:prstGeom>
          <a:noFill/>
          <a:ln>
            <a:noFill/>
          </a:ln>
        </p:spPr>
        <p:txBody>
          <a:bodyPr spcFirstLastPara="1" wrap="square" lIns="0" tIns="0" rIns="0" bIns="0" anchor="t" anchorCtr="0">
            <a:noAutofit/>
          </a:bodyPr>
          <a:lstStyle/>
          <a:p>
            <a:pPr marL="419100" marR="0" lvl="0" indent="-468947" algn="just" rtl="0">
              <a:lnSpc>
                <a:spcPct val="115000"/>
              </a:lnSpc>
              <a:spcBef>
                <a:spcPts val="1000"/>
              </a:spcBef>
              <a:spcAft>
                <a:spcPts val="0"/>
              </a:spcAft>
              <a:buClr>
                <a:schemeClr val="hlink"/>
              </a:buClr>
              <a:buSzPts val="2400"/>
              <a:buFont typeface="Noto Sans Symbols"/>
              <a:buChar char="⮚"/>
            </a:pPr>
            <a:r>
              <a:rPr lang="en-US" sz="2400" b="1" i="0" u="none" dirty="0">
                <a:solidFill>
                  <a:schemeClr val="dk2"/>
                </a:solidFill>
                <a:latin typeface="Times New Roman"/>
                <a:ea typeface="Times New Roman"/>
                <a:cs typeface="Times New Roman"/>
                <a:sym typeface="Times New Roman"/>
              </a:rPr>
              <a:t>Best approach when</a:t>
            </a:r>
            <a:r>
              <a:rPr lang="en-US" sz="2400" b="0" i="0" u="none" dirty="0">
                <a:solidFill>
                  <a:schemeClr val="dk2"/>
                </a:solidFill>
                <a:latin typeface="Times New Roman"/>
                <a:ea typeface="Times New Roman"/>
                <a:cs typeface="Times New Roman"/>
                <a:sym typeface="Times New Roman"/>
              </a:rPr>
              <a:t>: </a:t>
            </a:r>
            <a:endParaRPr sz="2400" dirty="0"/>
          </a:p>
          <a:p>
            <a:pPr marL="838200" marR="0" lvl="1" indent="-412750" algn="just" rtl="0">
              <a:lnSpc>
                <a:spcPct val="115000"/>
              </a:lnSpc>
              <a:spcBef>
                <a:spcPts val="1000"/>
              </a:spcBef>
              <a:spcAft>
                <a:spcPts val="0"/>
              </a:spcAft>
              <a:buClr>
                <a:srgbClr val="0A017F"/>
              </a:buClr>
              <a:buSzPts val="2400"/>
              <a:buFont typeface="Helvetica Neue"/>
              <a:buChar char="—"/>
            </a:pPr>
            <a:r>
              <a:rPr lang="en-US" sz="2400" b="0" i="0" u="none" strike="noStrike" cap="none" dirty="0">
                <a:solidFill>
                  <a:srgbClr val="0A017F"/>
                </a:solidFill>
                <a:latin typeface="Times New Roman"/>
                <a:ea typeface="Times New Roman"/>
                <a:cs typeface="Times New Roman"/>
                <a:sym typeface="Times New Roman"/>
              </a:rPr>
              <a:t>Objectives defined by the customer are general but do not have details like input, processing, or output requirement.</a:t>
            </a:r>
            <a:endParaRPr sz="2400" dirty="0"/>
          </a:p>
          <a:p>
            <a:pPr marL="838200" marR="0" lvl="1" indent="-412750" algn="just" rtl="0">
              <a:lnSpc>
                <a:spcPct val="115000"/>
              </a:lnSpc>
              <a:spcBef>
                <a:spcPts val="1000"/>
              </a:spcBef>
              <a:spcAft>
                <a:spcPts val="0"/>
              </a:spcAft>
              <a:buClr>
                <a:srgbClr val="0A017F"/>
              </a:buClr>
              <a:buSzPts val="2400"/>
              <a:buFont typeface="Helvetica Neue"/>
              <a:buChar char="—"/>
            </a:pPr>
            <a:r>
              <a:rPr lang="en-US" sz="2400" b="0" i="0" u="none" strike="noStrike" cap="none" dirty="0">
                <a:solidFill>
                  <a:srgbClr val="0A017F"/>
                </a:solidFill>
                <a:latin typeface="Times New Roman"/>
                <a:ea typeface="Times New Roman"/>
                <a:cs typeface="Times New Roman"/>
                <a:sym typeface="Times New Roman"/>
              </a:rPr>
              <a:t> Developers may be unsure of the efficiency of an algorithm, O.S., or the form that human-machine interaction should take.  </a:t>
            </a:r>
            <a:endParaRPr sz="2400" b="0" i="0" u="none" dirty="0">
              <a:solidFill>
                <a:schemeClr val="dk2"/>
              </a:solidFill>
              <a:latin typeface="Times New Roman"/>
              <a:ea typeface="Times New Roman"/>
              <a:cs typeface="Times New Roman"/>
              <a:sym typeface="Times New Roman"/>
            </a:endParaRPr>
          </a:p>
          <a:p>
            <a:pPr marL="419100" marR="0" lvl="0" indent="-468947" algn="just" rtl="0">
              <a:lnSpc>
                <a:spcPct val="115000"/>
              </a:lnSpc>
              <a:spcBef>
                <a:spcPts val="1000"/>
              </a:spcBef>
              <a:spcAft>
                <a:spcPts val="0"/>
              </a:spcAft>
              <a:buClr>
                <a:schemeClr val="hlink"/>
              </a:buClr>
              <a:buSzPts val="2400"/>
              <a:buFont typeface="Noto Sans Symbols"/>
              <a:buChar char="⮚"/>
            </a:pPr>
            <a:r>
              <a:rPr lang="en-US" sz="2400" b="0" i="0" u="none" dirty="0">
                <a:solidFill>
                  <a:schemeClr val="dk2"/>
                </a:solidFill>
                <a:latin typeface="Times New Roman"/>
                <a:ea typeface="Times New Roman"/>
                <a:cs typeface="Times New Roman"/>
                <a:sym typeface="Times New Roman"/>
              </a:rPr>
              <a:t>It can be used as a standalone process model.</a:t>
            </a:r>
            <a:endParaRPr sz="2400" dirty="0"/>
          </a:p>
          <a:p>
            <a:pPr marL="419100" marR="0" lvl="0" indent="-468947" algn="just" rtl="0">
              <a:lnSpc>
                <a:spcPct val="115000"/>
              </a:lnSpc>
              <a:spcBef>
                <a:spcPts val="1000"/>
              </a:spcBef>
              <a:spcAft>
                <a:spcPts val="0"/>
              </a:spcAft>
              <a:buClr>
                <a:schemeClr val="hlink"/>
              </a:buClr>
              <a:buSzPts val="2400"/>
              <a:buFont typeface="Noto Sans Symbols"/>
              <a:buChar char="⮚"/>
            </a:pPr>
            <a:r>
              <a:rPr lang="en-US" sz="2400" b="0" i="0" u="none" dirty="0">
                <a:solidFill>
                  <a:schemeClr val="dk2"/>
                </a:solidFill>
                <a:latin typeface="Times New Roman"/>
                <a:ea typeface="Times New Roman"/>
                <a:cs typeface="Times New Roman"/>
                <a:sym typeface="Times New Roman"/>
              </a:rPr>
              <a:t>Model assists software engineer and customer to better understand what is to be built when the requirement is fuzzy.</a:t>
            </a:r>
            <a:endParaRPr sz="2400" dirty="0"/>
          </a:p>
        </p:txBody>
      </p:sp>
      <p:sp>
        <p:nvSpPr>
          <p:cNvPr id="318" name="Google Shape;318;p51"/>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dirty="0">
                <a:solidFill>
                  <a:srgbClr val="0A017F"/>
                </a:solidFill>
                <a:latin typeface="Times New Roman"/>
                <a:ea typeface="Times New Roman"/>
                <a:cs typeface="Times New Roman"/>
                <a:sym typeface="Times New Roman"/>
              </a:rPr>
              <a:t>Prototype Model</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2"/>
          <p:cNvSpPr txBox="1">
            <a:spLocks noGrp="1"/>
          </p:cNvSpPr>
          <p:nvPr>
            <p:ph type="body" idx="1"/>
          </p:nvPr>
        </p:nvSpPr>
        <p:spPr>
          <a:xfrm>
            <a:off x="539750" y="1501775"/>
            <a:ext cx="7602600" cy="4499100"/>
          </a:xfrm>
          <a:prstGeom prst="rect">
            <a:avLst/>
          </a:prstGeom>
          <a:noFill/>
          <a:ln>
            <a:noFill/>
          </a:ln>
        </p:spPr>
        <p:txBody>
          <a:bodyPr spcFirstLastPara="1" wrap="square" lIns="0" tIns="0" rIns="0" bIns="0" anchor="t" anchorCtr="0">
            <a:noAutofit/>
          </a:bodyPr>
          <a:lstStyle/>
          <a:p>
            <a:pPr marL="419100" marR="0" lvl="0" indent="-316547" algn="just" rtl="0">
              <a:lnSpc>
                <a:spcPct val="115000"/>
              </a:lnSpc>
              <a:spcBef>
                <a:spcPts val="380"/>
              </a:spcBef>
              <a:spcAft>
                <a:spcPts val="0"/>
              </a:spcAft>
              <a:buClr>
                <a:schemeClr val="hlink"/>
              </a:buClr>
              <a:buSzPts val="1615"/>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68947" algn="just" rtl="0">
              <a:lnSpc>
                <a:spcPct val="115000"/>
              </a:lnSpc>
              <a:spcBef>
                <a:spcPts val="1000"/>
              </a:spcBef>
              <a:spcAft>
                <a:spcPts val="0"/>
              </a:spcAft>
              <a:buClr>
                <a:schemeClr val="hlink"/>
              </a:buClr>
              <a:buSzPts val="2400"/>
              <a:buFont typeface="Noto Sans Symbols"/>
              <a:buChar char="⮚"/>
            </a:pPr>
            <a:r>
              <a:rPr lang="en-US" sz="2400" b="0" i="0" u="none" dirty="0">
                <a:solidFill>
                  <a:schemeClr val="dk2"/>
                </a:solidFill>
                <a:latin typeface="Times New Roman"/>
                <a:ea typeface="Times New Roman"/>
                <a:cs typeface="Times New Roman"/>
                <a:sym typeface="Times New Roman"/>
              </a:rPr>
              <a:t>Prototyping start with communication, between a customer and software engineer to define overall objective, identify requirements and make a boundary.</a:t>
            </a:r>
            <a:endParaRPr sz="2400" dirty="0"/>
          </a:p>
          <a:p>
            <a:pPr marL="419100" marR="0" lvl="0" indent="-316547" algn="just" rtl="0">
              <a:lnSpc>
                <a:spcPct val="115000"/>
              </a:lnSpc>
              <a:spcBef>
                <a:spcPts val="1000"/>
              </a:spcBef>
              <a:spcAft>
                <a:spcPts val="0"/>
              </a:spcAft>
              <a:buClr>
                <a:schemeClr val="hlink"/>
              </a:buClr>
              <a:buSzPts val="1615"/>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68947" algn="just" rtl="0">
              <a:lnSpc>
                <a:spcPct val="115000"/>
              </a:lnSpc>
              <a:spcBef>
                <a:spcPts val="1000"/>
              </a:spcBef>
              <a:spcAft>
                <a:spcPts val="1000"/>
              </a:spcAft>
              <a:buClr>
                <a:schemeClr val="hlink"/>
              </a:buClr>
              <a:buSzPts val="2400"/>
              <a:buFont typeface="Noto Sans Symbols"/>
              <a:buChar char="⮚"/>
            </a:pPr>
            <a:r>
              <a:rPr lang="en-US" sz="2400" b="0" i="0" u="none" dirty="0">
                <a:solidFill>
                  <a:schemeClr val="dk2"/>
                </a:solidFill>
                <a:latin typeface="Times New Roman"/>
                <a:ea typeface="Times New Roman"/>
                <a:cs typeface="Times New Roman"/>
                <a:sym typeface="Times New Roman"/>
              </a:rPr>
              <a:t>Going ahead, planned quickly and modeling (software layout visible to the customers/end-user) occurs</a:t>
            </a:r>
            <a:endParaRPr sz="2400" dirty="0"/>
          </a:p>
        </p:txBody>
      </p:sp>
      <p:sp>
        <p:nvSpPr>
          <p:cNvPr id="324" name="Google Shape;324;p52"/>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Prototype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D0DD29-0C34-4B85-BD37-1F95965A5AA3}"/>
              </a:ext>
            </a:extLst>
          </p:cNvPr>
          <p:cNvSpPr>
            <a:spLocks noGrp="1"/>
          </p:cNvSpPr>
          <p:nvPr>
            <p:ph type="body" idx="1"/>
          </p:nvPr>
        </p:nvSpPr>
        <p:spPr/>
        <p:txBody>
          <a:bodyPr/>
          <a:lstStyle/>
          <a:p>
            <a:pPr marL="99060" indent="0">
              <a:buNone/>
            </a:pPr>
            <a:r>
              <a:rPr lang="en-US" sz="2400" dirty="0">
                <a:latin typeface="Times New Roman" panose="02020603050405020304" pitchFamily="18" charset="0"/>
                <a:cs typeface="Times New Roman" panose="02020603050405020304" pitchFamily="18" charset="0"/>
              </a:rPr>
              <a:t>Click </a:t>
            </a:r>
            <a:r>
              <a:rPr lang="en-US" sz="2400" dirty="0">
                <a:latin typeface="Times New Roman" panose="02020603050405020304" pitchFamily="18" charset="0"/>
                <a:cs typeface="Times New Roman" panose="02020603050405020304" pitchFamily="18" charset="0"/>
                <a:hlinkClick r:id="rId2"/>
              </a:rPr>
              <a:t>here</a:t>
            </a:r>
            <a:r>
              <a:rPr lang="en-US" sz="2400" dirty="0">
                <a:latin typeface="Times New Roman" panose="02020603050405020304" pitchFamily="18" charset="0"/>
                <a:cs typeface="Times New Roman" panose="02020603050405020304" pitchFamily="18" charset="0"/>
              </a:rPr>
              <a:t> to watch the video on V-Model.</a:t>
            </a:r>
          </a:p>
        </p:txBody>
      </p:sp>
      <p:sp>
        <p:nvSpPr>
          <p:cNvPr id="3" name="Title 2">
            <a:extLst>
              <a:ext uri="{FF2B5EF4-FFF2-40B4-BE49-F238E27FC236}">
                <a16:creationId xmlns:a16="http://schemas.microsoft.com/office/drawing/2014/main" id="{704A6CE7-D089-4877-9955-2CE4AE14383A}"/>
              </a:ext>
            </a:extLst>
          </p:cNvPr>
          <p:cNvSpPr>
            <a:spLocks noGrp="1"/>
          </p:cNvSpPr>
          <p:nvPr>
            <p:ph type="title"/>
          </p:nvPr>
        </p:nvSpPr>
        <p:spPr/>
        <p:txBody>
          <a:bodyPr/>
          <a:lstStyle/>
          <a:p>
            <a:r>
              <a:rPr lang="en-US" dirty="0">
                <a:solidFill>
                  <a:srgbClr val="0A017F"/>
                </a:solidFill>
              </a:rPr>
              <a:t>V-Model</a:t>
            </a:r>
            <a:endParaRPr lang="en-US" dirty="0"/>
          </a:p>
        </p:txBody>
      </p:sp>
      <p:sp>
        <p:nvSpPr>
          <p:cNvPr id="4" name="TextBox 3">
            <a:extLst>
              <a:ext uri="{FF2B5EF4-FFF2-40B4-BE49-F238E27FC236}">
                <a16:creationId xmlns:a16="http://schemas.microsoft.com/office/drawing/2014/main" id="{968AF784-5A85-A879-6CF5-E37E2201CDCD}"/>
              </a:ext>
            </a:extLst>
          </p:cNvPr>
          <p:cNvSpPr txBox="1"/>
          <p:nvPr/>
        </p:nvSpPr>
        <p:spPr>
          <a:xfrm>
            <a:off x="533350" y="2911876"/>
            <a:ext cx="849524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verification and validation model.</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Extension of the classical Waterfall model.</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SDCL comes with testing in every stage.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SRS, system design, architectural design, module design </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Verification Phase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Unit testing, integration, system, and acceptance testing – </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Validation Phase</a:t>
            </a:r>
          </a:p>
        </p:txBody>
      </p:sp>
    </p:spTree>
    <p:extLst>
      <p:ext uri="{BB962C8B-B14F-4D97-AF65-F5344CB8AC3E}">
        <p14:creationId xmlns:p14="http://schemas.microsoft.com/office/powerpoint/2010/main" val="1075146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3"/>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marR="0" lvl="0" indent="-419100" algn="just" rtl="0">
              <a:lnSpc>
                <a:spcPct val="95000"/>
              </a:lnSpc>
              <a:spcBef>
                <a:spcPts val="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Quick design leads to prototype construction.</a:t>
            </a:r>
            <a:endParaRPr dirty="0"/>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Prototype is deployed and evaluated by the customer/user.</a:t>
            </a:r>
            <a:endParaRPr dirty="0"/>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Feedback from the customer/end user will refine requirements and that is how iteration occurs during the prototype to satisfy the needs of the customer. </a:t>
            </a:r>
            <a:endParaRPr dirty="0"/>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19100" algn="l" rtl="0">
              <a:lnSpc>
                <a:spcPct val="95000"/>
              </a:lnSpc>
              <a:spcBef>
                <a:spcPts val="480"/>
              </a:spcBef>
              <a:spcAft>
                <a:spcPts val="0"/>
              </a:spcAft>
              <a:buClr>
                <a:schemeClr val="accent2"/>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Prototype can serve as “the first system”.</a:t>
            </a:r>
            <a:endParaRPr dirty="0"/>
          </a:p>
          <a:p>
            <a:pPr marL="419100" marR="0" lvl="0" indent="-419100" algn="l" rtl="0">
              <a:lnSpc>
                <a:spcPct val="95000"/>
              </a:lnSpc>
              <a:spcBef>
                <a:spcPts val="480"/>
              </a:spcBef>
              <a:spcAft>
                <a:spcPts val="0"/>
              </a:spcAft>
              <a:buClr>
                <a:schemeClr val="accent2"/>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Both customers and developers like the prototyping paradigm.</a:t>
            </a:r>
            <a:endParaRPr dirty="0"/>
          </a:p>
          <a:p>
            <a:pPr marL="908050" marR="0" lvl="1" indent="-436562" algn="l" rtl="0">
              <a:lnSpc>
                <a:spcPct val="95000"/>
              </a:lnSpc>
              <a:spcBef>
                <a:spcPts val="400"/>
              </a:spcBef>
              <a:spcAft>
                <a:spcPts val="0"/>
              </a:spcAft>
              <a:buClr>
                <a:schemeClr val="accent2"/>
              </a:buClr>
              <a:buSzPts val="2000"/>
              <a:buFont typeface="Noto Sans Symbols"/>
              <a:buChar char="■"/>
            </a:pPr>
            <a:r>
              <a:rPr lang="en-US" sz="2000" b="0" i="0" u="none" strike="noStrike" cap="none" dirty="0">
                <a:solidFill>
                  <a:srgbClr val="0A017F"/>
                </a:solidFill>
                <a:latin typeface="Times New Roman"/>
                <a:ea typeface="Times New Roman"/>
                <a:cs typeface="Times New Roman"/>
                <a:sym typeface="Times New Roman"/>
              </a:rPr>
              <a:t>Customer/End user gets a feel for the actual system</a:t>
            </a:r>
            <a:endParaRPr dirty="0"/>
          </a:p>
          <a:p>
            <a:pPr marL="908050" marR="0" lvl="1" indent="-436562" algn="l" rtl="0">
              <a:lnSpc>
                <a:spcPct val="95000"/>
              </a:lnSpc>
              <a:spcBef>
                <a:spcPts val="400"/>
              </a:spcBef>
              <a:spcAft>
                <a:spcPts val="0"/>
              </a:spcAft>
              <a:buClr>
                <a:schemeClr val="accent2"/>
              </a:buClr>
              <a:buSzPts val="2000"/>
              <a:buFont typeface="Noto Sans Symbols"/>
              <a:buChar char="■"/>
            </a:pPr>
            <a:r>
              <a:rPr lang="en-US" sz="2000" b="0" i="0" u="none" strike="noStrike" cap="none" dirty="0">
                <a:solidFill>
                  <a:srgbClr val="0A017F"/>
                </a:solidFill>
                <a:latin typeface="Times New Roman"/>
                <a:ea typeface="Times New Roman"/>
                <a:cs typeface="Times New Roman"/>
                <a:sym typeface="Times New Roman"/>
              </a:rPr>
              <a:t> Developers get to build something immediately.</a:t>
            </a:r>
            <a:endParaRPr dirty="0"/>
          </a:p>
          <a:p>
            <a:pPr marL="419100" marR="0" lvl="0" indent="-311150" algn="l" rtl="0">
              <a:lnSpc>
                <a:spcPct val="95000"/>
              </a:lnSpc>
              <a:spcBef>
                <a:spcPts val="400"/>
              </a:spcBef>
              <a:spcAft>
                <a:spcPts val="0"/>
              </a:spcAft>
              <a:buClr>
                <a:schemeClr val="hlink"/>
              </a:buClr>
              <a:buSzPts val="1700"/>
              <a:buFont typeface="Helvetica Neue"/>
              <a:buNone/>
            </a:pPr>
            <a:endParaRPr sz="2000" b="0" i="0" u="none" strike="noStrike" cap="none" dirty="0">
              <a:solidFill>
                <a:srgbClr val="0A017F"/>
              </a:solidFill>
              <a:latin typeface="Times New Roman"/>
              <a:ea typeface="Times New Roman"/>
              <a:cs typeface="Times New Roman"/>
              <a:sym typeface="Times New Roman"/>
            </a:endParaRPr>
          </a:p>
        </p:txBody>
      </p:sp>
      <p:sp>
        <p:nvSpPr>
          <p:cNvPr id="330" name="Google Shape;330;p53"/>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Prototype Model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4"/>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marR="0" lvl="0" indent="-419100" algn="just" rtl="0">
              <a:lnSpc>
                <a:spcPct val="95000"/>
              </a:lnSpc>
              <a:spcBef>
                <a:spcPts val="0"/>
              </a:spcBef>
              <a:spcAft>
                <a:spcPts val="0"/>
              </a:spcAft>
              <a:buClr>
                <a:schemeClr val="hlink"/>
              </a:buClr>
              <a:buSzPts val="2040"/>
              <a:buFont typeface="Helvetica Neue"/>
              <a:buNone/>
            </a:pPr>
            <a:r>
              <a:rPr lang="en-US" sz="2400" b="1" i="0" u="none" dirty="0">
                <a:solidFill>
                  <a:schemeClr val="dk2"/>
                </a:solidFill>
                <a:latin typeface="Times New Roman"/>
                <a:ea typeface="Times New Roman"/>
                <a:cs typeface="Times New Roman"/>
                <a:sym typeface="Times New Roman"/>
              </a:rPr>
              <a:t>     </a:t>
            </a:r>
            <a:endParaRPr sz="2000" b="1" i="0" u="none" dirty="0">
              <a:solidFill>
                <a:schemeClr val="dk2"/>
              </a:solidFill>
              <a:latin typeface="Times New Roman"/>
              <a:ea typeface="Times New Roman"/>
              <a:cs typeface="Times New Roman"/>
              <a:sym typeface="Times New Roman"/>
            </a:endParaRPr>
          </a:p>
          <a:p>
            <a:pPr marL="419100" marR="0" lvl="0" indent="-419100" algn="just" rtl="0">
              <a:lnSpc>
                <a:spcPct val="115000"/>
              </a:lnSpc>
              <a:spcBef>
                <a:spcPts val="480"/>
              </a:spcBef>
              <a:spcAft>
                <a:spcPts val="0"/>
              </a:spcAft>
              <a:buClr>
                <a:schemeClr val="hlink"/>
              </a:buClr>
              <a:buSzPts val="2040"/>
              <a:buFont typeface="Helvetica Neue"/>
              <a:buNone/>
            </a:pPr>
            <a:r>
              <a:rPr lang="en-US" sz="2400" b="0" i="0" u="none" dirty="0">
                <a:solidFill>
                  <a:schemeClr val="dk2"/>
                </a:solidFill>
                <a:latin typeface="Times New Roman"/>
                <a:ea typeface="Times New Roman"/>
                <a:cs typeface="Times New Roman"/>
                <a:sym typeface="Times New Roman"/>
              </a:rPr>
              <a:t>   Also called close-ended prototyping. </a:t>
            </a:r>
            <a:r>
              <a:rPr lang="en-US" sz="2400" b="1" i="0" u="none" dirty="0">
                <a:solidFill>
                  <a:srgbClr val="C00000"/>
                </a:solidFill>
                <a:latin typeface="Times New Roman"/>
                <a:ea typeface="Times New Roman"/>
                <a:cs typeface="Times New Roman"/>
                <a:sym typeface="Times New Roman"/>
              </a:rPr>
              <a:t>Throwaway </a:t>
            </a:r>
            <a:r>
              <a:rPr lang="en-US" sz="2400" b="0" i="0" u="none" dirty="0">
                <a:solidFill>
                  <a:schemeClr val="dk2"/>
                </a:solidFill>
                <a:latin typeface="Times New Roman"/>
                <a:ea typeface="Times New Roman"/>
                <a:cs typeface="Times New Roman"/>
                <a:sym typeface="Times New Roman"/>
              </a:rPr>
              <a:t>or </a:t>
            </a:r>
            <a:r>
              <a:rPr lang="en-US" sz="2400" b="0" i="0" u="none" dirty="0">
                <a:solidFill>
                  <a:schemeClr val="dk1"/>
                </a:solidFill>
                <a:latin typeface="Times New Roman"/>
                <a:ea typeface="Times New Roman"/>
                <a:cs typeface="Times New Roman"/>
                <a:sym typeface="Times New Roman"/>
              </a:rPr>
              <a:t>Rapid Prototyping refers to the creation of a model that will </a:t>
            </a:r>
            <a:r>
              <a:rPr lang="en-US" sz="2400" b="0" i="0" u="none" dirty="0">
                <a:solidFill>
                  <a:schemeClr val="dk2"/>
                </a:solidFill>
                <a:latin typeface="Times New Roman"/>
                <a:ea typeface="Times New Roman"/>
                <a:cs typeface="Times New Roman"/>
                <a:sym typeface="Times New Roman"/>
              </a:rPr>
              <a:t>eventually be discarded rather than becoming part of the final delivered software</a:t>
            </a:r>
            <a:endParaRPr dirty="0"/>
          </a:p>
          <a:p>
            <a:pPr marL="419100" marR="0" lvl="0" indent="-419100" algn="just" rtl="0">
              <a:lnSpc>
                <a:spcPct val="115000"/>
              </a:lnSpc>
              <a:spcBef>
                <a:spcPts val="100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The most obvious reason for using Throwaway Prototyping is that it can be done quickly</a:t>
            </a:r>
            <a:endParaRPr dirty="0"/>
          </a:p>
          <a:p>
            <a:pPr marL="419100" marR="0" lvl="0" indent="-419100" algn="just" rtl="0">
              <a:lnSpc>
                <a:spcPct val="115000"/>
              </a:lnSpc>
              <a:spcBef>
                <a:spcPts val="100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Another strength of Throwaway Prototyping is its ability to construct interfaces that the users can test.</a:t>
            </a:r>
            <a:endParaRPr dirty="0"/>
          </a:p>
          <a:p>
            <a:pPr marL="419100" marR="0" lvl="0" indent="-289560" algn="l" rtl="0">
              <a:lnSpc>
                <a:spcPct val="95000"/>
              </a:lnSpc>
              <a:spcBef>
                <a:spcPts val="1000"/>
              </a:spcBef>
              <a:spcAft>
                <a:spcPts val="0"/>
              </a:spcAft>
              <a:buClr>
                <a:schemeClr val="hlink"/>
              </a:buClr>
              <a:buSzPts val="2040"/>
              <a:buFont typeface="Helvetica Neue"/>
              <a:buNone/>
            </a:pPr>
            <a:endParaRPr sz="2400" b="0" i="0" u="none" dirty="0">
              <a:solidFill>
                <a:schemeClr val="dk2"/>
              </a:solidFill>
              <a:latin typeface="Times New Roman"/>
              <a:ea typeface="Times New Roman"/>
              <a:cs typeface="Times New Roman"/>
              <a:sym typeface="Times New Roman"/>
            </a:endParaRPr>
          </a:p>
        </p:txBody>
      </p:sp>
      <p:sp>
        <p:nvSpPr>
          <p:cNvPr id="336" name="Google Shape;336;p54"/>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Types of prototyping- </a:t>
            </a:r>
            <a:r>
              <a:rPr lang="en-US" sz="2400" b="1" i="0" u="none">
                <a:solidFill>
                  <a:srgbClr val="0A017F"/>
                </a:solidFill>
                <a:latin typeface="Times New Roman"/>
                <a:ea typeface="Times New Roman"/>
                <a:cs typeface="Times New Roman"/>
                <a:sym typeface="Times New Roman"/>
              </a:rPr>
              <a:t>Throwaway prototyping</a:t>
            </a:r>
            <a:br>
              <a:rPr lang="en-US" sz="2800" b="1" i="0" u="none">
                <a:solidFill>
                  <a:srgbClr val="0A017F"/>
                </a:solidFill>
                <a:latin typeface="Times New Roman"/>
                <a:ea typeface="Times New Roman"/>
                <a:cs typeface="Times New Roman"/>
                <a:sym typeface="Times New Roman"/>
              </a:rPr>
            </a:b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5"/>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marR="0" lvl="0" indent="-419100" algn="just" rtl="0">
              <a:lnSpc>
                <a:spcPct val="95000"/>
              </a:lnSpc>
              <a:spcBef>
                <a:spcPts val="0"/>
              </a:spcBef>
              <a:spcAft>
                <a:spcPts val="0"/>
              </a:spcAft>
              <a:buClr>
                <a:schemeClr val="hlink"/>
              </a:buClr>
              <a:buSzPts val="2040"/>
              <a:buFont typeface="Helvetica Neue"/>
              <a:buNone/>
            </a:pPr>
            <a:r>
              <a:rPr lang="en-US" sz="2400" b="0" i="0" u="none" dirty="0">
                <a:solidFill>
                  <a:schemeClr val="dk2"/>
                </a:solidFill>
                <a:latin typeface="Times New Roman"/>
                <a:ea typeface="Times New Roman"/>
                <a:cs typeface="Times New Roman"/>
                <a:sym typeface="Times New Roman"/>
              </a:rPr>
              <a:t>      In this approach, the prototype is constructed with the idea that it will be discarded, and the final system will be built from scratch. The steps in this approach are:</a:t>
            </a:r>
            <a:endParaRPr dirty="0"/>
          </a:p>
          <a:p>
            <a:pPr marL="419100" marR="0" lvl="0" indent="-419100" algn="just" rtl="0">
              <a:lnSpc>
                <a:spcPct val="11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Write preliminary requirements</a:t>
            </a:r>
            <a:endParaRPr dirty="0"/>
          </a:p>
          <a:p>
            <a:pPr marL="419100" marR="0" lvl="0" indent="-419100" algn="just" rtl="0">
              <a:lnSpc>
                <a:spcPct val="115000"/>
              </a:lnSpc>
              <a:spcBef>
                <a:spcPts val="100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Design the prototype</a:t>
            </a:r>
            <a:endParaRPr dirty="0"/>
          </a:p>
          <a:p>
            <a:pPr marL="419100" marR="0" lvl="0" indent="-419100" algn="just" rtl="0">
              <a:lnSpc>
                <a:spcPct val="115000"/>
              </a:lnSpc>
              <a:spcBef>
                <a:spcPts val="100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User experiences/uses the prototype, specifies new requirements</a:t>
            </a:r>
            <a:endParaRPr dirty="0"/>
          </a:p>
          <a:p>
            <a:pPr marL="419100" marR="0" lvl="0" indent="-419100" algn="just" rtl="0">
              <a:lnSpc>
                <a:spcPct val="115000"/>
              </a:lnSpc>
              <a:spcBef>
                <a:spcPts val="100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Repeat if necessary</a:t>
            </a:r>
            <a:endParaRPr dirty="0"/>
          </a:p>
          <a:p>
            <a:pPr marL="419100" marR="0" lvl="0" indent="-419100" algn="just" rtl="0">
              <a:lnSpc>
                <a:spcPct val="115000"/>
              </a:lnSpc>
              <a:spcBef>
                <a:spcPts val="100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Write the final requirements</a:t>
            </a:r>
            <a:endParaRPr dirty="0"/>
          </a:p>
          <a:p>
            <a:pPr marL="419100" marR="0" lvl="0" indent="-289560" algn="l" rtl="0">
              <a:lnSpc>
                <a:spcPct val="95000"/>
              </a:lnSpc>
              <a:spcBef>
                <a:spcPts val="1000"/>
              </a:spcBef>
              <a:spcAft>
                <a:spcPts val="0"/>
              </a:spcAft>
              <a:buClr>
                <a:schemeClr val="hlink"/>
              </a:buClr>
              <a:buSzPts val="2040"/>
              <a:buFont typeface="Helvetica Neue"/>
              <a:buNone/>
            </a:pPr>
            <a:endParaRPr sz="2400" b="0" i="0" u="none" dirty="0">
              <a:solidFill>
                <a:schemeClr val="dk2"/>
              </a:solidFill>
              <a:latin typeface="Times New Roman"/>
              <a:ea typeface="Times New Roman"/>
              <a:cs typeface="Times New Roman"/>
              <a:sym typeface="Times New Roman"/>
            </a:endParaRPr>
          </a:p>
        </p:txBody>
      </p:sp>
      <p:sp>
        <p:nvSpPr>
          <p:cNvPr id="342" name="Google Shape;342;p55"/>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Types of prototyping- </a:t>
            </a:r>
            <a:r>
              <a:rPr lang="en-US" sz="2400" b="1" i="0" u="none">
                <a:solidFill>
                  <a:srgbClr val="0A017F"/>
                </a:solidFill>
                <a:latin typeface="Times New Roman"/>
                <a:ea typeface="Times New Roman"/>
                <a:cs typeface="Times New Roman"/>
                <a:sym typeface="Times New Roman"/>
              </a:rPr>
              <a:t>Throwaway prototyping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6"/>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marR="0" lvl="0" indent="-419100" algn="just" rtl="0">
              <a:lnSpc>
                <a:spcPct val="95000"/>
              </a:lnSpc>
              <a:spcBef>
                <a:spcPts val="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Evolutionary Prototyping is quite different from Throwaway Prototyping. </a:t>
            </a:r>
            <a:endParaRPr dirty="0"/>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The main goal when using Evolutionary Prototyping is to build a very robust prototype in a structured manner and constantly refine it.</a:t>
            </a:r>
            <a:endParaRPr dirty="0"/>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 The reason for this is that the Evolutionary prototype, when built, forms the heart of the new system, and the improvements and further requirements will be built.</a:t>
            </a:r>
            <a:endParaRPr dirty="0"/>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When developing a system using Evolutionary Prototyping, the system is continually refined and rebuilt.</a:t>
            </a:r>
            <a:endParaRPr dirty="0"/>
          </a:p>
          <a:p>
            <a:pPr marL="419100" marR="0" lvl="0" indent="-419100" algn="l" rtl="0">
              <a:lnSpc>
                <a:spcPct val="95000"/>
              </a:lnSpc>
              <a:spcBef>
                <a:spcPts val="480"/>
              </a:spcBef>
              <a:spcAft>
                <a:spcPts val="0"/>
              </a:spcAft>
              <a:buClr>
                <a:schemeClr val="hlink"/>
              </a:buClr>
              <a:buSzPts val="2040"/>
              <a:buFont typeface="Helvetica Neue"/>
              <a:buNone/>
            </a:pPr>
            <a:r>
              <a:rPr lang="en-US" sz="2400" b="1" i="1" u="none" dirty="0">
                <a:solidFill>
                  <a:srgbClr val="C00000"/>
                </a:solidFill>
                <a:latin typeface="Times New Roman"/>
                <a:ea typeface="Times New Roman"/>
                <a:cs typeface="Times New Roman"/>
                <a:sym typeface="Times New Roman"/>
              </a:rPr>
              <a:t>    "…evolutionary prototyping acknowledges that we do not understand all the requirements and builds only those that are well understood”</a:t>
            </a:r>
            <a:endParaRPr dirty="0"/>
          </a:p>
        </p:txBody>
      </p:sp>
      <p:sp>
        <p:nvSpPr>
          <p:cNvPr id="348" name="Google Shape;348;p56"/>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Types of prototyping- </a:t>
            </a:r>
            <a:r>
              <a:rPr lang="en-US" sz="2400" b="1" i="0" u="none">
                <a:solidFill>
                  <a:srgbClr val="0A017F"/>
                </a:solidFill>
                <a:latin typeface="Times New Roman"/>
                <a:ea typeface="Times New Roman"/>
                <a:cs typeface="Times New Roman"/>
                <a:sym typeface="Times New Roman"/>
              </a:rPr>
              <a:t>Evolutionary Prototyping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7"/>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marR="0" lvl="0" indent="-419100" algn="just" rtl="0">
              <a:lnSpc>
                <a:spcPct val="95000"/>
              </a:lnSpc>
              <a:spcBef>
                <a:spcPts val="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Software Prototyping is most useful in the development of systems having a high level of user interactions such as online systems. Systems that need users to fill out forms or go through various screens before data is processed can use prototyping very effectively to give the exact look and feel even before the actual software is developed.</a:t>
            </a:r>
            <a:endParaRPr dirty="0"/>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Software that involves too much of data processing and most of the functionality is internal with very little user interface does not usually benefit from prototyping. Prototype development could be an extra overhead in such projects and may need a lot of extra effort.</a:t>
            </a:r>
            <a:endParaRPr dirty="0"/>
          </a:p>
          <a:p>
            <a:pPr marL="419100" marR="0" lvl="0" indent="-289560" algn="l" rtl="0">
              <a:lnSpc>
                <a:spcPct val="95000"/>
              </a:lnSpc>
              <a:spcBef>
                <a:spcPts val="480"/>
              </a:spcBef>
              <a:spcAft>
                <a:spcPts val="0"/>
              </a:spcAft>
              <a:buClr>
                <a:schemeClr val="hlink"/>
              </a:buClr>
              <a:buSzPts val="2040"/>
              <a:buFont typeface="Helvetica Neue"/>
              <a:buNone/>
            </a:pPr>
            <a:endParaRPr sz="2400" b="0" i="0" u="none" dirty="0">
              <a:solidFill>
                <a:schemeClr val="dk2"/>
              </a:solidFill>
              <a:latin typeface="Times New Roman"/>
              <a:ea typeface="Times New Roman"/>
              <a:cs typeface="Times New Roman"/>
              <a:sym typeface="Times New Roman"/>
            </a:endParaRPr>
          </a:p>
        </p:txBody>
      </p:sp>
      <p:sp>
        <p:nvSpPr>
          <p:cNvPr id="354" name="Google Shape;354;p57"/>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Software Prototyping Application</a:t>
            </a:r>
            <a:br>
              <a:rPr lang="en-US" sz="2800" b="1" i="0" u="none">
                <a:solidFill>
                  <a:srgbClr val="0A017F"/>
                </a:solidFill>
                <a:latin typeface="Times New Roman"/>
                <a:ea typeface="Times New Roman"/>
                <a:cs typeface="Times New Roman"/>
                <a:sym typeface="Times New Roman"/>
              </a:rPr>
            </a:b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8"/>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marR="0" lvl="0" indent="-419100" algn="just" rtl="0">
              <a:lnSpc>
                <a:spcPct val="95000"/>
              </a:lnSpc>
              <a:spcBef>
                <a:spcPts val="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The software designer and implementer can obtain feedback from the users early in the project.</a:t>
            </a:r>
            <a:endParaRPr dirty="0"/>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The client and the contractor could compare if the software made matches the software specification, according to which the software program is built.</a:t>
            </a:r>
            <a:endParaRPr dirty="0"/>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It also allows the software engineer some insight into the accuracy of initial project estimates and whether the deadlines and milestones proposed can be successfully met.</a:t>
            </a:r>
            <a:endParaRPr dirty="0"/>
          </a:p>
          <a:p>
            <a:pPr marL="419100" marR="0" lvl="0" indent="-289560" algn="l" rtl="0">
              <a:lnSpc>
                <a:spcPct val="95000"/>
              </a:lnSpc>
              <a:spcBef>
                <a:spcPts val="480"/>
              </a:spcBef>
              <a:spcAft>
                <a:spcPts val="0"/>
              </a:spcAft>
              <a:buClr>
                <a:schemeClr val="hlink"/>
              </a:buClr>
              <a:buSzPts val="2040"/>
              <a:buFont typeface="Helvetica Neue"/>
              <a:buNone/>
            </a:pPr>
            <a:endParaRPr sz="2400" b="0" i="0" u="none" dirty="0">
              <a:solidFill>
                <a:schemeClr val="dk2"/>
              </a:solidFill>
              <a:latin typeface="Times New Roman"/>
              <a:ea typeface="Times New Roman"/>
              <a:cs typeface="Times New Roman"/>
              <a:sym typeface="Times New Roman"/>
            </a:endParaRPr>
          </a:p>
        </p:txBody>
      </p:sp>
      <p:sp>
        <p:nvSpPr>
          <p:cNvPr id="360" name="Google Shape;360;p58"/>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Prototyping-Advantages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9"/>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marR="0" lvl="0" indent="-419100" algn="just" rtl="0">
              <a:lnSpc>
                <a:spcPct val="95000"/>
              </a:lnSpc>
              <a:spcBef>
                <a:spcPts val="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Users can begin to think that a prototype, intended to be thrown away, is actually a final system that merely needs to be finished or polished.</a:t>
            </a:r>
            <a:endParaRPr dirty="0"/>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Developers can also become attached to prototypes they have spent a great deal of effort producing; this can lead to problems like attempting to convert a limited prototype into a final system when it does not have an appropriate underlying architecture.</a:t>
            </a:r>
            <a:endParaRPr dirty="0"/>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19100" algn="l" rtl="0">
              <a:lnSpc>
                <a:spcPct val="95000"/>
              </a:lnSpc>
              <a:spcBef>
                <a:spcPts val="480"/>
              </a:spcBef>
              <a:spcAft>
                <a:spcPts val="0"/>
              </a:spcAft>
              <a:buClr>
                <a:schemeClr val="accent2"/>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Developer often makes implementation in order to get a prototype working quickly without considering other factors in mind like OS, Programming language, etc.  </a:t>
            </a:r>
            <a:endParaRPr dirty="0"/>
          </a:p>
          <a:p>
            <a:pPr marL="419100" marR="0" lvl="0" indent="-419100" algn="l" rtl="0">
              <a:lnSpc>
                <a:spcPct val="95000"/>
              </a:lnSpc>
              <a:spcBef>
                <a:spcPts val="480"/>
              </a:spcBef>
              <a:spcAft>
                <a:spcPts val="0"/>
              </a:spcAft>
              <a:buClr>
                <a:schemeClr val="hlink"/>
              </a:buClr>
              <a:buSzPts val="2040"/>
              <a:buFont typeface="Helvetica Neue"/>
              <a:buNone/>
            </a:pPr>
            <a:r>
              <a:rPr lang="en-US" sz="2400" b="0" i="0" u="none" dirty="0">
                <a:solidFill>
                  <a:schemeClr val="dk2"/>
                </a:solidFill>
                <a:latin typeface="Times New Roman"/>
                <a:ea typeface="Times New Roman"/>
                <a:cs typeface="Times New Roman"/>
                <a:sym typeface="Times New Roman"/>
              </a:rPr>
              <a:t> </a:t>
            </a:r>
            <a:endParaRPr dirty="0"/>
          </a:p>
          <a:p>
            <a:pPr marL="419100" marR="0" lvl="0" indent="-289560" algn="l" rtl="0">
              <a:lnSpc>
                <a:spcPct val="95000"/>
              </a:lnSpc>
              <a:spcBef>
                <a:spcPts val="480"/>
              </a:spcBef>
              <a:spcAft>
                <a:spcPts val="0"/>
              </a:spcAft>
              <a:buClr>
                <a:schemeClr val="hlink"/>
              </a:buClr>
              <a:buSzPts val="2040"/>
              <a:buFont typeface="Helvetica Neue"/>
              <a:buNone/>
            </a:pPr>
            <a:endParaRPr sz="2400" b="0" i="0" u="none" dirty="0">
              <a:solidFill>
                <a:schemeClr val="dk2"/>
              </a:solidFill>
              <a:latin typeface="Times New Roman"/>
              <a:ea typeface="Times New Roman"/>
              <a:cs typeface="Times New Roman"/>
              <a:sym typeface="Times New Roman"/>
            </a:endParaRPr>
          </a:p>
        </p:txBody>
      </p:sp>
      <p:sp>
        <p:nvSpPr>
          <p:cNvPr id="366" name="Google Shape;366;p59"/>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Prototyping-Limitations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0"/>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marR="0" lvl="0" indent="-419100" algn="just" rtl="0">
              <a:lnSpc>
                <a:spcPct val="80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It provides the potential for rapid development of an increasingly more complete version of the software.</a:t>
            </a:r>
            <a:endParaRPr dirty="0"/>
          </a:p>
          <a:p>
            <a:pPr marL="419100" marR="0" lvl="0" indent="-419100" algn="just" rtl="0">
              <a:lnSpc>
                <a:spcPct val="80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Using spiral, software developed in a series of evolutionary releases.</a:t>
            </a:r>
            <a:endParaRPr dirty="0"/>
          </a:p>
          <a:p>
            <a:pPr marL="838200" marR="0" lvl="1" indent="-381000" algn="just" rtl="0">
              <a:lnSpc>
                <a:spcPct val="80000"/>
              </a:lnSpc>
              <a:spcBef>
                <a:spcPts val="480"/>
              </a:spcBef>
              <a:spcAft>
                <a:spcPts val="0"/>
              </a:spcAft>
              <a:buClr>
                <a:srgbClr val="0A017F"/>
              </a:buClr>
              <a:buSzPts val="2400"/>
              <a:buFont typeface="Helvetica Neue"/>
              <a:buChar char="—"/>
            </a:pPr>
            <a:r>
              <a:rPr lang="en-US" sz="2400" b="0" i="0" u="none" strike="noStrike" cap="none" dirty="0">
                <a:solidFill>
                  <a:srgbClr val="0A017F"/>
                </a:solidFill>
                <a:latin typeface="Times New Roman"/>
                <a:ea typeface="Times New Roman"/>
                <a:cs typeface="Times New Roman"/>
                <a:sym typeface="Times New Roman"/>
              </a:rPr>
              <a:t>Early iteration, the release might be on paper or prototype.</a:t>
            </a:r>
            <a:endParaRPr dirty="0"/>
          </a:p>
          <a:p>
            <a:pPr marL="838200" marR="0" lvl="1" indent="-381000" algn="just" rtl="0">
              <a:lnSpc>
                <a:spcPct val="80000"/>
              </a:lnSpc>
              <a:spcBef>
                <a:spcPts val="480"/>
              </a:spcBef>
              <a:spcAft>
                <a:spcPts val="0"/>
              </a:spcAft>
              <a:buClr>
                <a:srgbClr val="0A017F"/>
              </a:buClr>
              <a:buSzPts val="2400"/>
              <a:buFont typeface="Helvetica Neue"/>
              <a:buChar char="—"/>
            </a:pPr>
            <a:r>
              <a:rPr lang="en-US" sz="2400" b="0" i="0" u="none" strike="noStrike" cap="none" dirty="0">
                <a:solidFill>
                  <a:srgbClr val="0A017F"/>
                </a:solidFill>
                <a:latin typeface="Times New Roman"/>
                <a:ea typeface="Times New Roman"/>
                <a:cs typeface="Times New Roman"/>
                <a:sym typeface="Times New Roman"/>
              </a:rPr>
              <a:t>Later iteration, a more complete version of the software.</a:t>
            </a:r>
            <a:endParaRPr dirty="0"/>
          </a:p>
          <a:p>
            <a:pPr marL="419100" marR="0" lvl="0" indent="-419100" algn="just" rtl="0">
              <a:lnSpc>
                <a:spcPct val="80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Divided into framework activities (C,P,M,C,D). Each activity represents one segment. </a:t>
            </a:r>
            <a:endParaRPr dirty="0"/>
          </a:p>
          <a:p>
            <a:pPr marL="419100" marR="0" lvl="0" indent="-419100" algn="just" rtl="0">
              <a:lnSpc>
                <a:spcPct val="80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Evolutionary process begins in a clockwise direction, beginning at the center risk.</a:t>
            </a:r>
            <a:endParaRPr dirty="0"/>
          </a:p>
        </p:txBody>
      </p:sp>
      <p:sp>
        <p:nvSpPr>
          <p:cNvPr id="372" name="Google Shape;372;p60"/>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Spiral Model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61"/>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dirty="0">
                <a:solidFill>
                  <a:srgbClr val="0A017F"/>
                </a:solidFill>
                <a:latin typeface="Times New Roman"/>
                <a:ea typeface="Times New Roman"/>
                <a:cs typeface="Times New Roman"/>
                <a:sym typeface="Times New Roman"/>
              </a:rPr>
              <a:t>Spiral Model</a:t>
            </a:r>
            <a:endParaRPr dirty="0"/>
          </a:p>
        </p:txBody>
      </p:sp>
      <p:pic>
        <p:nvPicPr>
          <p:cNvPr id="4" name="Picture 3">
            <a:extLst>
              <a:ext uri="{FF2B5EF4-FFF2-40B4-BE49-F238E27FC236}">
                <a16:creationId xmlns:a16="http://schemas.microsoft.com/office/drawing/2014/main" id="{FE26D166-B592-41C9-F7F8-BCC9655AADCF}"/>
              </a:ext>
            </a:extLst>
          </p:cNvPr>
          <p:cNvPicPr>
            <a:picLocks noChangeAspect="1"/>
          </p:cNvPicPr>
          <p:nvPr/>
        </p:nvPicPr>
        <p:blipFill>
          <a:blip r:embed="rId3"/>
          <a:stretch>
            <a:fillRect/>
          </a:stretch>
        </p:blipFill>
        <p:spPr>
          <a:xfrm>
            <a:off x="459851" y="1300516"/>
            <a:ext cx="4662565" cy="4302856"/>
          </a:xfrm>
          <a:prstGeom prst="rect">
            <a:avLst/>
          </a:prstGeom>
        </p:spPr>
      </p:pic>
      <p:sp>
        <p:nvSpPr>
          <p:cNvPr id="5" name="TextBox 4">
            <a:extLst>
              <a:ext uri="{FF2B5EF4-FFF2-40B4-BE49-F238E27FC236}">
                <a16:creationId xmlns:a16="http://schemas.microsoft.com/office/drawing/2014/main" id="{5B2EA295-9738-6AD4-AE40-643BD8CB0678}"/>
              </a:ext>
            </a:extLst>
          </p:cNvPr>
          <p:cNvSpPr txBox="1"/>
          <p:nvPr/>
        </p:nvSpPr>
        <p:spPr>
          <a:xfrm>
            <a:off x="5122416" y="2091238"/>
            <a:ext cx="4102405" cy="3354765"/>
          </a:xfrm>
          <a:prstGeom prst="rect">
            <a:avLst/>
          </a:prstGeom>
          <a:noFill/>
        </p:spPr>
        <p:txBody>
          <a:bodyPr wrap="none" rtlCol="0">
            <a:spAutoFit/>
          </a:bodyPr>
          <a:lstStyle/>
          <a:p>
            <a:endParaRPr lang="en-US" dirty="0"/>
          </a:p>
          <a:p>
            <a:pPr marL="285750" indent="-285750">
              <a:buFont typeface="Arial" panose="020B0604020202020204" pitchFamily="34" charset="0"/>
              <a:buChar char="•"/>
            </a:pPr>
            <a:r>
              <a:rPr lang="en-US" sz="1800" dirty="0"/>
              <a:t>Risk handling</a:t>
            </a:r>
          </a:p>
          <a:p>
            <a:pPr marL="285750" indent="-285750">
              <a:buFont typeface="Arial" panose="020B0604020202020204" pitchFamily="34" charset="0"/>
              <a:buChar char="•"/>
            </a:pPr>
            <a:r>
              <a:rPr lang="en-US" sz="1800" dirty="0"/>
              <a:t>The radius of the Spiral = Cost</a:t>
            </a:r>
          </a:p>
          <a:p>
            <a:pPr marL="285750" indent="-285750">
              <a:buFont typeface="Arial" panose="020B0604020202020204" pitchFamily="34" charset="0"/>
              <a:buChar char="•"/>
            </a:pPr>
            <a:r>
              <a:rPr lang="en-US" sz="1800" dirty="0"/>
              <a:t>Angular Dimension = progress</a:t>
            </a:r>
          </a:p>
          <a:p>
            <a:pPr marL="285750" indent="-285750">
              <a:buFont typeface="Arial" panose="020B0604020202020204" pitchFamily="34" charset="0"/>
              <a:buChar char="•"/>
            </a:pPr>
            <a:r>
              <a:rPr lang="en-US" sz="1800" dirty="0"/>
              <a:t>Meta Model (follows multiple </a:t>
            </a:r>
          </a:p>
          <a:p>
            <a:r>
              <a:rPr lang="en-US" sz="1800" dirty="0"/>
              <a:t>     models)</a:t>
            </a:r>
          </a:p>
          <a:p>
            <a:pPr marL="285750" indent="-285750">
              <a:buFont typeface="Arial" panose="020B0604020202020204" pitchFamily="34" charset="0"/>
              <a:buChar char="•"/>
            </a:pPr>
            <a:r>
              <a:rPr lang="en-US" sz="1800" dirty="0"/>
              <a:t>Project team must be expert</a:t>
            </a:r>
          </a:p>
          <a:p>
            <a:r>
              <a:rPr lang="en-US" sz="1800" dirty="0"/>
              <a:t>     in risk analysis.</a:t>
            </a:r>
          </a:p>
          <a:p>
            <a:pPr marL="285750" indent="-285750">
              <a:buFont typeface="Arial" panose="020B0604020202020204" pitchFamily="34" charset="0"/>
              <a:buChar char="•"/>
            </a:pPr>
            <a:r>
              <a:rPr lang="en-US" sz="1800" dirty="0"/>
              <a:t>Large projects</a:t>
            </a:r>
          </a:p>
          <a:p>
            <a:pPr marL="285750" indent="-285750">
              <a:buFont typeface="Arial" panose="020B0604020202020204" pitchFamily="34" charset="0"/>
              <a:buChar char="•"/>
            </a:pPr>
            <a:r>
              <a:rPr lang="en-US" sz="1800" dirty="0"/>
              <a:t>Loop runs until the project manager</a:t>
            </a:r>
          </a:p>
          <a:p>
            <a:r>
              <a:rPr lang="en-US" sz="1800" dirty="0"/>
              <a:t>     /customer is satisfied.</a:t>
            </a:r>
          </a:p>
          <a:p>
            <a:pPr marL="285750" indent="-285750">
              <a:buFont typeface="Arial" panose="020B0604020202020204" pitchFamily="34" charset="0"/>
              <a:buChar char="•"/>
            </a:pPr>
            <a:r>
              <a:rPr lang="en-US" sz="1800" dirty="0"/>
              <a:t>NASA, defense project etc.</a:t>
            </a:r>
          </a:p>
        </p:txBody>
      </p:sp>
      <p:sp>
        <p:nvSpPr>
          <p:cNvPr id="6" name="TextBox 5">
            <a:extLst>
              <a:ext uri="{FF2B5EF4-FFF2-40B4-BE49-F238E27FC236}">
                <a16:creationId xmlns:a16="http://schemas.microsoft.com/office/drawing/2014/main" id="{0F6E07FE-B363-F428-9619-96765A8A6B97}"/>
              </a:ext>
            </a:extLst>
          </p:cNvPr>
          <p:cNvSpPr txBox="1"/>
          <p:nvPr/>
        </p:nvSpPr>
        <p:spPr>
          <a:xfrm>
            <a:off x="4106968" y="4350058"/>
            <a:ext cx="930063" cy="307777"/>
          </a:xfrm>
          <a:prstGeom prst="rect">
            <a:avLst/>
          </a:prstGeom>
          <a:noFill/>
        </p:spPr>
        <p:txBody>
          <a:bodyPr wrap="none" rtlCol="0">
            <a:spAutoFit/>
          </a:bodyPr>
          <a:lstStyle/>
          <a:p>
            <a:r>
              <a:rPr lang="en-US" dirty="0"/>
              <a:t>prototype</a:t>
            </a:r>
          </a:p>
        </p:txBody>
      </p:sp>
      <p:cxnSp>
        <p:nvCxnSpPr>
          <p:cNvPr id="8" name="Straight Arrow Connector 7">
            <a:extLst>
              <a:ext uri="{FF2B5EF4-FFF2-40B4-BE49-F238E27FC236}">
                <a16:creationId xmlns:a16="http://schemas.microsoft.com/office/drawing/2014/main" id="{CCEF242C-1EE6-2D56-8C6A-9D28DE09F12F}"/>
              </a:ext>
            </a:extLst>
          </p:cNvPr>
          <p:cNvCxnSpPr/>
          <p:nvPr/>
        </p:nvCxnSpPr>
        <p:spPr>
          <a:xfrm flipH="1" flipV="1">
            <a:off x="4057095" y="4190260"/>
            <a:ext cx="257453" cy="159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D0DD29-0C34-4B85-BD37-1F95965A5AA3}"/>
              </a:ext>
            </a:extLst>
          </p:cNvPr>
          <p:cNvSpPr>
            <a:spLocks noGrp="1"/>
          </p:cNvSpPr>
          <p:nvPr>
            <p:ph type="body" idx="1"/>
          </p:nvPr>
        </p:nvSpPr>
        <p:spPr/>
        <p:txBody>
          <a:bodyPr/>
          <a:lstStyle/>
          <a:p>
            <a:pPr marL="99060" indent="0">
              <a:buNone/>
            </a:pPr>
            <a:r>
              <a:rPr lang="en-US" sz="2800" dirty="0">
                <a:latin typeface="Times New Roman" panose="02020603050405020304" pitchFamily="18" charset="0"/>
                <a:cs typeface="Times New Roman" panose="02020603050405020304" pitchFamily="18" charset="0"/>
              </a:rPr>
              <a:t>Click </a:t>
            </a:r>
            <a:r>
              <a:rPr lang="en-US" sz="2800" dirty="0">
                <a:latin typeface="Times New Roman" panose="02020603050405020304" pitchFamily="18" charset="0"/>
                <a:cs typeface="Times New Roman" panose="02020603050405020304" pitchFamily="18" charset="0"/>
                <a:hlinkClick r:id="rId2"/>
              </a:rPr>
              <a:t>here</a:t>
            </a:r>
            <a:r>
              <a:rPr lang="en-US" sz="2800" dirty="0">
                <a:latin typeface="Times New Roman" panose="02020603050405020304" pitchFamily="18" charset="0"/>
                <a:cs typeface="Times New Roman" panose="02020603050405020304" pitchFamily="18" charset="0"/>
              </a:rPr>
              <a:t> to watch the video on </a:t>
            </a:r>
            <a:r>
              <a:rPr lang="en-US" sz="2800" b="1" dirty="0">
                <a:solidFill>
                  <a:srgbClr val="0A017F"/>
                </a:solidFill>
                <a:latin typeface="Times New Roman"/>
                <a:ea typeface="Times New Roman"/>
                <a:cs typeface="Times New Roman"/>
                <a:sym typeface="Times New Roman"/>
              </a:rPr>
              <a:t>Spiral Model</a:t>
            </a:r>
            <a:r>
              <a:rPr lang="en-US" sz="2800" dirty="0">
                <a:latin typeface="Times New Roman" panose="02020603050405020304" pitchFamily="18" charset="0"/>
                <a:cs typeface="Times New Roman" panose="02020603050405020304" pitchFamily="18" charset="0"/>
              </a:rPr>
              <a:t>.</a:t>
            </a:r>
          </a:p>
          <a:p>
            <a:pPr marL="99060" indent="0">
              <a:buNone/>
            </a:pPr>
            <a:r>
              <a:rPr lang="en-US" sz="2800" dirty="0">
                <a:latin typeface="Times New Roman" panose="02020603050405020304" pitchFamily="18" charset="0"/>
                <a:cs typeface="Times New Roman" panose="02020603050405020304" pitchFamily="18" charset="0"/>
              </a:rPr>
              <a:t>Click </a:t>
            </a:r>
            <a:r>
              <a:rPr lang="en-US" sz="2800" dirty="0">
                <a:latin typeface="Times New Roman" panose="02020603050405020304" pitchFamily="18" charset="0"/>
                <a:cs typeface="Times New Roman" panose="02020603050405020304" pitchFamily="18" charset="0"/>
                <a:hlinkClick r:id="rId3"/>
              </a:rPr>
              <a:t>here</a:t>
            </a:r>
            <a:r>
              <a:rPr lang="en-US" sz="2800" dirty="0">
                <a:latin typeface="Times New Roman" panose="02020603050405020304" pitchFamily="18" charset="0"/>
                <a:cs typeface="Times New Roman" panose="02020603050405020304" pitchFamily="18" charset="0"/>
              </a:rPr>
              <a:t> to watch the video on </a:t>
            </a:r>
            <a:r>
              <a:rPr lang="en-US" sz="2800" b="1" dirty="0">
                <a:solidFill>
                  <a:srgbClr val="0A017F"/>
                </a:solidFill>
                <a:latin typeface="Times New Roman"/>
                <a:ea typeface="Times New Roman"/>
                <a:cs typeface="Times New Roman"/>
                <a:sym typeface="Times New Roman"/>
              </a:rPr>
              <a:t>Spiral Model</a:t>
            </a:r>
            <a:r>
              <a:rPr lang="en-US" sz="2800" dirty="0">
                <a:latin typeface="Times New Roman" panose="02020603050405020304" pitchFamily="18" charset="0"/>
                <a:cs typeface="Times New Roman" panose="02020603050405020304" pitchFamily="18" charset="0"/>
              </a:rPr>
              <a:t>.</a:t>
            </a:r>
          </a:p>
          <a:p>
            <a:pPr marL="99060" indent="0">
              <a:buNone/>
            </a:pPr>
            <a:r>
              <a:rPr lang="en-US" sz="2800" dirty="0">
                <a:latin typeface="Times New Roman" panose="02020603050405020304" pitchFamily="18" charset="0"/>
                <a:cs typeface="Times New Roman" panose="02020603050405020304" pitchFamily="18" charset="0"/>
              </a:rPr>
              <a:t>Click </a:t>
            </a:r>
            <a:r>
              <a:rPr lang="en-US" sz="2800" dirty="0">
                <a:latin typeface="Times New Roman" panose="02020603050405020304" pitchFamily="18" charset="0"/>
                <a:cs typeface="Times New Roman" panose="02020603050405020304" pitchFamily="18" charset="0"/>
                <a:hlinkClick r:id="rId4"/>
              </a:rPr>
              <a:t>here</a:t>
            </a:r>
            <a:r>
              <a:rPr lang="en-US" sz="2800" dirty="0">
                <a:latin typeface="Times New Roman" panose="02020603050405020304" pitchFamily="18" charset="0"/>
                <a:cs typeface="Times New Roman" panose="02020603050405020304" pitchFamily="18" charset="0"/>
              </a:rPr>
              <a:t> to watch the video on </a:t>
            </a:r>
            <a:r>
              <a:rPr lang="en-US" sz="2800" b="1" dirty="0">
                <a:solidFill>
                  <a:srgbClr val="0A017F"/>
                </a:solidFill>
                <a:latin typeface="Times New Roman"/>
                <a:ea typeface="Times New Roman"/>
                <a:cs typeface="Times New Roman"/>
                <a:sym typeface="Times New Roman"/>
              </a:rPr>
              <a:t>Spiral Model</a:t>
            </a:r>
            <a:r>
              <a:rPr lang="en-US" sz="3200" dirty="0">
                <a:latin typeface="Times New Roman" panose="02020603050405020304" pitchFamily="18" charset="0"/>
                <a:cs typeface="Times New Roman" panose="02020603050405020304" pitchFamily="18" charset="0"/>
              </a:rPr>
              <a:t>.</a:t>
            </a:r>
          </a:p>
          <a:p>
            <a:pPr marL="99060" indent="0">
              <a:buNone/>
            </a:pPr>
            <a:endParaRPr lang="en-US" sz="2400" dirty="0">
              <a:latin typeface="Times New Roman" panose="02020603050405020304" pitchFamily="18" charset="0"/>
              <a:cs typeface="Times New Roman" panose="02020603050405020304" pitchFamily="18" charset="0"/>
            </a:endParaRPr>
          </a:p>
          <a:p>
            <a:pPr marL="99060" indent="0">
              <a:buNone/>
            </a:pPr>
            <a:r>
              <a:rPr lang="en-US" sz="2400" b="1" dirty="0">
                <a:latin typeface="Times New Roman" panose="02020603050405020304" pitchFamily="18" charset="0"/>
                <a:cs typeface="Times New Roman" panose="02020603050405020304" pitchFamily="18" charset="0"/>
              </a:rPr>
              <a:t>Both short and long-term software projects with associated risks</a:t>
            </a:r>
          </a:p>
        </p:txBody>
      </p:sp>
      <p:sp>
        <p:nvSpPr>
          <p:cNvPr id="3" name="Title 2">
            <a:extLst>
              <a:ext uri="{FF2B5EF4-FFF2-40B4-BE49-F238E27FC236}">
                <a16:creationId xmlns:a16="http://schemas.microsoft.com/office/drawing/2014/main" id="{704A6CE7-D089-4877-9955-2CE4AE14383A}"/>
              </a:ext>
            </a:extLst>
          </p:cNvPr>
          <p:cNvSpPr>
            <a:spLocks noGrp="1"/>
          </p:cNvSpPr>
          <p:nvPr>
            <p:ph type="title"/>
          </p:nvPr>
        </p:nvSpPr>
        <p:spPr/>
        <p:txBody>
          <a:bodyPr/>
          <a:lstStyle/>
          <a:p>
            <a:r>
              <a:rPr lang="en-US" dirty="0">
                <a:solidFill>
                  <a:srgbClr val="0A017F"/>
                </a:solidFill>
              </a:rPr>
              <a:t>Spiral Model</a:t>
            </a:r>
            <a:endParaRPr lang="en-US" dirty="0"/>
          </a:p>
        </p:txBody>
      </p:sp>
    </p:spTree>
    <p:extLst>
      <p:ext uri="{BB962C8B-B14F-4D97-AF65-F5344CB8AC3E}">
        <p14:creationId xmlns:p14="http://schemas.microsoft.com/office/powerpoint/2010/main" val="1967075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body" idx="1"/>
          </p:nvPr>
        </p:nvSpPr>
        <p:spPr>
          <a:xfrm>
            <a:off x="539750" y="1716087"/>
            <a:ext cx="8070900" cy="4499100"/>
          </a:xfrm>
          <a:prstGeom prst="rect">
            <a:avLst/>
          </a:prstGeom>
          <a:noFill/>
          <a:ln>
            <a:noFill/>
          </a:ln>
        </p:spPr>
        <p:txBody>
          <a:bodyPr spcFirstLastPara="1" wrap="square" lIns="0" tIns="0" rIns="0" bIns="0" anchor="t" anchorCtr="0">
            <a:noAutofit/>
          </a:bodyPr>
          <a:lstStyle/>
          <a:p>
            <a:pPr marL="419100" marR="0" lvl="0" indent="-419100" algn="just" rtl="0">
              <a:lnSpc>
                <a:spcPct val="95000"/>
              </a:lnSpc>
              <a:spcBef>
                <a:spcPts val="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V Model is an enhanced version of the classic waterfall model whereby each level of the development life-cycle is verified before moving on to the next level. </a:t>
            </a:r>
            <a:endParaRPr dirty="0"/>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With this model, software testing explicitly starts at the very beginning, i.e., as soon as the requirements are written.</a:t>
            </a:r>
            <a:endParaRPr dirty="0"/>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The left side of the "V" represents the decomposition of requirements and creation of system specifications</a:t>
            </a:r>
            <a:endParaRPr dirty="0"/>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The right side of the </a:t>
            </a:r>
            <a:r>
              <a:rPr lang="en-US" sz="2400" b="0" i="1" u="none" dirty="0">
                <a:solidFill>
                  <a:schemeClr val="dk2"/>
                </a:solidFill>
                <a:latin typeface="Times New Roman"/>
                <a:ea typeface="Times New Roman"/>
                <a:cs typeface="Times New Roman"/>
                <a:sym typeface="Times New Roman"/>
              </a:rPr>
              <a:t>V</a:t>
            </a:r>
            <a:r>
              <a:rPr lang="en-US" sz="2400" b="0" i="0" u="none" dirty="0">
                <a:solidFill>
                  <a:schemeClr val="dk2"/>
                </a:solidFill>
                <a:latin typeface="Times New Roman"/>
                <a:ea typeface="Times New Roman"/>
                <a:cs typeface="Times New Roman"/>
                <a:sym typeface="Times New Roman"/>
              </a:rPr>
              <a:t> represents the integration of parts and their validation</a:t>
            </a:r>
            <a:endParaRPr dirty="0"/>
          </a:p>
          <a:p>
            <a:pPr marL="419100" marR="0" lvl="0" indent="-289560" algn="l" rtl="0">
              <a:lnSpc>
                <a:spcPct val="95000"/>
              </a:lnSpc>
              <a:spcBef>
                <a:spcPts val="480"/>
              </a:spcBef>
              <a:spcAft>
                <a:spcPts val="0"/>
              </a:spcAft>
              <a:buClr>
                <a:schemeClr val="hlink"/>
              </a:buClr>
              <a:buSzPts val="2040"/>
              <a:buFont typeface="Helvetica Neue"/>
              <a:buNone/>
            </a:pPr>
            <a:endParaRPr sz="2400" b="0" i="0" u="none" dirty="0">
              <a:solidFill>
                <a:schemeClr val="dk2"/>
              </a:solidFill>
              <a:latin typeface="Times New Roman"/>
              <a:ea typeface="Times New Roman"/>
              <a:cs typeface="Times New Roman"/>
              <a:sym typeface="Times New Roman"/>
            </a:endParaRPr>
          </a:p>
        </p:txBody>
      </p:sp>
      <p:sp>
        <p:nvSpPr>
          <p:cNvPr id="186" name="Google Shape;186;p29"/>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V-Model</a:t>
            </a:r>
            <a:br>
              <a:rPr lang="en-US" sz="2800" b="1" i="0" u="none">
                <a:solidFill>
                  <a:srgbClr val="0A017F"/>
                </a:solidFill>
                <a:latin typeface="Times New Roman"/>
                <a:ea typeface="Times New Roman"/>
                <a:cs typeface="Times New Roman"/>
                <a:sym typeface="Times New Roman"/>
              </a:rPr>
            </a:b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2"/>
          <p:cNvSpPr txBox="1"/>
          <p:nvPr/>
        </p:nvSpPr>
        <p:spPr>
          <a:xfrm>
            <a:off x="539750" y="554037"/>
            <a:ext cx="8070900" cy="817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A017F"/>
              </a:buClr>
              <a:buSzPts val="2800"/>
              <a:buFont typeface="Arial"/>
              <a:buNone/>
            </a:pPr>
            <a:r>
              <a:rPr lang="en-US" sz="2800" b="1" i="0" u="none" strike="noStrike" cap="none">
                <a:solidFill>
                  <a:srgbClr val="0A017F"/>
                </a:solidFill>
                <a:latin typeface="Arial"/>
                <a:ea typeface="Arial"/>
                <a:cs typeface="Arial"/>
                <a:sym typeface="Arial"/>
              </a:rPr>
              <a:t>Spiral Model</a:t>
            </a:r>
            <a:endParaRPr sz="1400" b="0" i="0" u="none" strike="noStrike" cap="none">
              <a:solidFill>
                <a:srgbClr val="000000"/>
              </a:solidFill>
              <a:latin typeface="Arial"/>
              <a:ea typeface="Arial"/>
              <a:cs typeface="Arial"/>
              <a:sym typeface="Arial"/>
            </a:endParaRPr>
          </a:p>
        </p:txBody>
      </p:sp>
      <p:sp>
        <p:nvSpPr>
          <p:cNvPr id="385" name="Google Shape;385;p62"/>
          <p:cNvSpPr txBox="1"/>
          <p:nvPr/>
        </p:nvSpPr>
        <p:spPr>
          <a:xfrm>
            <a:off x="1073099" y="1243459"/>
            <a:ext cx="7999879" cy="5201384"/>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Noto Sans Symbols"/>
              <a:buChar char="❑"/>
            </a:pPr>
            <a:r>
              <a:rPr lang="en-US" sz="2000" b="1" i="0" u="none" strike="noStrike" cap="none" dirty="0">
                <a:solidFill>
                  <a:srgbClr val="000000"/>
                </a:solidFill>
                <a:latin typeface="Arial"/>
                <a:ea typeface="Arial"/>
                <a:cs typeface="Arial"/>
                <a:sym typeface="Arial"/>
              </a:rPr>
              <a:t> Identification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Helvetica Neue"/>
              <a:buNone/>
            </a:pPr>
            <a:endParaRPr sz="24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2000"/>
              <a:buFont typeface="Noto Sans Symbols"/>
              <a:buChar char="⮚"/>
            </a:pPr>
            <a:r>
              <a:rPr lang="en-US" sz="2400" b="0" i="0" u="none" strike="noStrike" cap="none" dirty="0">
                <a:solidFill>
                  <a:srgbClr val="000000"/>
                </a:solidFill>
                <a:latin typeface="Times New Roman" panose="02020603050405020304" pitchFamily="18" charset="0"/>
                <a:cs typeface="Times New Roman" panose="02020603050405020304" pitchFamily="18" charset="0"/>
                <a:sym typeface="Arial"/>
              </a:rPr>
              <a:t>business requirements in the baseline spiral. </a:t>
            </a:r>
            <a:endParaRPr sz="16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2000"/>
              <a:buFont typeface="Noto Sans Symbols"/>
              <a:buNone/>
            </a:pPr>
            <a:endParaRPr sz="2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2000"/>
              <a:buFont typeface="Noto Sans Symbols"/>
              <a:buChar char="⮚"/>
            </a:pPr>
            <a:r>
              <a:rPr lang="en-US" sz="2400" b="0" i="0" u="none" strike="noStrike" cap="none" dirty="0">
                <a:solidFill>
                  <a:srgbClr val="000000"/>
                </a:solidFill>
                <a:latin typeface="Times New Roman" panose="02020603050405020304" pitchFamily="18" charset="0"/>
                <a:cs typeface="Times New Roman" panose="02020603050405020304" pitchFamily="18" charset="0"/>
                <a:sym typeface="Arial"/>
              </a:rPr>
              <a:t>In the subsequent spirals as the product matures, identification of system requirements, subsystem requirements and unit requirements are all done in this phase.</a:t>
            </a:r>
            <a:endParaRPr sz="16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2000"/>
              <a:buFont typeface="Noto Sans Symbols"/>
              <a:buNone/>
            </a:pPr>
            <a:endParaRPr sz="2400" b="0" i="0" u="none" strike="noStrike" cap="none" dirty="0">
              <a:solidFill>
                <a:schemeClr val="dk1"/>
              </a:solidFill>
              <a:latin typeface="Times New Roman" panose="02020603050405020304" pitchFamily="18" charset="0"/>
              <a:ea typeface="Helvetica Neue"/>
              <a:cs typeface="Times New Roman" panose="02020603050405020304" pitchFamily="18" charset="0"/>
              <a:sym typeface="Helvetica Neue"/>
            </a:endParaRPr>
          </a:p>
          <a:p>
            <a:pPr marL="0" marR="0" lvl="0" indent="0" algn="just" rtl="0">
              <a:lnSpc>
                <a:spcPct val="100000"/>
              </a:lnSpc>
              <a:spcBef>
                <a:spcPts val="0"/>
              </a:spcBef>
              <a:spcAft>
                <a:spcPts val="0"/>
              </a:spcAft>
              <a:buClr>
                <a:srgbClr val="000000"/>
              </a:buClr>
              <a:buSzPts val="2000"/>
              <a:buFont typeface="Noto Sans Symbols"/>
              <a:buChar char="⮚"/>
            </a:pPr>
            <a:r>
              <a:rPr lang="en-US" sz="2400" b="0" i="0" u="none" strike="noStrike" cap="none" dirty="0">
                <a:solidFill>
                  <a:srgbClr val="000000"/>
                </a:solidFill>
                <a:latin typeface="Times New Roman" panose="02020603050405020304" pitchFamily="18" charset="0"/>
                <a:cs typeface="Times New Roman" panose="02020603050405020304" pitchFamily="18" charset="0"/>
                <a:sym typeface="Arial"/>
              </a:rPr>
              <a:t>This also includes understanding the system requirements by continuous communication between the customer and the system analyst.</a:t>
            </a:r>
            <a:endParaRPr sz="16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2000"/>
              <a:buFont typeface="Noto Sans Symbols"/>
              <a:buNone/>
            </a:pPr>
            <a:endParaRPr sz="2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2000"/>
              <a:buFont typeface="Noto Sans Symbols"/>
              <a:buChar char="⮚"/>
            </a:pPr>
            <a:r>
              <a:rPr lang="en-US" sz="2400" b="0" i="0" u="none" strike="noStrike" cap="none" dirty="0">
                <a:solidFill>
                  <a:srgbClr val="000000"/>
                </a:solidFill>
                <a:latin typeface="Times New Roman" panose="02020603050405020304" pitchFamily="18" charset="0"/>
                <a:cs typeface="Times New Roman" panose="02020603050405020304" pitchFamily="18" charset="0"/>
                <a:sym typeface="Arial"/>
              </a:rPr>
              <a:t> At the end of the spiral the product is deployed in the identified market.</a:t>
            </a:r>
            <a:endParaRPr sz="16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63"/>
          <p:cNvSpPr txBox="1"/>
          <p:nvPr/>
        </p:nvSpPr>
        <p:spPr>
          <a:xfrm>
            <a:off x="539750" y="554037"/>
            <a:ext cx="8070900" cy="817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A017F"/>
              </a:buClr>
              <a:buSzPts val="2800"/>
              <a:buFont typeface="Arial"/>
              <a:buNone/>
            </a:pPr>
            <a:r>
              <a:rPr lang="en-US" sz="2800" b="1" i="0" u="none" strike="noStrike" cap="none">
                <a:solidFill>
                  <a:srgbClr val="0A017F"/>
                </a:solidFill>
                <a:latin typeface="Arial"/>
                <a:ea typeface="Arial"/>
                <a:cs typeface="Arial"/>
                <a:sym typeface="Arial"/>
              </a:rPr>
              <a:t>Spiral Model</a:t>
            </a:r>
            <a:endParaRPr sz="1400" b="0" i="0" u="none" strike="noStrike" cap="none">
              <a:solidFill>
                <a:srgbClr val="000000"/>
              </a:solidFill>
              <a:latin typeface="Arial"/>
              <a:ea typeface="Arial"/>
              <a:cs typeface="Arial"/>
              <a:sym typeface="Arial"/>
            </a:endParaRPr>
          </a:p>
        </p:txBody>
      </p:sp>
      <p:sp>
        <p:nvSpPr>
          <p:cNvPr id="391" name="Google Shape;391;p63"/>
          <p:cNvSpPr txBox="1"/>
          <p:nvPr/>
        </p:nvSpPr>
        <p:spPr>
          <a:xfrm>
            <a:off x="696525" y="1785925"/>
            <a:ext cx="7554600" cy="3786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Noto Sans Symbols"/>
              <a:buChar char="❑"/>
            </a:pPr>
            <a:r>
              <a:rPr lang="en-US" sz="2400" b="1" i="0" u="none" strike="noStrike" cap="none">
                <a:solidFill>
                  <a:srgbClr val="000000"/>
                </a:solidFill>
                <a:latin typeface="Arial"/>
                <a:ea typeface="Arial"/>
                <a:cs typeface="Arial"/>
                <a:sym typeface="Arial"/>
              </a:rPr>
              <a:t>Design: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Arial"/>
                <a:ea typeface="Arial"/>
                <a:cs typeface="Arial"/>
                <a:sym typeface="Arial"/>
              </a:rPr>
              <a:t>It  starts with the conceptual design in the baseline spiral and involves the following designs in the subsequent spirals.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Helvetica Neue"/>
              <a:buNone/>
            </a:pPr>
            <a:endParaRPr sz="2400" b="0" i="0" u="none" strike="noStrike" cap="none">
              <a:solidFill>
                <a:srgbClr val="000000"/>
              </a:solidFill>
              <a:latin typeface="Arial"/>
              <a:ea typeface="Arial"/>
              <a:cs typeface="Arial"/>
              <a:sym typeface="Arial"/>
            </a:endParaRPr>
          </a:p>
          <a:p>
            <a:pPr marL="914400" marR="0" lvl="2" indent="-1524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 architectural design,</a:t>
            </a:r>
            <a:endParaRPr sz="1400" b="0" i="0" u="none" strike="noStrike" cap="none">
              <a:solidFill>
                <a:srgbClr val="000000"/>
              </a:solidFill>
              <a:latin typeface="Arial"/>
              <a:ea typeface="Arial"/>
              <a:cs typeface="Arial"/>
              <a:sym typeface="Arial"/>
            </a:endParaRPr>
          </a:p>
          <a:p>
            <a:pPr marL="914400" marR="0" lvl="2" indent="-1524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 logical design of modules, </a:t>
            </a:r>
            <a:endParaRPr sz="1400" b="0" i="0" u="none" strike="noStrike" cap="none">
              <a:solidFill>
                <a:srgbClr val="000000"/>
              </a:solidFill>
              <a:latin typeface="Arial"/>
              <a:ea typeface="Arial"/>
              <a:cs typeface="Arial"/>
              <a:sym typeface="Arial"/>
            </a:endParaRPr>
          </a:p>
          <a:p>
            <a:pPr marL="914400" marR="0" lvl="2" indent="-1524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physical product design </a:t>
            </a:r>
            <a:endParaRPr sz="1400" b="0" i="0" u="none" strike="noStrike" cap="none">
              <a:solidFill>
                <a:srgbClr val="000000"/>
              </a:solidFill>
              <a:latin typeface="Arial"/>
              <a:ea typeface="Arial"/>
              <a:cs typeface="Arial"/>
              <a:sym typeface="Arial"/>
            </a:endParaRPr>
          </a:p>
          <a:p>
            <a:pPr marL="914400" marR="0" lvl="2" indent="-1524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final design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4"/>
          <p:cNvSpPr txBox="1"/>
          <p:nvPr/>
        </p:nvSpPr>
        <p:spPr>
          <a:xfrm>
            <a:off x="539750" y="1928800"/>
            <a:ext cx="8070900" cy="4402200"/>
          </a:xfrm>
          <a:prstGeom prst="rect">
            <a:avLst/>
          </a:prstGeom>
          <a:noFill/>
          <a:ln>
            <a:noFill/>
          </a:ln>
        </p:spPr>
        <p:txBody>
          <a:bodyPr spcFirstLastPara="1" wrap="square" lIns="91425" tIns="45700" rIns="91425" bIns="45700" anchor="ctr" anchorCtr="0">
            <a:spAutoFit/>
          </a:bodyPr>
          <a:lstStyle/>
          <a:p>
            <a:pPr marL="0" marR="0" lvl="0" indent="50800" algn="l" rtl="0">
              <a:lnSpc>
                <a:spcPct val="100000"/>
              </a:lnSpc>
              <a:spcBef>
                <a:spcPts val="0"/>
              </a:spcBef>
              <a:spcAft>
                <a:spcPts val="0"/>
              </a:spcAft>
              <a:buClr>
                <a:srgbClr val="000000"/>
              </a:buClr>
              <a:buSzPts val="2000"/>
              <a:buFont typeface="Noto Sans Symbols"/>
              <a:buChar char="❑"/>
            </a:pPr>
            <a:r>
              <a:rPr lang="en-US" sz="2000" b="1" i="0" u="none" strike="noStrike" cap="none">
                <a:solidFill>
                  <a:srgbClr val="000000"/>
                </a:solidFill>
                <a:latin typeface="Arial"/>
                <a:ea typeface="Arial"/>
                <a:cs typeface="Arial"/>
                <a:sym typeface="Arial"/>
              </a:rPr>
              <a:t>Construct or Build</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Helvetica Neue"/>
              <a:buNone/>
            </a:pPr>
            <a:endParaRPr sz="2000" b="1" i="0" u="none" strike="noStrike" cap="none">
              <a:solidFill>
                <a:srgbClr val="000000"/>
              </a:solidFill>
              <a:latin typeface="Arial"/>
              <a:ea typeface="Arial"/>
              <a:cs typeface="Arial"/>
              <a:sym typeface="Arial"/>
            </a:endParaRPr>
          </a:p>
          <a:p>
            <a:pPr marL="0" marR="0" lvl="0" indent="-12700" algn="l"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Production of the actual software product at every spiral. </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Noto Sans Symbols"/>
              <a:buNone/>
            </a:pPr>
            <a:endParaRPr sz="2000" b="0" i="0" u="none" strike="noStrike" cap="none">
              <a:solidFill>
                <a:srgbClr val="000000"/>
              </a:solidFill>
              <a:latin typeface="Arial"/>
              <a:ea typeface="Arial"/>
              <a:cs typeface="Arial"/>
              <a:sym typeface="Arial"/>
            </a:endParaRPr>
          </a:p>
          <a:p>
            <a:pPr marL="0" marR="0" lvl="0" indent="-12700" algn="l"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In the baseline spiral when the product is just </a:t>
            </a:r>
            <a:r>
              <a:rPr lang="en-US" sz="2000" b="1" i="1" u="sng" strike="noStrike" cap="none">
                <a:solidFill>
                  <a:srgbClr val="000000"/>
                </a:solidFill>
                <a:latin typeface="Arial"/>
                <a:ea typeface="Arial"/>
                <a:cs typeface="Arial"/>
                <a:sym typeface="Arial"/>
              </a:rPr>
              <a:t>thought of</a:t>
            </a:r>
            <a:r>
              <a:rPr lang="en-US" sz="2000" b="0" i="0" u="none" strike="noStrike" cap="none">
                <a:solidFill>
                  <a:srgbClr val="000000"/>
                </a:solidFill>
                <a:latin typeface="Arial"/>
                <a:ea typeface="Arial"/>
                <a:cs typeface="Arial"/>
                <a:sym typeface="Arial"/>
              </a:rPr>
              <a:t> and the design is being developed </a:t>
            </a:r>
            <a:r>
              <a:rPr lang="en-US" sz="2000" b="1" i="1" u="sng" strike="noStrike" cap="none">
                <a:solidFill>
                  <a:srgbClr val="000000"/>
                </a:solidFill>
                <a:latin typeface="Arial"/>
                <a:ea typeface="Arial"/>
                <a:cs typeface="Arial"/>
                <a:sym typeface="Arial"/>
              </a:rPr>
              <a:t>a POC (Proof of Concept) </a:t>
            </a:r>
            <a:r>
              <a:rPr lang="en-US" sz="2000" b="0" i="0" u="none" strike="noStrike" cap="none">
                <a:solidFill>
                  <a:srgbClr val="000000"/>
                </a:solidFill>
                <a:latin typeface="Arial"/>
                <a:ea typeface="Arial"/>
                <a:cs typeface="Arial"/>
                <a:sym typeface="Arial"/>
              </a:rPr>
              <a:t>is developed  to get customer feedback.</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Noto Sans Symbols"/>
              <a:buNone/>
            </a:pPr>
            <a:endParaRPr sz="2000" b="0" i="0" u="none" strike="noStrike" cap="none">
              <a:solidFill>
                <a:srgbClr val="000000"/>
              </a:solidFill>
              <a:latin typeface="Arial"/>
              <a:ea typeface="Arial"/>
              <a:cs typeface="Arial"/>
              <a:sym typeface="Arial"/>
            </a:endParaRPr>
          </a:p>
          <a:p>
            <a:pPr marL="0" marR="0" lvl="0" indent="-12700" algn="l"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In the subsequent spirals with higher clarity on requirements and design details a </a:t>
            </a:r>
            <a:r>
              <a:rPr lang="en-US" sz="2000" b="1" i="1" u="sng" strike="noStrike" cap="none">
                <a:solidFill>
                  <a:srgbClr val="000000"/>
                </a:solidFill>
                <a:latin typeface="Arial"/>
                <a:ea typeface="Arial"/>
                <a:cs typeface="Arial"/>
                <a:sym typeface="Arial"/>
              </a:rPr>
              <a:t>working model of the software called build </a:t>
            </a:r>
            <a:r>
              <a:rPr lang="en-US" sz="2000" b="0" i="0" u="none" strike="noStrike" cap="none">
                <a:solidFill>
                  <a:srgbClr val="000000"/>
                </a:solidFill>
                <a:latin typeface="Arial"/>
                <a:ea typeface="Arial"/>
                <a:cs typeface="Arial"/>
                <a:sym typeface="Arial"/>
              </a:rPr>
              <a:t>is produced with a version number.</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Noto Sans Symbols"/>
              <a:buNone/>
            </a:pPr>
            <a:endParaRPr sz="2000" b="0" i="0" u="none" strike="noStrike" cap="none">
              <a:solidFill>
                <a:srgbClr val="000000"/>
              </a:solidFill>
              <a:latin typeface="Arial"/>
              <a:ea typeface="Arial"/>
              <a:cs typeface="Arial"/>
              <a:sym typeface="Arial"/>
            </a:endParaRPr>
          </a:p>
          <a:p>
            <a:pPr marL="0" marR="0" lvl="0" indent="-12700" algn="l"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 These builds are sent to customer for feedback.</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rgbClr val="000000"/>
              </a:solidFill>
              <a:latin typeface="Arial"/>
              <a:ea typeface="Arial"/>
              <a:cs typeface="Arial"/>
              <a:sym typeface="Arial"/>
            </a:endParaRPr>
          </a:p>
        </p:txBody>
      </p:sp>
      <p:sp>
        <p:nvSpPr>
          <p:cNvPr id="397" name="Google Shape;397;p64"/>
          <p:cNvSpPr txBox="1"/>
          <p:nvPr/>
        </p:nvSpPr>
        <p:spPr>
          <a:xfrm>
            <a:off x="539750" y="554037"/>
            <a:ext cx="8070900" cy="817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A017F"/>
              </a:buClr>
              <a:buSzPts val="2800"/>
              <a:buFont typeface="Arial"/>
              <a:buNone/>
            </a:pPr>
            <a:r>
              <a:rPr lang="en-US" sz="2800" b="1" i="0" u="none" strike="noStrike" cap="none">
                <a:solidFill>
                  <a:srgbClr val="0A017F"/>
                </a:solidFill>
                <a:latin typeface="Arial"/>
                <a:ea typeface="Arial"/>
                <a:cs typeface="Arial"/>
                <a:sym typeface="Arial"/>
              </a:rPr>
              <a:t>Spiral Model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5"/>
          <p:cNvSpPr txBox="1"/>
          <p:nvPr/>
        </p:nvSpPr>
        <p:spPr>
          <a:xfrm>
            <a:off x="539750" y="554037"/>
            <a:ext cx="8070900" cy="817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A017F"/>
              </a:buClr>
              <a:buSzPts val="2800"/>
              <a:buFont typeface="Arial"/>
              <a:buNone/>
            </a:pPr>
            <a:r>
              <a:rPr lang="en-US" sz="2800" b="1" i="0" u="none" strike="noStrike" cap="none">
                <a:solidFill>
                  <a:srgbClr val="0A017F"/>
                </a:solidFill>
                <a:latin typeface="Arial"/>
                <a:ea typeface="Arial"/>
                <a:cs typeface="Arial"/>
                <a:sym typeface="Arial"/>
              </a:rPr>
              <a:t>Spiral Model</a:t>
            </a:r>
            <a:endParaRPr sz="1400" b="0" i="0" u="none" strike="noStrike" cap="none">
              <a:solidFill>
                <a:srgbClr val="000000"/>
              </a:solidFill>
              <a:latin typeface="Arial"/>
              <a:ea typeface="Arial"/>
              <a:cs typeface="Arial"/>
              <a:sym typeface="Arial"/>
            </a:endParaRPr>
          </a:p>
        </p:txBody>
      </p:sp>
      <p:sp>
        <p:nvSpPr>
          <p:cNvPr id="403" name="Google Shape;403;p65"/>
          <p:cNvSpPr txBox="1"/>
          <p:nvPr/>
        </p:nvSpPr>
        <p:spPr>
          <a:xfrm>
            <a:off x="539750" y="1572214"/>
            <a:ext cx="7894800" cy="23088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Noto Sans Symbols"/>
              <a:buChar char="❑"/>
            </a:pPr>
            <a:r>
              <a:rPr lang="en-US" sz="2400" b="1" i="0" u="none" strike="noStrike" cap="none" dirty="0">
                <a:solidFill>
                  <a:srgbClr val="000000"/>
                </a:solidFill>
                <a:latin typeface="Arial"/>
                <a:ea typeface="Arial"/>
                <a:cs typeface="Arial"/>
                <a:sym typeface="Arial"/>
              </a:rPr>
              <a:t>Evaluation and Risk Analysis:</a:t>
            </a:r>
            <a:endParaRPr sz="2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Helvetica Neue"/>
              <a:buNone/>
            </a:pPr>
            <a:endParaRPr sz="2400" b="1" i="0" u="none" strike="noStrike" cap="none" dirty="0">
              <a:solidFill>
                <a:srgbClr val="000000"/>
              </a:solidFill>
              <a:latin typeface="Arial"/>
              <a:ea typeface="Arial"/>
              <a:cs typeface="Arial"/>
              <a:sym typeface="Arial"/>
            </a:endParaRPr>
          </a:p>
          <a:p>
            <a:pPr marL="0" marR="0" lvl="0" indent="-50800" algn="l" rtl="0">
              <a:lnSpc>
                <a:spcPct val="100000"/>
              </a:lnSpc>
              <a:spcBef>
                <a:spcPts val="0"/>
              </a:spcBef>
              <a:spcAft>
                <a:spcPts val="0"/>
              </a:spcAft>
              <a:buClr>
                <a:srgbClr val="000000"/>
              </a:buClr>
              <a:buSzPts val="2400"/>
              <a:buFont typeface="Noto Sans Symbols"/>
              <a:buChar char="⮚"/>
            </a:pPr>
            <a:r>
              <a:rPr lang="en-US" sz="2400" b="0" i="0" u="none" strike="noStrike" cap="none" dirty="0">
                <a:solidFill>
                  <a:srgbClr val="000000"/>
                </a:solidFill>
                <a:latin typeface="Arial"/>
                <a:ea typeface="Arial"/>
                <a:cs typeface="Arial"/>
                <a:sym typeface="Arial"/>
              </a:rPr>
              <a:t>Risk Analysis includes identifying, estimating, and monitoring technical feasibility and management risks, such as schedule slippage and cost overrun. </a:t>
            </a:r>
            <a:endParaRPr sz="2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2400" b="0" i="0" u="none" strike="noStrike" cap="none" dirty="0">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6"/>
          <p:cNvSpPr txBox="1"/>
          <p:nvPr/>
        </p:nvSpPr>
        <p:spPr>
          <a:xfrm>
            <a:off x="539750" y="1643050"/>
            <a:ext cx="7845300" cy="4316100"/>
          </a:xfrm>
          <a:prstGeom prst="rect">
            <a:avLst/>
          </a:prstGeom>
          <a:noFill/>
          <a:ln>
            <a:noFill/>
          </a:ln>
        </p:spPr>
        <p:txBody>
          <a:bodyPr spcFirstLastPara="1" wrap="square" lIns="91425" tIns="45700" rIns="91425" bIns="45700" anchor="ctr" anchorCtr="0">
            <a:spAutoFit/>
          </a:bodyPr>
          <a:lstStyle/>
          <a:p>
            <a:pPr marL="0" marR="0" lvl="0" indent="-12700" algn="l" rtl="0">
              <a:lnSpc>
                <a:spcPct val="115000"/>
              </a:lnSpc>
              <a:spcBef>
                <a:spcPts val="1000"/>
              </a:spcBef>
              <a:spcAft>
                <a:spcPts val="0"/>
              </a:spcAft>
              <a:buClr>
                <a:srgbClr val="000000"/>
              </a:buClr>
              <a:buSzPts val="2200"/>
              <a:buFont typeface="Noto Sans Symbols"/>
              <a:buChar char="⮚"/>
            </a:pPr>
            <a:r>
              <a:rPr lang="en-US" sz="2200" b="0" i="0" u="none" strike="noStrike" cap="none">
                <a:solidFill>
                  <a:srgbClr val="000000"/>
                </a:solidFill>
                <a:latin typeface="Arial"/>
                <a:ea typeface="Arial"/>
                <a:cs typeface="Arial"/>
                <a:sym typeface="Arial"/>
              </a:rPr>
              <a:t>It is in synch with the natural development process of any product i.e.</a:t>
            </a:r>
            <a:endParaRPr sz="2200" b="0" i="0" u="none" strike="noStrike" cap="none">
              <a:solidFill>
                <a:srgbClr val="000000"/>
              </a:solidFill>
              <a:latin typeface="Arial"/>
              <a:ea typeface="Arial"/>
              <a:cs typeface="Arial"/>
              <a:sym typeface="Arial"/>
            </a:endParaRPr>
          </a:p>
          <a:p>
            <a:pPr marL="0" marR="0" lvl="0" indent="0" algn="l" rtl="0">
              <a:lnSpc>
                <a:spcPct val="115000"/>
              </a:lnSpc>
              <a:spcBef>
                <a:spcPts val="1000"/>
              </a:spcBef>
              <a:spcAft>
                <a:spcPts val="0"/>
              </a:spcAft>
              <a:buClr>
                <a:srgbClr val="000000"/>
              </a:buClr>
              <a:buSzPts val="2000"/>
              <a:buFont typeface="Arial"/>
              <a:buNone/>
            </a:pPr>
            <a:r>
              <a:rPr lang="en-US" sz="2200" b="0" i="0" u="none" strike="noStrike" cap="none">
                <a:solidFill>
                  <a:srgbClr val="000000"/>
                </a:solidFill>
                <a:latin typeface="Arial"/>
                <a:ea typeface="Arial"/>
                <a:cs typeface="Arial"/>
                <a:sym typeface="Arial"/>
              </a:rPr>
              <a:t> learning with maturity and involves minimum risk for the customer as well as the development firms. </a:t>
            </a:r>
            <a:endParaRPr sz="2200" b="0" i="0" u="none" strike="noStrike" cap="none">
              <a:solidFill>
                <a:srgbClr val="000000"/>
              </a:solidFill>
              <a:latin typeface="Arial"/>
              <a:ea typeface="Arial"/>
              <a:cs typeface="Arial"/>
              <a:sym typeface="Arial"/>
            </a:endParaRPr>
          </a:p>
          <a:p>
            <a:pPr marL="0" marR="0" lvl="0" indent="0" algn="l" rtl="0">
              <a:lnSpc>
                <a:spcPct val="115000"/>
              </a:lnSpc>
              <a:spcBef>
                <a:spcPts val="1000"/>
              </a:spcBef>
              <a:spcAft>
                <a:spcPts val="0"/>
              </a:spcAft>
              <a:buClr>
                <a:schemeClr val="dk1"/>
              </a:buClr>
              <a:buSzPts val="2000"/>
              <a:buFont typeface="Helvetica Neue"/>
              <a:buNone/>
            </a:pPr>
            <a:endParaRPr sz="2200" b="0" i="0" u="none" strike="noStrike" cap="none">
              <a:solidFill>
                <a:srgbClr val="000000"/>
              </a:solidFill>
              <a:latin typeface="Arial"/>
              <a:ea typeface="Arial"/>
              <a:cs typeface="Arial"/>
              <a:sym typeface="Arial"/>
            </a:endParaRPr>
          </a:p>
          <a:p>
            <a:pPr marL="0" marR="0" lvl="0" indent="0" algn="l" rtl="0">
              <a:lnSpc>
                <a:spcPct val="115000"/>
              </a:lnSpc>
              <a:spcBef>
                <a:spcPts val="1000"/>
              </a:spcBef>
              <a:spcAft>
                <a:spcPts val="0"/>
              </a:spcAft>
              <a:buClr>
                <a:srgbClr val="000000"/>
              </a:buClr>
              <a:buSzPts val="2000"/>
              <a:buFont typeface="Arial"/>
              <a:buNone/>
            </a:pPr>
            <a:r>
              <a:rPr lang="en-US" sz="2200" b="0" i="0" u="none" strike="noStrike" cap="none">
                <a:solidFill>
                  <a:srgbClr val="000000"/>
                </a:solidFill>
                <a:latin typeface="Arial"/>
                <a:ea typeface="Arial"/>
                <a:cs typeface="Arial"/>
                <a:sym typeface="Arial"/>
              </a:rPr>
              <a:t>Following are the typical uses of Spiral model:</a:t>
            </a:r>
            <a:endParaRPr sz="2200" b="0" i="0" u="none" strike="noStrike" cap="none">
              <a:solidFill>
                <a:srgbClr val="000000"/>
              </a:solidFill>
              <a:latin typeface="Arial"/>
              <a:ea typeface="Arial"/>
              <a:cs typeface="Arial"/>
              <a:sym typeface="Arial"/>
            </a:endParaRPr>
          </a:p>
          <a:p>
            <a:pPr marL="0" marR="0" lvl="0" indent="0" algn="l" rtl="0">
              <a:lnSpc>
                <a:spcPct val="115000"/>
              </a:lnSpc>
              <a:spcBef>
                <a:spcPts val="1000"/>
              </a:spcBef>
              <a:spcAft>
                <a:spcPts val="0"/>
              </a:spcAft>
              <a:buClr>
                <a:schemeClr val="dk1"/>
              </a:buClr>
              <a:buSzPts val="2000"/>
              <a:buFont typeface="Helvetica Neue"/>
              <a:buNone/>
            </a:pPr>
            <a:endParaRPr sz="2200" b="0" i="0" u="none" strike="noStrike" cap="none">
              <a:solidFill>
                <a:schemeClr val="dk1"/>
              </a:solidFill>
              <a:latin typeface="Helvetica Neue"/>
              <a:ea typeface="Helvetica Neue"/>
              <a:cs typeface="Helvetica Neue"/>
              <a:sym typeface="Helvetica Neue"/>
            </a:endParaRPr>
          </a:p>
          <a:p>
            <a:pPr marL="0" marR="0" lvl="0" indent="-25400" algn="l" rtl="0">
              <a:lnSpc>
                <a:spcPct val="115000"/>
              </a:lnSpc>
              <a:spcBef>
                <a:spcPts val="10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When costs there is a budget constraint.</a:t>
            </a:r>
            <a:endParaRPr sz="2200" b="0" i="0" u="none" strike="noStrike" cap="none">
              <a:solidFill>
                <a:schemeClr val="dk1"/>
              </a:solidFill>
              <a:latin typeface="Helvetica Neue"/>
              <a:ea typeface="Helvetica Neue"/>
              <a:cs typeface="Helvetica Neue"/>
              <a:sym typeface="Helvetica Neue"/>
            </a:endParaRPr>
          </a:p>
          <a:p>
            <a:pPr marL="0" marR="0" lvl="0" indent="-25400" algn="l" rtl="0">
              <a:lnSpc>
                <a:spcPct val="115000"/>
              </a:lnSpc>
              <a:spcBef>
                <a:spcPts val="1000"/>
              </a:spcBef>
              <a:spcAft>
                <a:spcPts val="100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For medium to high-risk projects.</a:t>
            </a:r>
            <a:endParaRPr sz="2200" b="0" i="0" u="none" strike="noStrike" cap="none">
              <a:solidFill>
                <a:srgbClr val="000000"/>
              </a:solidFill>
              <a:latin typeface="Arial"/>
              <a:ea typeface="Arial"/>
              <a:cs typeface="Arial"/>
              <a:sym typeface="Arial"/>
            </a:endParaRPr>
          </a:p>
        </p:txBody>
      </p:sp>
      <p:sp>
        <p:nvSpPr>
          <p:cNvPr id="409" name="Google Shape;409;p66"/>
          <p:cNvSpPr txBox="1"/>
          <p:nvPr/>
        </p:nvSpPr>
        <p:spPr>
          <a:xfrm>
            <a:off x="539750" y="554037"/>
            <a:ext cx="8070900" cy="817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A017F"/>
              </a:buClr>
              <a:buSzPts val="2800"/>
              <a:buFont typeface="Arial"/>
              <a:buNone/>
            </a:pPr>
            <a:r>
              <a:rPr lang="en-US" sz="2800" b="1" i="0" u="none" strike="noStrike" cap="none">
                <a:solidFill>
                  <a:srgbClr val="0A017F"/>
                </a:solidFill>
                <a:latin typeface="Arial"/>
                <a:ea typeface="Arial"/>
                <a:cs typeface="Arial"/>
                <a:sym typeface="Arial"/>
              </a:rPr>
              <a:t>Spiral Model Applications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7"/>
          <p:cNvSpPr txBox="1"/>
          <p:nvPr/>
        </p:nvSpPr>
        <p:spPr>
          <a:xfrm>
            <a:off x="539750" y="1643050"/>
            <a:ext cx="8070900" cy="4838400"/>
          </a:xfrm>
          <a:prstGeom prst="rect">
            <a:avLst/>
          </a:prstGeom>
          <a:noFill/>
          <a:ln>
            <a:noFill/>
          </a:ln>
        </p:spPr>
        <p:txBody>
          <a:bodyPr spcFirstLastPara="1" wrap="square" lIns="91425" tIns="45700" rIns="91425" bIns="45700" anchor="ctr" anchorCtr="0">
            <a:spAutoFit/>
          </a:bodyPr>
          <a:lstStyle/>
          <a:p>
            <a:pPr marL="0" marR="0" lvl="0" indent="-25400" algn="l" rtl="0">
              <a:lnSpc>
                <a:spcPct val="115000"/>
              </a:lnSpc>
              <a:spcBef>
                <a:spcPts val="10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Long-term project commitment because of potential changes to economic priorities as the requirements change with time.</a:t>
            </a:r>
            <a:endParaRPr sz="2200" b="0" i="0" u="none" strike="noStrike" cap="none">
              <a:solidFill>
                <a:srgbClr val="000000"/>
              </a:solidFill>
              <a:latin typeface="Arial"/>
              <a:ea typeface="Arial"/>
              <a:cs typeface="Arial"/>
              <a:sym typeface="Arial"/>
            </a:endParaRPr>
          </a:p>
          <a:p>
            <a:pPr marL="0" marR="0" lvl="0" indent="-25400" algn="l" rtl="0">
              <a:lnSpc>
                <a:spcPct val="115000"/>
              </a:lnSpc>
              <a:spcBef>
                <a:spcPts val="10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Customer is not sure of their requirements which is usually the case.</a:t>
            </a:r>
            <a:endParaRPr sz="2200" b="0" i="0" u="none" strike="noStrike" cap="none">
              <a:solidFill>
                <a:schemeClr val="dk1"/>
              </a:solidFill>
              <a:latin typeface="Helvetica Neue"/>
              <a:ea typeface="Helvetica Neue"/>
              <a:cs typeface="Helvetica Neue"/>
              <a:sym typeface="Helvetica Neue"/>
            </a:endParaRPr>
          </a:p>
          <a:p>
            <a:pPr marL="0" marR="0" lvl="0" indent="-25400" algn="l" rtl="0">
              <a:lnSpc>
                <a:spcPct val="115000"/>
              </a:lnSpc>
              <a:spcBef>
                <a:spcPts val="10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Requirements are complex and need evaluation to get clarity.</a:t>
            </a:r>
            <a:endParaRPr sz="2200" b="0" i="0" u="none" strike="noStrike" cap="none">
              <a:solidFill>
                <a:schemeClr val="dk1"/>
              </a:solidFill>
              <a:latin typeface="Helvetica Neue"/>
              <a:ea typeface="Helvetica Neue"/>
              <a:cs typeface="Helvetica Neue"/>
              <a:sym typeface="Helvetica Neue"/>
            </a:endParaRPr>
          </a:p>
          <a:p>
            <a:pPr marL="0" marR="0" lvl="0" indent="-25400" algn="l" rtl="0">
              <a:lnSpc>
                <a:spcPct val="115000"/>
              </a:lnSpc>
              <a:spcBef>
                <a:spcPts val="10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New product line which should be released in phases to get enough customer feedback.</a:t>
            </a:r>
            <a:endParaRPr sz="2200" b="0" i="0" u="none" strike="noStrike" cap="none">
              <a:solidFill>
                <a:srgbClr val="000000"/>
              </a:solidFill>
              <a:latin typeface="Arial"/>
              <a:ea typeface="Arial"/>
              <a:cs typeface="Arial"/>
              <a:sym typeface="Arial"/>
            </a:endParaRPr>
          </a:p>
          <a:p>
            <a:pPr marL="0" marR="0" lvl="0" indent="-25400" algn="l" rtl="0">
              <a:lnSpc>
                <a:spcPct val="115000"/>
              </a:lnSpc>
              <a:spcBef>
                <a:spcPts val="1000"/>
              </a:spcBef>
              <a:spcAft>
                <a:spcPts val="100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Significant changes are expected in the product during the development cycle.</a:t>
            </a:r>
            <a:endParaRPr sz="2200" b="0" i="0" u="none" strike="noStrike" cap="none">
              <a:solidFill>
                <a:srgbClr val="000000"/>
              </a:solidFill>
              <a:latin typeface="Arial"/>
              <a:ea typeface="Arial"/>
              <a:cs typeface="Arial"/>
              <a:sym typeface="Arial"/>
            </a:endParaRPr>
          </a:p>
        </p:txBody>
      </p:sp>
      <p:sp>
        <p:nvSpPr>
          <p:cNvPr id="415" name="Google Shape;415;p67"/>
          <p:cNvSpPr txBox="1"/>
          <p:nvPr/>
        </p:nvSpPr>
        <p:spPr>
          <a:xfrm>
            <a:off x="539750" y="554037"/>
            <a:ext cx="8070900" cy="817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A017F"/>
              </a:buClr>
              <a:buSzPts val="2800"/>
              <a:buFont typeface="Arial"/>
              <a:buNone/>
            </a:pPr>
            <a:r>
              <a:rPr lang="en-US" sz="2800" b="1" i="0" u="none" strike="noStrike" cap="none">
                <a:solidFill>
                  <a:srgbClr val="0A017F"/>
                </a:solidFill>
                <a:latin typeface="Arial"/>
                <a:ea typeface="Arial"/>
                <a:cs typeface="Arial"/>
                <a:sym typeface="Arial"/>
              </a:rPr>
              <a:t>Spiral Model Applications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pic>
        <p:nvPicPr>
          <p:cNvPr id="420" name="Google Shape;420;p68"/>
          <p:cNvPicPr preferRelativeResize="0"/>
          <p:nvPr/>
        </p:nvPicPr>
        <p:blipFill rotWithShape="1">
          <a:blip r:embed="rId3">
            <a:alphaModFix/>
          </a:blip>
          <a:srcRect/>
          <a:stretch/>
        </p:blipFill>
        <p:spPr>
          <a:xfrm>
            <a:off x="23812" y="1662112"/>
            <a:ext cx="9094787" cy="3533775"/>
          </a:xfrm>
          <a:prstGeom prst="rect">
            <a:avLst/>
          </a:prstGeom>
          <a:noFill/>
          <a:ln>
            <a:noFill/>
          </a:ln>
        </p:spPr>
      </p:pic>
      <p:sp>
        <p:nvSpPr>
          <p:cNvPr id="421" name="Google Shape;421;p68"/>
          <p:cNvSpPr txBox="1"/>
          <p:nvPr/>
        </p:nvSpPr>
        <p:spPr>
          <a:xfrm>
            <a:off x="539750" y="554037"/>
            <a:ext cx="8070900" cy="817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A017F"/>
              </a:buClr>
              <a:buSzPts val="2800"/>
              <a:buFont typeface="Arial"/>
              <a:buNone/>
            </a:pPr>
            <a:r>
              <a:rPr lang="en-US" sz="2800" b="1" i="0" u="none" strike="noStrike" cap="none">
                <a:solidFill>
                  <a:srgbClr val="0A017F"/>
                </a:solidFill>
                <a:latin typeface="Arial"/>
                <a:ea typeface="Arial"/>
                <a:cs typeface="Arial"/>
                <a:sym typeface="Arial"/>
              </a:rPr>
              <a:t>Spiral Model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426" name="Google Shape;426;p69"/>
          <p:cNvPicPr preferRelativeResize="0"/>
          <p:nvPr/>
        </p:nvPicPr>
        <p:blipFill rotWithShape="1">
          <a:blip r:embed="rId3">
            <a:alphaModFix/>
          </a:blip>
          <a:srcRect/>
          <a:stretch/>
        </p:blipFill>
        <p:spPr>
          <a:xfrm>
            <a:off x="285750" y="2071687"/>
            <a:ext cx="8539161" cy="3124200"/>
          </a:xfrm>
          <a:prstGeom prst="rect">
            <a:avLst/>
          </a:prstGeom>
          <a:noFill/>
          <a:ln>
            <a:noFill/>
          </a:ln>
        </p:spPr>
      </p:pic>
      <p:sp>
        <p:nvSpPr>
          <p:cNvPr id="427" name="Google Shape;427;p69"/>
          <p:cNvSpPr txBox="1"/>
          <p:nvPr/>
        </p:nvSpPr>
        <p:spPr>
          <a:xfrm>
            <a:off x="539750" y="554037"/>
            <a:ext cx="8070900" cy="817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A017F"/>
              </a:buClr>
              <a:buSzPts val="2800"/>
              <a:buFont typeface="Arial"/>
              <a:buNone/>
            </a:pPr>
            <a:r>
              <a:rPr lang="en-US" sz="2800" b="1" i="0" u="none" strike="noStrike" cap="none">
                <a:solidFill>
                  <a:srgbClr val="0A017F"/>
                </a:solidFill>
                <a:latin typeface="Arial"/>
                <a:ea typeface="Arial"/>
                <a:cs typeface="Arial"/>
                <a:sym typeface="Arial"/>
              </a:rPr>
              <a:t>Spiral Model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70"/>
          <p:cNvSpPr txBox="1">
            <a:spLocks noGrp="1"/>
          </p:cNvSpPr>
          <p:nvPr>
            <p:ph type="ctrTitle"/>
          </p:nvPr>
        </p:nvSpPr>
        <p:spPr>
          <a:xfrm>
            <a:off x="727950" y="3134333"/>
            <a:ext cx="7688100" cy="1404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5000"/>
              <a:t>Classwork</a:t>
            </a:r>
            <a:endParaRPr sz="5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1"/>
          <p:cNvSpPr txBox="1">
            <a:spLocks noGrp="1"/>
          </p:cNvSpPr>
          <p:nvPr>
            <p:ph type="title"/>
          </p:nvPr>
        </p:nvSpPr>
        <p:spPr>
          <a:xfrm>
            <a:off x="729450" y="750100"/>
            <a:ext cx="7688700" cy="7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440"/>
              <a:t>Classwork</a:t>
            </a:r>
            <a:endParaRPr sz="2440"/>
          </a:p>
        </p:txBody>
      </p:sp>
      <p:sp>
        <p:nvSpPr>
          <p:cNvPr id="438" name="Google Shape;438;p71"/>
          <p:cNvSpPr txBox="1">
            <a:spLocks noGrp="1"/>
          </p:cNvSpPr>
          <p:nvPr>
            <p:ph type="body" idx="1"/>
          </p:nvPr>
        </p:nvSpPr>
        <p:spPr>
          <a:xfrm>
            <a:off x="729450" y="1768075"/>
            <a:ext cx="7688700" cy="45810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US" sz="1800" b="1">
                <a:solidFill>
                  <a:schemeClr val="dk2"/>
                </a:solidFill>
              </a:rPr>
              <a:t>Instructions - </a:t>
            </a:r>
            <a:endParaRPr sz="1800" b="1">
              <a:solidFill>
                <a:schemeClr val="dk2"/>
              </a:solidFill>
            </a:endParaRPr>
          </a:p>
          <a:p>
            <a:pPr marL="0" lvl="0" indent="0" algn="just" rtl="0">
              <a:spcBef>
                <a:spcPts val="1200"/>
              </a:spcBef>
              <a:spcAft>
                <a:spcPts val="0"/>
              </a:spcAft>
              <a:buNone/>
            </a:pPr>
            <a:r>
              <a:rPr lang="en-US" sz="1800">
                <a:solidFill>
                  <a:schemeClr val="dk2"/>
                </a:solidFill>
              </a:rPr>
              <a:t>For the following questions, you are allowed to use the lecture slides, notes, any books and even the internet. </a:t>
            </a:r>
            <a:endParaRPr sz="1800">
              <a:solidFill>
                <a:schemeClr val="dk2"/>
              </a:solidFill>
            </a:endParaRPr>
          </a:p>
          <a:p>
            <a:pPr marL="0" lvl="0" indent="0" algn="just" rtl="0">
              <a:spcBef>
                <a:spcPts val="1200"/>
              </a:spcBef>
              <a:spcAft>
                <a:spcPts val="0"/>
              </a:spcAft>
              <a:buNone/>
            </a:pPr>
            <a:r>
              <a:rPr lang="en-US" sz="1800">
                <a:solidFill>
                  <a:schemeClr val="dk2"/>
                </a:solidFill>
              </a:rPr>
              <a:t>But you are not allowed to directly copy/paste from anywhere. Except, of course, standard definitions and/or quotations. This means you have to understand the points and write them in your own words.  Type your answers and submit. </a:t>
            </a:r>
            <a:endParaRPr sz="1800">
              <a:solidFill>
                <a:schemeClr val="dk2"/>
              </a:solidFill>
            </a:endParaRPr>
          </a:p>
          <a:p>
            <a:pPr marL="0" lvl="0" indent="0" algn="just" rtl="0">
              <a:spcBef>
                <a:spcPts val="1200"/>
              </a:spcBef>
              <a:spcAft>
                <a:spcPts val="0"/>
              </a:spcAft>
              <a:buNone/>
            </a:pPr>
            <a:r>
              <a:rPr lang="en-US" sz="1800">
                <a:solidFill>
                  <a:schemeClr val="dk2"/>
                </a:solidFill>
              </a:rPr>
              <a:t>I will be running each answer through plagiarism checkers. Plagiarism  will lead to a big zero. But everything should be fine as long as you use your own words for answers.</a:t>
            </a:r>
            <a:endParaRPr sz="1800">
              <a:solidFill>
                <a:schemeClr val="dk2"/>
              </a:solidFill>
            </a:endParaRPr>
          </a:p>
          <a:p>
            <a:pPr marL="0" lvl="0" indent="0" algn="just" rtl="0">
              <a:spcBef>
                <a:spcPts val="1200"/>
              </a:spcBef>
              <a:spcAft>
                <a:spcPts val="1200"/>
              </a:spcAft>
              <a:buNone/>
            </a:pPr>
            <a:r>
              <a:rPr lang="en-US" sz="1800">
                <a:solidFill>
                  <a:schemeClr val="dk2"/>
                </a:solidFill>
              </a:rPr>
              <a:t> Each answer should be in 200 words or less. You should include sufficient descriptions and / or explanations and examples in your answer. </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marR="0" lvl="0" indent="-419100" algn="just" rtl="0">
              <a:lnSpc>
                <a:spcPct val="95000"/>
              </a:lnSpc>
              <a:spcBef>
                <a:spcPts val="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a:t>
            </a:r>
            <a:r>
              <a:rPr lang="en-US" sz="2400" b="1" i="0" u="none">
                <a:solidFill>
                  <a:schemeClr val="dk2"/>
                </a:solidFill>
                <a:latin typeface="Times New Roman"/>
                <a:ea typeface="Times New Roman"/>
                <a:cs typeface="Times New Roman"/>
                <a:sym typeface="Times New Roman"/>
              </a:rPr>
              <a:t>Validation.</a:t>
            </a:r>
            <a:r>
              <a:rPr lang="en-US" sz="2400" b="0" i="0" u="none">
                <a:solidFill>
                  <a:schemeClr val="dk2"/>
                </a:solidFill>
                <a:latin typeface="Times New Roman"/>
                <a:ea typeface="Times New Roman"/>
                <a:cs typeface="Times New Roman"/>
                <a:sym typeface="Times New Roman"/>
              </a:rPr>
              <a:t> The assurance that a product, service, or system meets the needs of the customer and other identified stakeholders. It often involves acceptance and suitability with external customers. Contrast with </a:t>
            </a:r>
            <a:r>
              <a:rPr lang="en-US" sz="2400" b="0" i="1" u="none">
                <a:solidFill>
                  <a:schemeClr val="dk2"/>
                </a:solidFill>
                <a:latin typeface="Times New Roman"/>
                <a:ea typeface="Times New Roman"/>
                <a:cs typeface="Times New Roman"/>
                <a:sym typeface="Times New Roman"/>
              </a:rPr>
              <a:t>verification</a:t>
            </a:r>
            <a:r>
              <a:rPr lang="en-US" sz="2400" b="0" i="0" u="none">
                <a:solidFill>
                  <a:schemeClr val="dk2"/>
                </a:solidFill>
                <a:latin typeface="Times New Roman"/>
                <a:ea typeface="Times New Roman"/>
                <a:cs typeface="Times New Roman"/>
                <a:sym typeface="Times New Roman"/>
              </a:rPr>
              <a:t>.“</a:t>
            </a:r>
            <a:endParaRPr/>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a:t>
            </a:r>
            <a:r>
              <a:rPr lang="en-US" sz="2400" b="1" i="0" u="none">
                <a:solidFill>
                  <a:schemeClr val="dk2"/>
                </a:solidFill>
                <a:latin typeface="Times New Roman"/>
                <a:ea typeface="Times New Roman"/>
                <a:cs typeface="Times New Roman"/>
                <a:sym typeface="Times New Roman"/>
              </a:rPr>
              <a:t>Verification</a:t>
            </a:r>
            <a:r>
              <a:rPr lang="en-US" sz="2400" b="0" i="0" u="none">
                <a:solidFill>
                  <a:schemeClr val="dk2"/>
                </a:solidFill>
                <a:latin typeface="Times New Roman"/>
                <a:ea typeface="Times New Roman"/>
                <a:cs typeface="Times New Roman"/>
                <a:sym typeface="Times New Roman"/>
              </a:rPr>
              <a:t>. The evaluation of whether or not a product, service, or system complies with a regulation, requirement, specification, or imposed condition. It is often an internal process. Contrast with </a:t>
            </a:r>
            <a:r>
              <a:rPr lang="en-US" sz="2400" b="0" i="1" u="none">
                <a:solidFill>
                  <a:schemeClr val="dk2"/>
                </a:solidFill>
                <a:latin typeface="Times New Roman"/>
                <a:ea typeface="Times New Roman"/>
                <a:cs typeface="Times New Roman"/>
                <a:sym typeface="Times New Roman"/>
              </a:rPr>
              <a:t>validation</a:t>
            </a:r>
            <a:r>
              <a:rPr lang="en-US" sz="2400" b="0" i="0" u="none">
                <a:solidFill>
                  <a:schemeClr val="dk2"/>
                </a:solidFill>
                <a:latin typeface="Times New Roman"/>
                <a:ea typeface="Times New Roman"/>
                <a:cs typeface="Times New Roman"/>
                <a:sym typeface="Times New Roman"/>
              </a:rPr>
              <a:t>."</a:t>
            </a:r>
            <a:endParaRPr/>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It is sometimes said that validation can be expressed by the query "</a:t>
            </a:r>
            <a:r>
              <a:rPr lang="en-US" sz="2400" b="1" i="1" u="sng">
                <a:solidFill>
                  <a:schemeClr val="dk2"/>
                </a:solidFill>
                <a:latin typeface="Times New Roman"/>
                <a:ea typeface="Times New Roman"/>
                <a:cs typeface="Times New Roman"/>
                <a:sym typeface="Times New Roman"/>
              </a:rPr>
              <a:t>Are you building the right thing?</a:t>
            </a:r>
            <a:r>
              <a:rPr lang="en-US" sz="2400" b="0" i="0" u="none">
                <a:solidFill>
                  <a:schemeClr val="dk2"/>
                </a:solidFill>
                <a:latin typeface="Times New Roman"/>
                <a:ea typeface="Times New Roman"/>
                <a:cs typeface="Times New Roman"/>
                <a:sym typeface="Times New Roman"/>
              </a:rPr>
              <a:t>" and verification by "</a:t>
            </a:r>
            <a:r>
              <a:rPr lang="en-US" sz="2400" b="1" i="1" u="sng">
                <a:solidFill>
                  <a:schemeClr val="dk2"/>
                </a:solidFill>
                <a:latin typeface="Times New Roman"/>
                <a:ea typeface="Times New Roman"/>
                <a:cs typeface="Times New Roman"/>
                <a:sym typeface="Times New Roman"/>
              </a:rPr>
              <a:t>Are you building it right?</a:t>
            </a:r>
            <a:r>
              <a:rPr lang="en-US" sz="2400" b="0" i="0" u="none">
                <a:solidFill>
                  <a:schemeClr val="dk2"/>
                </a:solidFill>
                <a:latin typeface="Times New Roman"/>
                <a:ea typeface="Times New Roman"/>
                <a:cs typeface="Times New Roman"/>
                <a:sym typeface="Times New Roman"/>
              </a:rPr>
              <a:t>"</a:t>
            </a:r>
            <a:endParaRPr/>
          </a:p>
        </p:txBody>
      </p:sp>
      <p:sp>
        <p:nvSpPr>
          <p:cNvPr id="192" name="Google Shape;192;p30"/>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V-Model</a:t>
            </a:r>
            <a:br>
              <a:rPr lang="en-US" sz="2800" b="1" i="0" u="none">
                <a:solidFill>
                  <a:srgbClr val="0A017F"/>
                </a:solidFill>
                <a:latin typeface="Times New Roman"/>
                <a:ea typeface="Times New Roman"/>
                <a:cs typeface="Times New Roman"/>
                <a:sym typeface="Times New Roman"/>
              </a:rPr>
            </a:b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72"/>
          <p:cNvSpPr txBox="1">
            <a:spLocks noGrp="1"/>
          </p:cNvSpPr>
          <p:nvPr>
            <p:ph type="title"/>
          </p:nvPr>
        </p:nvSpPr>
        <p:spPr>
          <a:xfrm>
            <a:off x="729450" y="750100"/>
            <a:ext cx="7688700" cy="7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440"/>
              <a:t>Classwork</a:t>
            </a:r>
            <a:endParaRPr sz="2440"/>
          </a:p>
        </p:txBody>
      </p:sp>
      <p:sp>
        <p:nvSpPr>
          <p:cNvPr id="444" name="Google Shape;444;p72"/>
          <p:cNvSpPr txBox="1">
            <a:spLocks noGrp="1"/>
          </p:cNvSpPr>
          <p:nvPr>
            <p:ph type="body" idx="1"/>
          </p:nvPr>
        </p:nvSpPr>
        <p:spPr>
          <a:xfrm>
            <a:off x="729450" y="1768075"/>
            <a:ext cx="7688700" cy="4581000"/>
          </a:xfrm>
          <a:prstGeom prst="rect">
            <a:avLst/>
          </a:prstGeom>
        </p:spPr>
        <p:txBody>
          <a:bodyPr spcFirstLastPara="1" wrap="square" lIns="91425" tIns="91425" rIns="91425" bIns="91425" anchor="t" anchorCtr="0">
            <a:normAutofit fontScale="92500"/>
          </a:bodyPr>
          <a:lstStyle/>
          <a:p>
            <a:pPr marL="457200" lvl="0" indent="-368300" algn="just" rtl="0">
              <a:spcBef>
                <a:spcPts val="1000"/>
              </a:spcBef>
              <a:spcAft>
                <a:spcPts val="0"/>
              </a:spcAft>
              <a:buClr>
                <a:schemeClr val="dk2"/>
              </a:buClr>
              <a:buSzPts val="2200"/>
              <a:buAutoNum type="arabicPeriod"/>
            </a:pPr>
            <a:r>
              <a:rPr lang="en-US" sz="2200" dirty="0">
                <a:solidFill>
                  <a:schemeClr val="dk2"/>
                </a:solidFill>
              </a:rPr>
              <a:t>Briefly describe the V model in your own words. </a:t>
            </a:r>
            <a:endParaRPr sz="2200" dirty="0">
              <a:solidFill>
                <a:schemeClr val="dk2"/>
              </a:solidFill>
            </a:endParaRPr>
          </a:p>
          <a:p>
            <a:pPr marL="457200" lvl="0" indent="-368300" algn="just" rtl="0">
              <a:spcBef>
                <a:spcPts val="1200"/>
              </a:spcBef>
              <a:spcAft>
                <a:spcPts val="0"/>
              </a:spcAft>
              <a:buClr>
                <a:schemeClr val="dk2"/>
              </a:buClr>
              <a:buSzPts val="2200"/>
              <a:buAutoNum type="arabicPeriod"/>
            </a:pPr>
            <a:r>
              <a:rPr lang="en-US" sz="2200" dirty="0">
                <a:solidFill>
                  <a:schemeClr val="dk2"/>
                </a:solidFill>
              </a:rPr>
              <a:t>In what cases do you think the V model is appropriate to apply? </a:t>
            </a:r>
            <a:endParaRPr sz="2200" dirty="0">
              <a:solidFill>
                <a:schemeClr val="dk2"/>
              </a:solidFill>
            </a:endParaRPr>
          </a:p>
          <a:p>
            <a:pPr marL="457200" lvl="0" indent="-368300" algn="just" rtl="0">
              <a:spcBef>
                <a:spcPts val="1200"/>
              </a:spcBef>
              <a:spcAft>
                <a:spcPts val="0"/>
              </a:spcAft>
              <a:buClr>
                <a:schemeClr val="dk2"/>
              </a:buClr>
              <a:buSzPts val="2200"/>
              <a:buAutoNum type="arabicPeriod"/>
            </a:pPr>
            <a:r>
              <a:rPr lang="en-US" sz="2200" dirty="0">
                <a:solidFill>
                  <a:schemeClr val="dk2"/>
                </a:solidFill>
              </a:rPr>
              <a:t>What is the difference between system design and architecture design?</a:t>
            </a:r>
            <a:endParaRPr sz="2200" dirty="0">
              <a:solidFill>
                <a:schemeClr val="dk2"/>
              </a:solidFill>
            </a:endParaRPr>
          </a:p>
          <a:p>
            <a:pPr marL="457200" lvl="0" indent="-368300" algn="just" rtl="0">
              <a:spcBef>
                <a:spcPts val="1200"/>
              </a:spcBef>
              <a:spcAft>
                <a:spcPts val="0"/>
              </a:spcAft>
              <a:buClr>
                <a:schemeClr val="dk2"/>
              </a:buClr>
              <a:buSzPts val="2200"/>
              <a:buAutoNum type="arabicPeriod"/>
            </a:pPr>
            <a:r>
              <a:rPr lang="en-US" sz="2200" dirty="0">
                <a:solidFill>
                  <a:schemeClr val="dk2"/>
                </a:solidFill>
              </a:rPr>
              <a:t>What the different stages of software testing? Are there other stages not discussed in the lecture? Describe each stage in your own words.</a:t>
            </a:r>
            <a:endParaRPr sz="2200" dirty="0">
              <a:solidFill>
                <a:schemeClr val="dk2"/>
              </a:solidFill>
            </a:endParaRPr>
          </a:p>
          <a:p>
            <a:pPr marL="457200" lvl="0" indent="-368300" algn="just" rtl="0">
              <a:spcBef>
                <a:spcPts val="1200"/>
              </a:spcBef>
              <a:spcAft>
                <a:spcPts val="1200"/>
              </a:spcAft>
              <a:buClr>
                <a:schemeClr val="dk2"/>
              </a:buClr>
              <a:buSzPts val="2200"/>
              <a:buAutoNum type="arabicPeriod"/>
            </a:pPr>
            <a:r>
              <a:rPr lang="en-US" sz="2200" dirty="0">
                <a:solidFill>
                  <a:schemeClr val="dk2"/>
                </a:solidFill>
              </a:rPr>
              <a:t>What are the differences between validation and verification? </a:t>
            </a:r>
            <a:endParaRPr sz="2200" dirty="0">
              <a:solidFill>
                <a:schemeClr val="dk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73"/>
          <p:cNvSpPr txBox="1">
            <a:spLocks noGrp="1"/>
          </p:cNvSpPr>
          <p:nvPr>
            <p:ph type="title"/>
          </p:nvPr>
        </p:nvSpPr>
        <p:spPr>
          <a:xfrm>
            <a:off x="729450" y="750100"/>
            <a:ext cx="7688700" cy="7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440"/>
              <a:t>Classwork</a:t>
            </a:r>
            <a:endParaRPr sz="2440"/>
          </a:p>
        </p:txBody>
      </p:sp>
      <p:sp>
        <p:nvSpPr>
          <p:cNvPr id="450" name="Google Shape;450;p73"/>
          <p:cNvSpPr txBox="1">
            <a:spLocks noGrp="1"/>
          </p:cNvSpPr>
          <p:nvPr>
            <p:ph type="body" idx="1"/>
          </p:nvPr>
        </p:nvSpPr>
        <p:spPr>
          <a:xfrm>
            <a:off x="729450" y="1768075"/>
            <a:ext cx="7688700" cy="4581000"/>
          </a:xfrm>
          <a:prstGeom prst="rect">
            <a:avLst/>
          </a:prstGeom>
        </p:spPr>
        <p:txBody>
          <a:bodyPr spcFirstLastPara="1" wrap="square" lIns="91425" tIns="91425" rIns="91425" bIns="91425" anchor="t" anchorCtr="0">
            <a:normAutofit/>
          </a:bodyPr>
          <a:lstStyle/>
          <a:p>
            <a:pPr marL="457200" lvl="0" indent="-368300" algn="just" rtl="0">
              <a:spcBef>
                <a:spcPts val="1000"/>
              </a:spcBef>
              <a:spcAft>
                <a:spcPts val="0"/>
              </a:spcAft>
              <a:buClr>
                <a:schemeClr val="dk2"/>
              </a:buClr>
              <a:buSzPts val="2200"/>
              <a:buAutoNum type="arabicPeriod" startAt="6"/>
            </a:pPr>
            <a:r>
              <a:rPr lang="en-US" sz="2200">
                <a:solidFill>
                  <a:schemeClr val="dk2"/>
                </a:solidFill>
              </a:rPr>
              <a:t>Describe the incremental process model in your own words. </a:t>
            </a:r>
            <a:endParaRPr sz="2200">
              <a:solidFill>
                <a:schemeClr val="dk2"/>
              </a:solidFill>
            </a:endParaRPr>
          </a:p>
          <a:p>
            <a:pPr marL="457200" lvl="0" indent="-368300" algn="just" rtl="0">
              <a:spcBef>
                <a:spcPts val="1200"/>
              </a:spcBef>
              <a:spcAft>
                <a:spcPts val="0"/>
              </a:spcAft>
              <a:buClr>
                <a:schemeClr val="dk2"/>
              </a:buClr>
              <a:buSzPts val="2200"/>
              <a:buAutoNum type="arabicPeriod" startAt="6"/>
            </a:pPr>
            <a:r>
              <a:rPr lang="en-US" sz="2200">
                <a:solidFill>
                  <a:schemeClr val="dk2"/>
                </a:solidFill>
              </a:rPr>
              <a:t>Explain in what way the incremental model may be more efficient than the V model.</a:t>
            </a:r>
            <a:endParaRPr sz="2200">
              <a:solidFill>
                <a:schemeClr val="dk2"/>
              </a:solidFill>
            </a:endParaRPr>
          </a:p>
          <a:p>
            <a:pPr marL="457200" lvl="0" indent="-368300" algn="just" rtl="0">
              <a:spcBef>
                <a:spcPts val="1200"/>
              </a:spcBef>
              <a:spcAft>
                <a:spcPts val="0"/>
              </a:spcAft>
              <a:buClr>
                <a:schemeClr val="dk2"/>
              </a:buClr>
              <a:buSzPts val="2200"/>
              <a:buAutoNum type="arabicPeriod" startAt="6"/>
            </a:pPr>
            <a:r>
              <a:rPr lang="en-US" sz="2200">
                <a:solidFill>
                  <a:schemeClr val="dk2"/>
                </a:solidFill>
              </a:rPr>
              <a:t>Explain in what way the waterfall model may be more applicable than the incremental model.</a:t>
            </a:r>
            <a:endParaRPr sz="2200">
              <a:solidFill>
                <a:schemeClr val="dk2"/>
              </a:solidFill>
            </a:endParaRPr>
          </a:p>
          <a:p>
            <a:pPr marL="457200" lvl="0" indent="-368300" algn="just" rtl="0">
              <a:spcBef>
                <a:spcPts val="1200"/>
              </a:spcBef>
              <a:spcAft>
                <a:spcPts val="1200"/>
              </a:spcAft>
              <a:buClr>
                <a:schemeClr val="dk2"/>
              </a:buClr>
              <a:buSzPts val="2200"/>
              <a:buAutoNum type="arabicPeriod" startAt="6"/>
            </a:pPr>
            <a:r>
              <a:rPr lang="en-US" sz="2200">
                <a:solidFill>
                  <a:schemeClr val="dk2"/>
                </a:solidFill>
              </a:rPr>
              <a:t>“Each stage of the incremental model is completed following the waterfall model” Do you agree or disagree? Explain your answer. </a:t>
            </a:r>
            <a:endParaRPr sz="2200">
              <a:solidFill>
                <a:schemeClr val="dk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4"/>
          <p:cNvSpPr txBox="1">
            <a:spLocks noGrp="1"/>
          </p:cNvSpPr>
          <p:nvPr>
            <p:ph type="title"/>
          </p:nvPr>
        </p:nvSpPr>
        <p:spPr>
          <a:xfrm>
            <a:off x="729450" y="750100"/>
            <a:ext cx="7688700" cy="7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440"/>
              <a:t>Classwork</a:t>
            </a:r>
            <a:endParaRPr sz="2440"/>
          </a:p>
        </p:txBody>
      </p:sp>
      <p:sp>
        <p:nvSpPr>
          <p:cNvPr id="456" name="Google Shape;456;p74"/>
          <p:cNvSpPr txBox="1">
            <a:spLocks noGrp="1"/>
          </p:cNvSpPr>
          <p:nvPr>
            <p:ph type="body" idx="1"/>
          </p:nvPr>
        </p:nvSpPr>
        <p:spPr>
          <a:xfrm>
            <a:off x="729450" y="1768075"/>
            <a:ext cx="7688700" cy="4795200"/>
          </a:xfrm>
          <a:prstGeom prst="rect">
            <a:avLst/>
          </a:prstGeom>
        </p:spPr>
        <p:txBody>
          <a:bodyPr spcFirstLastPara="1" wrap="square" lIns="91425" tIns="91425" rIns="91425" bIns="91425" anchor="t" anchorCtr="0">
            <a:normAutofit lnSpcReduction="10000"/>
          </a:bodyPr>
          <a:lstStyle/>
          <a:p>
            <a:pPr marL="457200" lvl="0" indent="-368300" algn="just" rtl="0">
              <a:spcBef>
                <a:spcPts val="1000"/>
              </a:spcBef>
              <a:spcAft>
                <a:spcPts val="0"/>
              </a:spcAft>
              <a:buClr>
                <a:schemeClr val="dk2"/>
              </a:buClr>
              <a:buSzPts val="2200"/>
              <a:buAutoNum type="arabicPeriod" startAt="10"/>
            </a:pPr>
            <a:r>
              <a:rPr lang="en-US" sz="2200">
                <a:solidFill>
                  <a:schemeClr val="dk2"/>
                </a:solidFill>
              </a:rPr>
              <a:t>Describe the evolutionary process model in your own words.</a:t>
            </a:r>
            <a:endParaRPr sz="2200">
              <a:solidFill>
                <a:schemeClr val="dk2"/>
              </a:solidFill>
            </a:endParaRPr>
          </a:p>
          <a:p>
            <a:pPr marL="457200" lvl="0" indent="-368300" algn="just" rtl="0">
              <a:spcBef>
                <a:spcPts val="1200"/>
              </a:spcBef>
              <a:spcAft>
                <a:spcPts val="0"/>
              </a:spcAft>
              <a:buClr>
                <a:schemeClr val="dk2"/>
              </a:buClr>
              <a:buSzPts val="2200"/>
              <a:buAutoNum type="arabicPeriod" startAt="10"/>
            </a:pPr>
            <a:r>
              <a:rPr lang="en-US" sz="2200">
                <a:solidFill>
                  <a:schemeClr val="dk2"/>
                </a:solidFill>
              </a:rPr>
              <a:t>What are the differences between the incremental model and the prototyping model?</a:t>
            </a:r>
            <a:endParaRPr sz="2200">
              <a:solidFill>
                <a:schemeClr val="dk2"/>
              </a:solidFill>
            </a:endParaRPr>
          </a:p>
          <a:p>
            <a:pPr marL="457200" lvl="0" indent="-368300" algn="just" rtl="0">
              <a:spcBef>
                <a:spcPts val="1200"/>
              </a:spcBef>
              <a:spcAft>
                <a:spcPts val="0"/>
              </a:spcAft>
              <a:buClr>
                <a:schemeClr val="dk2"/>
              </a:buClr>
              <a:buSzPts val="2200"/>
              <a:buAutoNum type="arabicPeriod" startAt="10"/>
            </a:pPr>
            <a:r>
              <a:rPr lang="en-US" sz="2200">
                <a:solidFill>
                  <a:schemeClr val="dk2"/>
                </a:solidFill>
              </a:rPr>
              <a:t>What are the differences between spiral model and incremental model?</a:t>
            </a:r>
            <a:endParaRPr sz="2200">
              <a:solidFill>
                <a:schemeClr val="dk2"/>
              </a:solidFill>
            </a:endParaRPr>
          </a:p>
          <a:p>
            <a:pPr marL="457200" lvl="0" indent="-368300" algn="just" rtl="0">
              <a:spcBef>
                <a:spcPts val="1200"/>
              </a:spcBef>
              <a:spcAft>
                <a:spcPts val="0"/>
              </a:spcAft>
              <a:buClr>
                <a:schemeClr val="dk2"/>
              </a:buClr>
              <a:buSzPts val="2200"/>
              <a:buAutoNum type="arabicPeriod" startAt="10"/>
            </a:pPr>
            <a:r>
              <a:rPr lang="en-US" sz="2200">
                <a:solidFill>
                  <a:schemeClr val="dk2"/>
                </a:solidFill>
              </a:rPr>
              <a:t>What are the differences between between spiral model and prototyping model?</a:t>
            </a:r>
            <a:endParaRPr sz="2200">
              <a:solidFill>
                <a:schemeClr val="dk2"/>
              </a:solidFill>
            </a:endParaRPr>
          </a:p>
          <a:p>
            <a:pPr marL="457200" lvl="0" indent="-368300" algn="just" rtl="0">
              <a:spcBef>
                <a:spcPts val="1200"/>
              </a:spcBef>
              <a:spcAft>
                <a:spcPts val="1200"/>
              </a:spcAft>
              <a:buClr>
                <a:schemeClr val="dk2"/>
              </a:buClr>
              <a:buSzPts val="2200"/>
              <a:buAutoNum type="arabicPeriod" startAt="10"/>
            </a:pPr>
            <a:r>
              <a:rPr lang="en-US" sz="2200">
                <a:solidFill>
                  <a:schemeClr val="dk2"/>
                </a:solidFill>
              </a:rPr>
              <a:t>What process model would you use when the client himself is unsure of the requirements?</a:t>
            </a:r>
            <a:endParaRPr sz="2200">
              <a:solidFill>
                <a:schemeClr val="dk2"/>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5"/>
          <p:cNvSpPr txBox="1">
            <a:spLocks noGrp="1"/>
          </p:cNvSpPr>
          <p:nvPr>
            <p:ph type="ctrTitle"/>
          </p:nvPr>
        </p:nvSpPr>
        <p:spPr>
          <a:xfrm>
            <a:off x="727950" y="3134333"/>
            <a:ext cx="7688100" cy="1404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5000"/>
              <a:t>Thank you!</a:t>
            </a:r>
            <a:endParaRPr sz="5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marR="0" lvl="0" indent="-419100" algn="l" rtl="0">
              <a:lnSpc>
                <a:spcPct val="95000"/>
              </a:lnSpc>
              <a:spcBef>
                <a:spcPts val="0"/>
              </a:spcBef>
              <a:spcAft>
                <a:spcPts val="0"/>
              </a:spcAft>
              <a:buClr>
                <a:schemeClr val="hlink"/>
              </a:buClr>
              <a:buSzPts val="2040"/>
              <a:buFont typeface="Noto Sans Symbols"/>
              <a:buChar char="❑"/>
            </a:pPr>
            <a:r>
              <a:rPr lang="en-US" sz="2400" b="1" i="0" u="none" dirty="0">
                <a:solidFill>
                  <a:schemeClr val="dk2"/>
                </a:solidFill>
                <a:latin typeface="Times New Roman"/>
                <a:ea typeface="Times New Roman"/>
                <a:cs typeface="Times New Roman"/>
                <a:sym typeface="Times New Roman"/>
              </a:rPr>
              <a:t>Business Requirement Analysis:</a:t>
            </a:r>
            <a:r>
              <a:rPr lang="en-US" sz="2400" b="0" i="0" u="none" dirty="0">
                <a:solidFill>
                  <a:schemeClr val="dk2"/>
                </a:solidFill>
                <a:latin typeface="Times New Roman"/>
                <a:ea typeface="Times New Roman"/>
                <a:cs typeface="Times New Roman"/>
                <a:sym typeface="Times New Roman"/>
              </a:rPr>
              <a:t> </a:t>
            </a:r>
            <a:endParaRPr dirty="0"/>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 This phase involves detailed communication with the customer to understand his expectations and exact requirement. </a:t>
            </a:r>
            <a:endParaRPr dirty="0"/>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This is a very important activity and need to be managed well, as most of the customers are not sure about what exactly they need. </a:t>
            </a:r>
            <a:endParaRPr dirty="0"/>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The </a:t>
            </a:r>
            <a:r>
              <a:rPr lang="en-US" sz="2400" b="1" i="1" u="sng" dirty="0">
                <a:solidFill>
                  <a:schemeClr val="dk2"/>
                </a:solidFill>
                <a:latin typeface="Times New Roman"/>
                <a:ea typeface="Times New Roman"/>
                <a:cs typeface="Times New Roman"/>
                <a:sym typeface="Times New Roman"/>
              </a:rPr>
              <a:t>acceptance test design planning </a:t>
            </a:r>
            <a:r>
              <a:rPr lang="en-US" sz="2400" b="0" i="0" u="none" dirty="0">
                <a:solidFill>
                  <a:schemeClr val="dk2"/>
                </a:solidFill>
                <a:latin typeface="Times New Roman"/>
                <a:ea typeface="Times New Roman"/>
                <a:cs typeface="Times New Roman"/>
                <a:sym typeface="Times New Roman"/>
              </a:rPr>
              <a:t>is done at this stage as business requirements can be used as an input for acceptance testing.</a:t>
            </a:r>
            <a:endParaRPr dirty="0"/>
          </a:p>
          <a:p>
            <a:pPr marL="419100" marR="0" lvl="0" indent="-289560" algn="l" rtl="0">
              <a:lnSpc>
                <a:spcPct val="95000"/>
              </a:lnSpc>
              <a:spcBef>
                <a:spcPts val="480"/>
              </a:spcBef>
              <a:spcAft>
                <a:spcPts val="0"/>
              </a:spcAft>
              <a:buClr>
                <a:schemeClr val="hlink"/>
              </a:buClr>
              <a:buSzPts val="2040"/>
              <a:buFont typeface="Helvetica Neue"/>
              <a:buNone/>
            </a:pPr>
            <a:endParaRPr sz="2400" b="0" i="0" u="none" dirty="0">
              <a:solidFill>
                <a:schemeClr val="dk2"/>
              </a:solidFill>
              <a:latin typeface="Times New Roman"/>
              <a:ea typeface="Times New Roman"/>
              <a:cs typeface="Times New Roman"/>
              <a:sym typeface="Times New Roman"/>
            </a:endParaRPr>
          </a:p>
        </p:txBody>
      </p:sp>
      <p:sp>
        <p:nvSpPr>
          <p:cNvPr id="198" name="Google Shape;198;p31"/>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Verification Phases</a:t>
            </a:r>
            <a:br>
              <a:rPr lang="en-US" sz="2800" b="1" i="0" u="none">
                <a:solidFill>
                  <a:srgbClr val="0A017F"/>
                </a:solidFill>
                <a:latin typeface="Times New Roman"/>
                <a:ea typeface="Times New Roman"/>
                <a:cs typeface="Times New Roman"/>
                <a:sym typeface="Times New Roman"/>
              </a:rPr>
            </a:b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marR="0" lvl="0" indent="-419100" algn="l" rtl="0">
              <a:lnSpc>
                <a:spcPct val="95000"/>
              </a:lnSpc>
              <a:spcBef>
                <a:spcPts val="0"/>
              </a:spcBef>
              <a:spcAft>
                <a:spcPts val="0"/>
              </a:spcAft>
              <a:buClr>
                <a:schemeClr val="hlink"/>
              </a:buClr>
              <a:buSzPts val="2040"/>
              <a:buFont typeface="Noto Sans Symbols"/>
              <a:buChar char="❑"/>
            </a:pPr>
            <a:r>
              <a:rPr lang="en-US" sz="2400" b="1" i="0" u="none">
                <a:solidFill>
                  <a:schemeClr val="dk2"/>
                </a:solidFill>
                <a:latin typeface="Times New Roman"/>
                <a:ea typeface="Times New Roman"/>
                <a:cs typeface="Times New Roman"/>
                <a:sym typeface="Times New Roman"/>
              </a:rPr>
              <a:t>System Design:</a:t>
            </a:r>
            <a:r>
              <a:rPr lang="en-US" sz="2400" b="0" i="0" u="none">
                <a:solidFill>
                  <a:schemeClr val="dk2"/>
                </a:solidFill>
                <a:latin typeface="Times New Roman"/>
                <a:ea typeface="Times New Roman"/>
                <a:cs typeface="Times New Roman"/>
                <a:sym typeface="Times New Roman"/>
              </a:rPr>
              <a:t> </a:t>
            </a:r>
            <a:endParaRPr/>
          </a:p>
          <a:p>
            <a:pPr marL="419100" marR="0" lvl="0" indent="-289560" algn="l" rtl="0">
              <a:lnSpc>
                <a:spcPct val="95000"/>
              </a:lnSpc>
              <a:spcBef>
                <a:spcPts val="480"/>
              </a:spcBef>
              <a:spcAft>
                <a:spcPts val="0"/>
              </a:spcAft>
              <a:buClr>
                <a:schemeClr val="hlink"/>
              </a:buClr>
              <a:buSzPts val="2040"/>
              <a:buFont typeface="Noto Sans Symbols"/>
              <a:buNone/>
            </a:pPr>
            <a:endParaRPr sz="2400" b="0" i="0" u="none">
              <a:solidFill>
                <a:schemeClr val="dk2"/>
              </a:solidFill>
              <a:latin typeface="Times New Roman"/>
              <a:ea typeface="Times New Roman"/>
              <a:cs typeface="Times New Roman"/>
              <a:sym typeface="Times New Roman"/>
            </a:endParaRPr>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System design would comprise of understanding and detailing the complete hardware and communication setup for the product under development. </a:t>
            </a:r>
            <a:endParaRPr sz="2400" b="0" i="0" u="none">
              <a:solidFill>
                <a:schemeClr val="dk2"/>
              </a:solidFill>
              <a:latin typeface="Times New Roman"/>
              <a:ea typeface="Times New Roman"/>
              <a:cs typeface="Times New Roman"/>
              <a:sym typeface="Times New Roman"/>
            </a:endParaRPr>
          </a:p>
          <a:p>
            <a:pPr marL="419100" marR="0" lvl="0" indent="-441960" algn="l" rtl="0">
              <a:lnSpc>
                <a:spcPct val="95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May also include planning the interaction with external systems. </a:t>
            </a:r>
            <a:endParaRPr sz="2400">
              <a:latin typeface="Times New Roman"/>
              <a:ea typeface="Times New Roman"/>
              <a:cs typeface="Times New Roman"/>
              <a:sym typeface="Times New Roman"/>
            </a:endParaRPr>
          </a:p>
          <a:p>
            <a:pPr marL="419100" marR="0" lvl="0" indent="-419100" algn="l" rtl="0">
              <a:lnSpc>
                <a:spcPct val="95000"/>
              </a:lnSpc>
              <a:spcBef>
                <a:spcPts val="100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System test plan is developed based on the system design. </a:t>
            </a:r>
            <a:endParaRPr/>
          </a:p>
          <a:p>
            <a:pPr marL="419100" marR="0" lvl="0" indent="-419100" algn="l" rtl="0">
              <a:lnSpc>
                <a:spcPct val="95000"/>
              </a:lnSpc>
              <a:spcBef>
                <a:spcPts val="100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Doing this at an earlier stage leaves more time for actual test execution later.</a:t>
            </a:r>
            <a:endParaRPr/>
          </a:p>
          <a:p>
            <a:pPr marL="419100" marR="0" lvl="0" indent="-289560" algn="l" rtl="0">
              <a:lnSpc>
                <a:spcPct val="95000"/>
              </a:lnSpc>
              <a:spcBef>
                <a:spcPts val="1000"/>
              </a:spcBef>
              <a:spcAft>
                <a:spcPts val="0"/>
              </a:spcAft>
              <a:buClr>
                <a:schemeClr val="hlink"/>
              </a:buClr>
              <a:buSzPts val="2040"/>
              <a:buFont typeface="Helvetica Neue"/>
              <a:buNone/>
            </a:pPr>
            <a:endParaRPr sz="2400" b="0" i="0" u="none">
              <a:solidFill>
                <a:schemeClr val="dk2"/>
              </a:solidFill>
              <a:latin typeface="Times New Roman"/>
              <a:ea typeface="Times New Roman"/>
              <a:cs typeface="Times New Roman"/>
              <a:sym typeface="Times New Roman"/>
            </a:endParaRPr>
          </a:p>
        </p:txBody>
      </p:sp>
      <p:sp>
        <p:nvSpPr>
          <p:cNvPr id="204" name="Google Shape;204;p32"/>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Verification Phases</a:t>
            </a:r>
            <a:br>
              <a:rPr lang="en-US" sz="2800" b="1" i="0" u="none">
                <a:solidFill>
                  <a:srgbClr val="0A017F"/>
                </a:solidFill>
                <a:latin typeface="Times New Roman"/>
                <a:ea typeface="Times New Roman"/>
                <a:cs typeface="Times New Roman"/>
                <a:sym typeface="Times New Roman"/>
              </a:rPr>
            </a:b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marR="0" lvl="0" indent="-419100" algn="l" rtl="0">
              <a:lnSpc>
                <a:spcPct val="95000"/>
              </a:lnSpc>
              <a:spcBef>
                <a:spcPts val="0"/>
              </a:spcBef>
              <a:spcAft>
                <a:spcPts val="0"/>
              </a:spcAft>
              <a:buClr>
                <a:schemeClr val="hlink"/>
              </a:buClr>
              <a:buSzPts val="2040"/>
              <a:buFont typeface="Noto Sans Symbols"/>
              <a:buChar char="❑"/>
            </a:pPr>
            <a:r>
              <a:rPr lang="en-US" sz="2400" b="1" i="0" u="none">
                <a:solidFill>
                  <a:schemeClr val="dk2"/>
                </a:solidFill>
                <a:latin typeface="Times New Roman"/>
                <a:ea typeface="Times New Roman"/>
                <a:cs typeface="Times New Roman"/>
                <a:sym typeface="Times New Roman"/>
              </a:rPr>
              <a:t>Architectural Design:</a:t>
            </a:r>
            <a:r>
              <a:rPr lang="en-US" sz="2400" b="0" i="0" u="none">
                <a:solidFill>
                  <a:schemeClr val="dk2"/>
                </a:solidFill>
                <a:latin typeface="Times New Roman"/>
                <a:ea typeface="Times New Roman"/>
                <a:cs typeface="Times New Roman"/>
                <a:sym typeface="Times New Roman"/>
              </a:rPr>
              <a:t> </a:t>
            </a:r>
            <a:endParaRPr/>
          </a:p>
          <a:p>
            <a:pPr marL="419100" marR="0" lvl="0" indent="-289560" algn="l" rtl="0">
              <a:lnSpc>
                <a:spcPct val="95000"/>
              </a:lnSpc>
              <a:spcBef>
                <a:spcPts val="480"/>
              </a:spcBef>
              <a:spcAft>
                <a:spcPts val="0"/>
              </a:spcAft>
              <a:buClr>
                <a:schemeClr val="hlink"/>
              </a:buClr>
              <a:buSzPts val="2040"/>
              <a:buFont typeface="Noto Sans Symbols"/>
              <a:buNone/>
            </a:pPr>
            <a:endParaRPr sz="2400" b="0" i="0" u="none">
              <a:solidFill>
                <a:schemeClr val="dk2"/>
              </a:solidFill>
              <a:latin typeface="Times New Roman"/>
              <a:ea typeface="Times New Roman"/>
              <a:cs typeface="Times New Roman"/>
              <a:sym typeface="Times New Roman"/>
            </a:endParaRPr>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Usually more than one technical approach is proposed and based on the technical and financial feasibility the final decision is taken. </a:t>
            </a:r>
            <a:endParaRPr/>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System design is broken down further into modules taking up different functionality. This is also referred to </a:t>
            </a:r>
            <a:r>
              <a:rPr lang="en-US" sz="2400" b="0" i="1" u="none">
                <a:solidFill>
                  <a:schemeClr val="dk2"/>
                </a:solidFill>
                <a:latin typeface="Times New Roman"/>
                <a:ea typeface="Times New Roman"/>
                <a:cs typeface="Times New Roman"/>
                <a:sym typeface="Times New Roman"/>
              </a:rPr>
              <a:t>as</a:t>
            </a:r>
            <a:r>
              <a:rPr lang="en-US" sz="2400" b="1" i="1" u="sng">
                <a:solidFill>
                  <a:schemeClr val="dk2"/>
                </a:solidFill>
                <a:latin typeface="Times New Roman"/>
                <a:ea typeface="Times New Roman"/>
                <a:cs typeface="Times New Roman"/>
                <a:sym typeface="Times New Roman"/>
              </a:rPr>
              <a:t> High Level Design (HLD).</a:t>
            </a:r>
            <a:endParaRPr/>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The data transfer and communication between the internal modules and with the outside world (other systems) is clearly understood and defined </a:t>
            </a:r>
            <a:endParaRPr/>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With this information, integration tests can be designed and documented during this stage.</a:t>
            </a:r>
            <a:endParaRPr/>
          </a:p>
          <a:p>
            <a:pPr marL="419100" marR="0" lvl="0" indent="-289560" algn="l" rtl="0">
              <a:lnSpc>
                <a:spcPct val="95000"/>
              </a:lnSpc>
              <a:spcBef>
                <a:spcPts val="480"/>
              </a:spcBef>
              <a:spcAft>
                <a:spcPts val="0"/>
              </a:spcAft>
              <a:buClr>
                <a:schemeClr val="hlink"/>
              </a:buClr>
              <a:buSzPts val="2040"/>
              <a:buFont typeface="Helvetica Neue"/>
              <a:buNone/>
            </a:pPr>
            <a:endParaRPr sz="2400" b="0" i="0" u="none">
              <a:solidFill>
                <a:schemeClr val="dk2"/>
              </a:solidFill>
              <a:latin typeface="Times New Roman"/>
              <a:ea typeface="Times New Roman"/>
              <a:cs typeface="Times New Roman"/>
              <a:sym typeface="Times New Roman"/>
            </a:endParaRPr>
          </a:p>
        </p:txBody>
      </p:sp>
      <p:sp>
        <p:nvSpPr>
          <p:cNvPr id="210" name="Google Shape;210;p33"/>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Verification Phases</a:t>
            </a:r>
            <a:br>
              <a:rPr lang="en-US" sz="2800" b="1" i="0" u="none">
                <a:solidFill>
                  <a:srgbClr val="0A017F"/>
                </a:solidFill>
                <a:latin typeface="Times New Roman"/>
                <a:ea typeface="Times New Roman"/>
                <a:cs typeface="Times New Roman"/>
                <a:sym typeface="Times New Roman"/>
              </a:rPr>
            </a:b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marR="0" lvl="0" indent="-419100" algn="l" rtl="0">
              <a:lnSpc>
                <a:spcPct val="95000"/>
              </a:lnSpc>
              <a:spcBef>
                <a:spcPts val="0"/>
              </a:spcBef>
              <a:spcAft>
                <a:spcPts val="0"/>
              </a:spcAft>
              <a:buClr>
                <a:schemeClr val="hlink"/>
              </a:buClr>
              <a:buSzPts val="2040"/>
              <a:buFont typeface="Noto Sans Symbols"/>
              <a:buChar char="❑"/>
            </a:pPr>
            <a:r>
              <a:rPr lang="en-US" sz="2400" b="1" i="0" u="none">
                <a:solidFill>
                  <a:schemeClr val="dk2"/>
                </a:solidFill>
                <a:latin typeface="Times New Roman"/>
                <a:ea typeface="Times New Roman"/>
                <a:cs typeface="Times New Roman"/>
                <a:sym typeface="Times New Roman"/>
              </a:rPr>
              <a:t>Module Design:</a:t>
            </a:r>
            <a:endParaRPr/>
          </a:p>
          <a:p>
            <a:pPr marL="419100" marR="0" lvl="0" indent="-289560" algn="l" rtl="0">
              <a:lnSpc>
                <a:spcPct val="95000"/>
              </a:lnSpc>
              <a:spcBef>
                <a:spcPts val="480"/>
              </a:spcBef>
              <a:spcAft>
                <a:spcPts val="0"/>
              </a:spcAft>
              <a:buClr>
                <a:schemeClr val="hlink"/>
              </a:buClr>
              <a:buSzPts val="2040"/>
              <a:buFont typeface="Noto Sans Symbols"/>
              <a:buNone/>
            </a:pPr>
            <a:endParaRPr sz="2400" b="1" i="0" u="none">
              <a:solidFill>
                <a:schemeClr val="dk2"/>
              </a:solidFill>
              <a:latin typeface="Times New Roman"/>
              <a:ea typeface="Times New Roman"/>
              <a:cs typeface="Times New Roman"/>
              <a:sym typeface="Times New Roman"/>
            </a:endParaRPr>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The detailed internal design for all the system modules is specified, referred to as Low Level Design (LLD).</a:t>
            </a:r>
            <a:endParaRPr/>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 It is important that the design is compatible with the other modules in the system architecture and the other external systems. </a:t>
            </a:r>
            <a:endParaRPr/>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Unit tests can be designed at this stage based on the internal module designs. </a:t>
            </a:r>
            <a:endParaRPr/>
          </a:p>
          <a:p>
            <a:pPr marL="419100" marR="0" lvl="0" indent="-419100" algn="l" rtl="0">
              <a:lnSpc>
                <a:spcPct val="95000"/>
              </a:lnSpc>
              <a:spcBef>
                <a:spcPts val="480"/>
              </a:spcBef>
              <a:spcAft>
                <a:spcPts val="0"/>
              </a:spcAft>
              <a:buClr>
                <a:schemeClr val="hlink"/>
              </a:buClr>
              <a:buSzPts val="2040"/>
              <a:buFont typeface="Noto Sans Symbols"/>
              <a:buChar char="⮚"/>
            </a:pPr>
            <a:r>
              <a:rPr lang="en-US" sz="2400" b="1" i="1" u="sng">
                <a:solidFill>
                  <a:schemeClr val="dk2"/>
                </a:solidFill>
                <a:latin typeface="Times New Roman"/>
                <a:ea typeface="Times New Roman"/>
                <a:cs typeface="Times New Roman"/>
                <a:sym typeface="Times New Roman"/>
              </a:rPr>
              <a:t>Unit tests are an essential part of any development process and helps eliminate the maximum faults and errors at a very early stage. </a:t>
            </a:r>
            <a:endParaRPr/>
          </a:p>
          <a:p>
            <a:pPr marL="419100" marR="0" lvl="0" indent="-289560" algn="l" rtl="0">
              <a:lnSpc>
                <a:spcPct val="95000"/>
              </a:lnSpc>
              <a:spcBef>
                <a:spcPts val="480"/>
              </a:spcBef>
              <a:spcAft>
                <a:spcPts val="0"/>
              </a:spcAft>
              <a:buClr>
                <a:schemeClr val="hlink"/>
              </a:buClr>
              <a:buSzPts val="2040"/>
              <a:buFont typeface="Helvetica Neue"/>
              <a:buNone/>
            </a:pPr>
            <a:endParaRPr sz="2400" b="1" i="1" u="sng">
              <a:solidFill>
                <a:schemeClr val="dk2"/>
              </a:solidFill>
              <a:latin typeface="Times New Roman"/>
              <a:ea typeface="Times New Roman"/>
              <a:cs typeface="Times New Roman"/>
              <a:sym typeface="Times New Roman"/>
            </a:endParaRPr>
          </a:p>
        </p:txBody>
      </p:sp>
      <p:sp>
        <p:nvSpPr>
          <p:cNvPr id="216" name="Google Shape;216;p34"/>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Verification Phases</a:t>
            </a:r>
            <a:br>
              <a:rPr lang="en-US" sz="2800" b="1" i="0" u="none">
                <a:solidFill>
                  <a:srgbClr val="0A017F"/>
                </a:solidFill>
                <a:latin typeface="Times New Roman"/>
                <a:ea typeface="Times New Roman"/>
                <a:cs typeface="Times New Roman"/>
                <a:sym typeface="Times New Roman"/>
              </a:rPr>
            </a:b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1042</TotalTime>
  <Words>2987</Words>
  <Application>Microsoft Office PowerPoint</Application>
  <PresentationFormat>On-screen Show (4:3)</PresentationFormat>
  <Paragraphs>315</Paragraphs>
  <Slides>53</Slides>
  <Notes>49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53</vt:i4>
      </vt:variant>
    </vt:vector>
  </HeadingPairs>
  <TitlesOfParts>
    <vt:vector size="62" baseType="lpstr">
      <vt:lpstr>Times New Roman</vt:lpstr>
      <vt:lpstr>Helvetica Neue</vt:lpstr>
      <vt:lpstr>Lato</vt:lpstr>
      <vt:lpstr>Arial</vt:lpstr>
      <vt:lpstr>Noto Sans Symbols</vt:lpstr>
      <vt:lpstr>Raleway</vt:lpstr>
      <vt:lpstr>Times</vt:lpstr>
      <vt:lpstr>Streamline</vt:lpstr>
      <vt:lpstr>Streamline</vt:lpstr>
      <vt:lpstr>Software process models - 2</vt:lpstr>
      <vt:lpstr>V-Model </vt:lpstr>
      <vt:lpstr>V-Model</vt:lpstr>
      <vt:lpstr>V-Model </vt:lpstr>
      <vt:lpstr>V-Model </vt:lpstr>
      <vt:lpstr>Verification Phases </vt:lpstr>
      <vt:lpstr>Verification Phases </vt:lpstr>
      <vt:lpstr>Verification Phases </vt:lpstr>
      <vt:lpstr>Verification Phases </vt:lpstr>
      <vt:lpstr>Validation Phases </vt:lpstr>
      <vt:lpstr>Validation Phases </vt:lpstr>
      <vt:lpstr>PowerPoint Presentation</vt:lpstr>
      <vt:lpstr>V-Model-Advantages </vt:lpstr>
      <vt:lpstr>V Model-Limitations</vt:lpstr>
      <vt:lpstr>Incremental process model</vt:lpstr>
      <vt:lpstr>Incremental Process Model</vt:lpstr>
      <vt:lpstr>Incremental Process Model</vt:lpstr>
      <vt:lpstr>Incremental Process Model</vt:lpstr>
      <vt:lpstr>Incremental Process Model</vt:lpstr>
      <vt:lpstr>Incremental Model-Applications</vt:lpstr>
      <vt:lpstr>Incremental Process Model-Benefits</vt:lpstr>
      <vt:lpstr>Incremental Process Model-Benefits</vt:lpstr>
      <vt:lpstr>Incremental Process Model-Limitations</vt:lpstr>
      <vt:lpstr>Evolutionary process models</vt:lpstr>
      <vt:lpstr>Evolutionary Process Models</vt:lpstr>
      <vt:lpstr>Evolutionary Process Models</vt:lpstr>
      <vt:lpstr>Prototype Model</vt:lpstr>
      <vt:lpstr>Prototype Model</vt:lpstr>
      <vt:lpstr>Prototype Model</vt:lpstr>
      <vt:lpstr>Prototype Model</vt:lpstr>
      <vt:lpstr>Types of prototyping- Throwaway prototyping </vt:lpstr>
      <vt:lpstr>Types of prototyping- Throwaway prototyping</vt:lpstr>
      <vt:lpstr>Types of prototyping- Evolutionary Prototyping</vt:lpstr>
      <vt:lpstr>Software Prototyping Application </vt:lpstr>
      <vt:lpstr>Prototyping-Advantages</vt:lpstr>
      <vt:lpstr>Prototyping-Limitations</vt:lpstr>
      <vt:lpstr>Spiral Model</vt:lpstr>
      <vt:lpstr>Spiral Model</vt:lpstr>
      <vt:lpstr>Spiral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Classwork</vt:lpstr>
      <vt:lpstr>Classwork</vt:lpstr>
      <vt:lpstr>Classwork</vt:lpstr>
      <vt:lpstr>Classwork</vt:lpstr>
      <vt:lpstr>Classwork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 models - 2</dc:title>
  <cp:lastModifiedBy>Uddin, Mohammad</cp:lastModifiedBy>
  <cp:revision>21</cp:revision>
  <dcterms:modified xsi:type="dcterms:W3CDTF">2022-11-02T16:04:36Z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2022-10-27T14:25:35Z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4a54e5c1-b34f-436c-bead-aad1a9316fa3</vt:lpwstr>
  </property>
  <property fmtid="{D5CDD505-2E9C-101B-9397-08002B2CF9AE}" pid="8" name="MSIP_Label_ba65e3ec-2057-4a1c-aac9-900f17f24dd1_ContentBits">
    <vt:lpwstr>0</vt:lpwstr>
  </property>
</Properties>
</file>