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43"/>
      <p:bold r:id="rId44"/>
      <p:italic r:id="rId45"/>
      <p:boldItalic r:id="rId46"/>
    </p:embeddedFont>
    <p:embeddedFont>
      <p:font typeface="Tahoma" panose="020B0604030504040204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V+Qz5hDD3yjFCf+sy0J+qvX1K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4612" y="8685212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33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6" name="Google Shape;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:notes"/>
          <p:cNvSpPr txBox="1">
            <a:spLocks noGrp="1"/>
          </p:cNvSpPr>
          <p:nvPr>
            <p:ph type="body" idx="1"/>
          </p:nvPr>
        </p:nvSpPr>
        <p:spPr>
          <a:xfrm>
            <a:off x="915987" y="4344987"/>
            <a:ext cx="5026025" cy="4113212"/>
          </a:xfrm>
          <a:prstGeom prst="rect">
            <a:avLst/>
          </a:prstGeom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1pPr>
            <a:lvl2pPr lvl="1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540"/>
              </a:spcBef>
              <a:spcAft>
                <a:spcPts val="18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/>
          <p:nvPr/>
        </p:nvSpPr>
        <p:spPr>
          <a:xfrm>
            <a:off x="6553200" y="6858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540"/>
              </a:spcBef>
              <a:spcAft>
                <a:spcPts val="18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  <a:defRPr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720"/>
              </a:spcBef>
              <a:spcAft>
                <a:spcPts val="24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4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49"/>
          <p:cNvSpPr txBox="1"/>
          <p:nvPr/>
        </p:nvSpPr>
        <p:spPr>
          <a:xfrm>
            <a:off x="6553200" y="6858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NBHQ0pya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vl5f2CnR08" TargetMode="External"/><Relationship Id="rId4" Type="http://schemas.openxmlformats.org/officeDocument/2006/relationships/hyperlink" Target="https://www.youtube.com/watch?v=UxMpn92vGX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D0y-aU1sXo" TargetMode="External"/><Relationship Id="rId2" Type="http://schemas.openxmlformats.org/officeDocument/2006/relationships/hyperlink" Target="https://www.youtube.com/watch?v=pxxmSLJj8F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4thQcgLCqk" TargetMode="External"/><Relationship Id="rId5" Type="http://schemas.openxmlformats.org/officeDocument/2006/relationships/hyperlink" Target="https://www.youtube.com/watch?v=8dGdIcyDk1w&amp;ab_channel=edureka%21" TargetMode="External"/><Relationship Id="rId4" Type="http://schemas.openxmlformats.org/officeDocument/2006/relationships/hyperlink" Target="https://www.youtube.com/watch?v=oTZd2vo3FQU&amp;ab_channel=Telusk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/>
          <p:nvPr/>
        </p:nvSpPr>
        <p:spPr>
          <a:xfrm>
            <a:off x="6967537" y="0"/>
            <a:ext cx="1360487" cy="92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295400" y="1219200"/>
            <a:ext cx="68199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rPr lang="en-US" sz="3800" b="0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520"/>
              </a:spcBef>
              <a:spcAft>
                <a:spcPts val="0"/>
              </a:spcAft>
              <a:buSzPts val="2850"/>
              <a:buNone/>
            </a:pPr>
            <a:r>
              <a:rPr lang="en-US" sz="3800" b="0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340"/>
              </a:spcBef>
              <a:spcAft>
                <a:spcPts val="0"/>
              </a:spcAft>
              <a:buSzPts val="3000"/>
              <a:buNone/>
            </a:pPr>
            <a:r>
              <a:rPr lang="en-US" sz="40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SCRUM Methodology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endParaRPr sz="4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820"/>
              </a:spcBef>
              <a:spcAft>
                <a:spcPts val="0"/>
              </a:spcAft>
              <a:buSzPts val="1050"/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1050"/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/>
          </a:p>
          <a:p>
            <a:pPr marL="566737" lvl="0" indent="-50006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050"/>
              <a:buNone/>
            </a:pPr>
            <a:endParaRPr sz="1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429000"/>
            <a:ext cx="18256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vs. Overlapping Dev.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295400" y="4495800"/>
            <a:ext cx="4876800" cy="762000"/>
          </a:xfrm>
          <a:custGeom>
            <a:avLst/>
            <a:gdLst/>
            <a:ahLst/>
            <a:cxnLst/>
            <a:rect l="l" t="t" r="r" b="b"/>
            <a:pathLst>
              <a:path w="3072" h="480" extrusionOk="0">
                <a:moveTo>
                  <a:pt x="0" y="480"/>
                </a:moveTo>
                <a:cubicBezTo>
                  <a:pt x="104" y="240"/>
                  <a:pt x="208" y="0"/>
                  <a:pt x="720" y="0"/>
                </a:cubicBezTo>
                <a:cubicBezTo>
                  <a:pt x="1232" y="0"/>
                  <a:pt x="2680" y="400"/>
                  <a:pt x="3072" y="480"/>
                </a:cubicBezTo>
              </a:path>
            </a:pathLst>
          </a:custGeom>
          <a:noFill/>
          <a:ln w="31750" cap="flat" cmpd="sng">
            <a:solidFill>
              <a:srgbClr val="FF99CC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676400" y="4495800"/>
            <a:ext cx="5257800" cy="762000"/>
          </a:xfrm>
          <a:custGeom>
            <a:avLst/>
            <a:gdLst/>
            <a:ahLst/>
            <a:cxnLst/>
            <a:rect l="l" t="t" r="r" b="b"/>
            <a:pathLst>
              <a:path w="3312" h="480" extrusionOk="0">
                <a:moveTo>
                  <a:pt x="0" y="480"/>
                </a:moveTo>
                <a:cubicBezTo>
                  <a:pt x="252" y="240"/>
                  <a:pt x="504" y="0"/>
                  <a:pt x="1056" y="0"/>
                </a:cubicBezTo>
                <a:cubicBezTo>
                  <a:pt x="1608" y="0"/>
                  <a:pt x="2936" y="400"/>
                  <a:pt x="3312" y="480"/>
                </a:cubicBezTo>
              </a:path>
            </a:pathLst>
          </a:custGeom>
          <a:noFill/>
          <a:ln w="31750" cap="flat" cmpd="sng">
            <a:solidFill>
              <a:srgbClr val="00FF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362200" y="4419600"/>
            <a:ext cx="5105400" cy="838200"/>
          </a:xfrm>
          <a:custGeom>
            <a:avLst/>
            <a:gdLst/>
            <a:ahLst/>
            <a:cxnLst/>
            <a:rect l="l" t="t" r="r" b="b"/>
            <a:pathLst>
              <a:path w="3216" h="528" extrusionOk="0">
                <a:moveTo>
                  <a:pt x="0" y="528"/>
                </a:moveTo>
                <a:cubicBezTo>
                  <a:pt x="236" y="264"/>
                  <a:pt x="472" y="0"/>
                  <a:pt x="1008" y="0"/>
                </a:cubicBezTo>
                <a:cubicBezTo>
                  <a:pt x="1544" y="0"/>
                  <a:pt x="2848" y="440"/>
                  <a:pt x="3216" y="528"/>
                </a:cubicBezTo>
              </a:path>
            </a:pathLst>
          </a:custGeom>
          <a:noFill/>
          <a:ln w="31750" cap="flat" cmpd="sng">
            <a:solidFill>
              <a:srgbClr val="00CCFF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971800" y="4343400"/>
            <a:ext cx="4495800" cy="914400"/>
          </a:xfrm>
          <a:custGeom>
            <a:avLst/>
            <a:gdLst/>
            <a:ahLst/>
            <a:cxnLst/>
            <a:rect l="l" t="t" r="r" b="b"/>
            <a:pathLst>
              <a:path w="2832" h="576" extrusionOk="0">
                <a:moveTo>
                  <a:pt x="0" y="576"/>
                </a:moveTo>
                <a:cubicBezTo>
                  <a:pt x="244" y="288"/>
                  <a:pt x="488" y="0"/>
                  <a:pt x="960" y="0"/>
                </a:cubicBezTo>
                <a:cubicBezTo>
                  <a:pt x="1432" y="0"/>
                  <a:pt x="2512" y="480"/>
                  <a:pt x="2832" y="576"/>
                </a:cubicBezTo>
              </a:path>
            </a:pathLst>
          </a:custGeom>
          <a:noFill/>
          <a:ln w="31750" cap="flat" cmpd="sng">
            <a:solidFill>
              <a:srgbClr val="3366FF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1066800" y="5257800"/>
            <a:ext cx="72390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1066800" y="3276600"/>
            <a:ext cx="72390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1066800" y="2667000"/>
            <a:ext cx="1855787" cy="533400"/>
          </a:xfrm>
          <a:prstGeom prst="rect">
            <a:avLst/>
          </a:prstGeom>
          <a:solidFill>
            <a:srgbClr val="FF99CC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073400" y="2667000"/>
            <a:ext cx="1627187" cy="5334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851400" y="2667000"/>
            <a:ext cx="1627187" cy="533400"/>
          </a:xfrm>
          <a:prstGeom prst="rect">
            <a:avLst/>
          </a:prstGeom>
          <a:solidFill>
            <a:srgbClr val="00CC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629400" y="2667000"/>
            <a:ext cx="1627187" cy="533400"/>
          </a:xfrm>
          <a:prstGeom prst="rect">
            <a:avLst/>
          </a:prstGeom>
          <a:solidFill>
            <a:srgbClr val="3366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changes during the sprint</a:t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1850829" y="1678576"/>
            <a:ext cx="5862637" cy="2836862"/>
            <a:chOff x="1058" y="1320"/>
            <a:chExt cx="3693" cy="1787"/>
          </a:xfrm>
        </p:grpSpPr>
        <p:sp>
          <p:nvSpPr>
            <p:cNvPr id="106" name="Google Shape;106;p16"/>
            <p:cNvSpPr/>
            <p:nvPr/>
          </p:nvSpPr>
          <p:spPr>
            <a:xfrm>
              <a:off x="2256" y="2265"/>
              <a:ext cx="1314" cy="842"/>
            </a:xfrm>
            <a:prstGeom prst="bevel">
              <a:avLst>
                <a:gd name="adj" fmla="val 12500"/>
              </a:avLst>
            </a:prstGeom>
            <a:solidFill>
              <a:srgbClr val="FF505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2442" y="2424"/>
              <a:ext cx="926" cy="523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3366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Sprint</a:t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058" y="2485"/>
              <a:ext cx="1166" cy="4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CCFF"/>
            </a:solidFill>
            <a:ln w="9525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Inputs</a:t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3585" y="2483"/>
              <a:ext cx="1166" cy="4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CCFF"/>
            </a:solidFill>
            <a:ln w="9525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Tested Code</a:t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2382" y="1320"/>
              <a:ext cx="941" cy="703"/>
            </a:xfrm>
            <a:prstGeom prst="lightningBolt">
              <a:avLst/>
            </a:prstGeom>
            <a:solidFill>
              <a:srgbClr val="99CCFF"/>
            </a:solidFill>
            <a:ln w="9525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Change</a:t>
              </a:r>
              <a:endParaRPr dirty="0"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1066800" y="5029200"/>
            <a:ext cx="7772400" cy="125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sprint durations around how long you can commit to keeping change out of the sprint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Framework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Product Owner, ScrumMaster, Team 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Ceremonies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Sprint Planning, Sprint Review, Sprint Retrospective, &amp; Daily Scrum Meeting 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Artifacts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Product Backlog, Sprint Backlog, and Burndown Chart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features of the product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on release date and content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 responsible for the profitability of the product (ROI)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features according to market value 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 features and priority every iteration, as needed  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 or reject work results. 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Scrum Master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management to the project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Responsible for enacting Scrum values and practices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Removes impediments 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that the team is fully functional and productive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close cooperation across all roles and functions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Shield the team from external interferences</a:t>
            </a:r>
            <a:endParaRPr/>
          </a:p>
          <a:p>
            <a:pPr marL="566737" marR="0" lvl="0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Team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5-10 people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Cross-functional</a:t>
            </a:r>
            <a:endParaRPr dirty="0"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QA, Programmers, UI Designers, etc.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should be full-time</a:t>
            </a:r>
            <a:endParaRPr dirty="0"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May be exceptions (e.g., System Admin, etc.)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Teams are self-organizing</a:t>
            </a:r>
            <a:endParaRPr dirty="0"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What to do if a team self-organizes someone off the team??</a:t>
            </a:r>
            <a:endParaRPr dirty="0"/>
          </a:p>
          <a:p>
            <a:pPr marL="1020762" marR="0" lvl="1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Ideally, no titles but rarely a possibility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Membership can change only between sprints</a:t>
            </a:r>
            <a:endParaRPr dirty="0"/>
          </a:p>
          <a:p>
            <a:pPr marL="566737" marR="0" lvl="0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Ceremonies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 Meeting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Review Meeting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 Meeting</a:t>
            </a:r>
            <a:endParaRPr dirty="0"/>
          </a:p>
        </p:txBody>
      </p:sp>
      <p:sp>
        <p:nvSpPr>
          <p:cNvPr id="147" name="Google Shape;147;p22"/>
          <p:cNvSpPr txBox="1"/>
          <p:nvPr/>
        </p:nvSpPr>
        <p:spPr>
          <a:xfrm>
            <a:off x="3581400" y="3743325"/>
            <a:ext cx="2514600" cy="2047875"/>
          </a:xfrm>
          <a:prstGeom prst="rect">
            <a:avLst/>
          </a:prstGeom>
          <a:solidFill>
            <a:srgbClr val="CCFFFF"/>
          </a:solidFill>
          <a:ln w="31750" cap="flat" cmpd="sng">
            <a:solidFill>
              <a:srgbClr val="33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endParaRPr/>
          </a:p>
        </p:txBody>
      </p:sp>
      <p:grpSp>
        <p:nvGrpSpPr>
          <p:cNvPr id="148" name="Google Shape;148;p22"/>
          <p:cNvGrpSpPr/>
          <p:nvPr/>
        </p:nvGrpSpPr>
        <p:grpSpPr>
          <a:xfrm>
            <a:off x="1143000" y="3733800"/>
            <a:ext cx="2438400" cy="304800"/>
            <a:chOff x="576" y="1392"/>
            <a:chExt cx="1536" cy="192"/>
          </a:xfrm>
        </p:grpSpPr>
        <p:cxnSp>
          <p:nvCxnSpPr>
            <p:cNvPr id="149" name="Google Shape;149;p22"/>
            <p:cNvCxnSpPr/>
            <p:nvPr/>
          </p:nvCxnSpPr>
          <p:spPr>
            <a:xfrm>
              <a:off x="1680" y="1488"/>
              <a:ext cx="432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0" name="Google Shape;150;p22"/>
            <p:cNvSpPr txBox="1"/>
            <p:nvPr/>
          </p:nvSpPr>
          <p:spPr>
            <a:xfrm>
              <a:off x="576" y="1392"/>
              <a:ext cx="1104" cy="192"/>
            </a:xfrm>
            <a:prstGeom prst="rect">
              <a:avLst/>
            </a:prstGeom>
            <a:solidFill>
              <a:srgbClr val="99CCFF"/>
            </a:solidFill>
            <a:ln w="31750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 Backlog</a:t>
              </a:r>
              <a:endParaRPr/>
            </a:p>
          </p:txBody>
        </p:sp>
      </p:grpSp>
      <p:grpSp>
        <p:nvGrpSpPr>
          <p:cNvPr id="151" name="Google Shape;151;p22"/>
          <p:cNvGrpSpPr/>
          <p:nvPr/>
        </p:nvGrpSpPr>
        <p:grpSpPr>
          <a:xfrm>
            <a:off x="1143000" y="4171950"/>
            <a:ext cx="2438400" cy="304800"/>
            <a:chOff x="576" y="1668"/>
            <a:chExt cx="1536" cy="192"/>
          </a:xfrm>
        </p:grpSpPr>
        <p:sp>
          <p:nvSpPr>
            <p:cNvPr id="152" name="Google Shape;152;p22"/>
            <p:cNvSpPr txBox="1"/>
            <p:nvPr/>
          </p:nvSpPr>
          <p:spPr>
            <a:xfrm>
              <a:off x="576" y="1668"/>
              <a:ext cx="1104" cy="192"/>
            </a:xfrm>
            <a:prstGeom prst="rect">
              <a:avLst/>
            </a:prstGeom>
            <a:solidFill>
              <a:srgbClr val="99CCFF"/>
            </a:solidFill>
            <a:ln w="31750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Team Capabilities</a:t>
              </a:r>
              <a:endParaRPr/>
            </a:p>
          </p:txBody>
        </p:sp>
        <p:cxnSp>
          <p:nvCxnSpPr>
            <p:cNvPr id="153" name="Google Shape;153;p22"/>
            <p:cNvCxnSpPr/>
            <p:nvPr/>
          </p:nvCxnSpPr>
          <p:spPr>
            <a:xfrm>
              <a:off x="1680" y="1764"/>
              <a:ext cx="432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54" name="Google Shape;154;p22"/>
          <p:cNvGrpSpPr/>
          <p:nvPr/>
        </p:nvGrpSpPr>
        <p:grpSpPr>
          <a:xfrm>
            <a:off x="1143000" y="4610100"/>
            <a:ext cx="2438400" cy="304800"/>
            <a:chOff x="576" y="1944"/>
            <a:chExt cx="1536" cy="192"/>
          </a:xfrm>
        </p:grpSpPr>
        <p:sp>
          <p:nvSpPr>
            <p:cNvPr id="155" name="Google Shape;155;p22"/>
            <p:cNvSpPr txBox="1"/>
            <p:nvPr/>
          </p:nvSpPr>
          <p:spPr>
            <a:xfrm>
              <a:off x="576" y="1944"/>
              <a:ext cx="1104" cy="192"/>
            </a:xfrm>
            <a:prstGeom prst="rect">
              <a:avLst/>
            </a:prstGeom>
            <a:solidFill>
              <a:srgbClr val="99CCFF"/>
            </a:solidFill>
            <a:ln w="31750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Conditions</a:t>
              </a:r>
              <a:endParaRPr/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1680" y="2040"/>
              <a:ext cx="432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57" name="Google Shape;157;p22"/>
          <p:cNvGrpSpPr/>
          <p:nvPr/>
        </p:nvGrpSpPr>
        <p:grpSpPr>
          <a:xfrm>
            <a:off x="1143000" y="5048250"/>
            <a:ext cx="2438400" cy="304800"/>
            <a:chOff x="576" y="2220"/>
            <a:chExt cx="1536" cy="192"/>
          </a:xfrm>
        </p:grpSpPr>
        <p:sp>
          <p:nvSpPr>
            <p:cNvPr id="158" name="Google Shape;158;p22"/>
            <p:cNvSpPr txBox="1"/>
            <p:nvPr/>
          </p:nvSpPr>
          <p:spPr>
            <a:xfrm>
              <a:off x="576" y="2220"/>
              <a:ext cx="1104" cy="192"/>
            </a:xfrm>
            <a:prstGeom prst="rect">
              <a:avLst/>
            </a:prstGeom>
            <a:solidFill>
              <a:srgbClr val="99CCFF"/>
            </a:solidFill>
            <a:ln w="31750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Technology</a:t>
              </a:r>
              <a:endParaRPr/>
            </a:p>
          </p:txBody>
        </p:sp>
        <p:cxnSp>
          <p:nvCxnSpPr>
            <p:cNvPr id="159" name="Google Shape;159;p22"/>
            <p:cNvCxnSpPr/>
            <p:nvPr/>
          </p:nvCxnSpPr>
          <p:spPr>
            <a:xfrm>
              <a:off x="1680" y="2316"/>
              <a:ext cx="432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60" name="Google Shape;160;p22"/>
          <p:cNvGrpSpPr/>
          <p:nvPr/>
        </p:nvGrpSpPr>
        <p:grpSpPr>
          <a:xfrm>
            <a:off x="1143000" y="5486400"/>
            <a:ext cx="2438400" cy="304800"/>
            <a:chOff x="576" y="2496"/>
            <a:chExt cx="1536" cy="192"/>
          </a:xfrm>
        </p:grpSpPr>
        <p:sp>
          <p:nvSpPr>
            <p:cNvPr id="161" name="Google Shape;161;p22"/>
            <p:cNvSpPr txBox="1"/>
            <p:nvPr/>
          </p:nvSpPr>
          <p:spPr>
            <a:xfrm>
              <a:off x="576" y="2496"/>
              <a:ext cx="1104" cy="192"/>
            </a:xfrm>
            <a:prstGeom prst="rect">
              <a:avLst/>
            </a:prstGeom>
            <a:solidFill>
              <a:srgbClr val="99CCFF"/>
            </a:solidFill>
            <a:ln w="31750" cap="flat" cmpd="sng">
              <a:solidFill>
                <a:srgbClr val="006C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 Product</a:t>
              </a:r>
              <a:endParaRPr/>
            </a:p>
          </p:txBody>
        </p:sp>
        <p:cxnSp>
          <p:nvCxnSpPr>
            <p:cNvPr id="162" name="Google Shape;162;p22"/>
            <p:cNvCxnSpPr/>
            <p:nvPr/>
          </p:nvCxnSpPr>
          <p:spPr>
            <a:xfrm>
              <a:off x="1680" y="2592"/>
              <a:ext cx="432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63" name="Google Shape;163;p22"/>
          <p:cNvSpPr txBox="1"/>
          <p:nvPr/>
        </p:nvSpPr>
        <p:spPr>
          <a:xfrm>
            <a:off x="6781800" y="4953000"/>
            <a:ext cx="1752600" cy="304800"/>
          </a:xfrm>
          <a:prstGeom prst="rect">
            <a:avLst/>
          </a:prstGeom>
          <a:solidFill>
            <a:srgbClr val="99CCFF"/>
          </a:solidFill>
          <a:ln w="31750" cap="flat" cmpd="sng">
            <a:solidFill>
              <a:srgbClr val="006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endParaRPr/>
          </a:p>
        </p:txBody>
      </p:sp>
      <p:cxnSp>
        <p:nvCxnSpPr>
          <p:cNvPr id="164" name="Google Shape;164;p22"/>
          <p:cNvCxnSpPr/>
          <p:nvPr/>
        </p:nvCxnSpPr>
        <p:spPr>
          <a:xfrm>
            <a:off x="6096000" y="5105400"/>
            <a:ext cx="6858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5" name="Google Shape;165;p22"/>
          <p:cNvCxnSpPr/>
          <p:nvPr/>
        </p:nvCxnSpPr>
        <p:spPr>
          <a:xfrm>
            <a:off x="3781425" y="2590800"/>
            <a:ext cx="0" cy="11430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6" name="Google Shape;166;p22"/>
          <p:cNvCxnSpPr/>
          <p:nvPr/>
        </p:nvCxnSpPr>
        <p:spPr>
          <a:xfrm>
            <a:off x="4381500" y="2590800"/>
            <a:ext cx="0" cy="11430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7" name="Google Shape;167;p22"/>
          <p:cNvCxnSpPr/>
          <p:nvPr/>
        </p:nvCxnSpPr>
        <p:spPr>
          <a:xfrm>
            <a:off x="4972050" y="2590800"/>
            <a:ext cx="0" cy="11430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5572125" y="2590800"/>
            <a:ext cx="0" cy="11430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9" name="Google Shape;169;p22"/>
          <p:cNvSpPr txBox="1"/>
          <p:nvPr/>
        </p:nvSpPr>
        <p:spPr>
          <a:xfrm rot="-2880000">
            <a:off x="3390900" y="2095500"/>
            <a:ext cx="1752600" cy="304800"/>
          </a:xfrm>
          <a:prstGeom prst="rect">
            <a:avLst/>
          </a:prstGeom>
          <a:solidFill>
            <a:srgbClr val="99CCFF"/>
          </a:solidFill>
          <a:ln w="31750" cap="flat" cmpd="sng">
            <a:solidFill>
              <a:srgbClr val="006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 rot="-2880000">
            <a:off x="3987800" y="2095500"/>
            <a:ext cx="1752600" cy="304800"/>
          </a:xfrm>
          <a:prstGeom prst="rect">
            <a:avLst/>
          </a:prstGeom>
          <a:solidFill>
            <a:srgbClr val="99CCFF"/>
          </a:solidFill>
          <a:ln w="31750" cap="flat" cmpd="sng">
            <a:solidFill>
              <a:srgbClr val="006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Team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 rot="-2880000">
            <a:off x="5181600" y="2095500"/>
            <a:ext cx="1752600" cy="304800"/>
          </a:xfrm>
          <a:prstGeom prst="rect">
            <a:avLst/>
          </a:prstGeom>
          <a:solidFill>
            <a:srgbClr val="99CCFF"/>
          </a:solidFill>
          <a:ln w="31750" cap="flat" cmpd="sng">
            <a:solidFill>
              <a:srgbClr val="006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 rot="-2880000">
            <a:off x="4584700" y="2095500"/>
            <a:ext cx="1752600" cy="304800"/>
          </a:xfrm>
          <a:prstGeom prst="rect">
            <a:avLst/>
          </a:prstGeom>
          <a:solidFill>
            <a:srgbClr val="99CCFF"/>
          </a:solidFill>
          <a:ln w="31750" cap="flat" cmpd="sng">
            <a:solidFill>
              <a:srgbClr val="006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781800" y="4267200"/>
            <a:ext cx="1752600" cy="304800"/>
          </a:xfrm>
          <a:prstGeom prst="rect">
            <a:avLst/>
          </a:prstGeom>
          <a:solidFill>
            <a:srgbClr val="99CCFF"/>
          </a:solidFill>
          <a:ln w="31750" cap="flat" cmpd="sng">
            <a:solidFill>
              <a:srgbClr val="006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endParaRPr/>
          </a:p>
        </p:txBody>
      </p:sp>
      <p:cxnSp>
        <p:nvCxnSpPr>
          <p:cNvPr id="174" name="Google Shape;174;p22"/>
          <p:cNvCxnSpPr/>
          <p:nvPr/>
        </p:nvCxnSpPr>
        <p:spPr>
          <a:xfrm>
            <a:off x="6096000" y="4419600"/>
            <a:ext cx="6858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Parts of Sprint Planning Meeting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Part: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Creating Product Backlog 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Determining the Sprint Goal. 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Participants: Product Owner, Scrum Master, Scrum Team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Part: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Participants: Scrum Master, Scrum Team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Creating Sprint Backlog 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Pre-Project/Kickoff Meeting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special form of Sprint Planning Meeting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before the begin of the Project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6967537" y="0"/>
            <a:ext cx="1360487" cy="92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-685800" y="1066800"/>
            <a:ext cx="8915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0762" marR="0" lvl="1" indent="-45243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1020762" marR="0" lvl="1" indent="-452437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1" i="0" u="none" strike="noStrike" cap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0762" marR="0" lvl="1" indent="-452437" algn="just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42" name="Google Shape;42;p4"/>
          <p:cNvSpPr txBox="1"/>
          <p:nvPr/>
        </p:nvSpPr>
        <p:spPr>
          <a:xfrm>
            <a:off x="381000" y="1371600"/>
            <a:ext cx="7848600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Classical methods of software development have many disadvantages:</a:t>
            </a:r>
            <a:endParaRPr dirty="0"/>
          </a:p>
          <a:p>
            <a:pPr marL="457200" marR="0" lvl="1" indent="-9525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huge effort during the planning phase</a:t>
            </a:r>
            <a:endParaRPr dirty="0"/>
          </a:p>
          <a:p>
            <a:pPr marL="457200" marR="0" lvl="1" indent="-95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poor requirements conversion in a rapid changing environment</a:t>
            </a:r>
            <a:endParaRPr dirty="0"/>
          </a:p>
          <a:p>
            <a:pPr marL="457200" marR="0" lvl="1" indent="-95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treatment of staff as a factor of production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</a:pPr>
            <a:endParaRPr sz="2000" b="0" i="1" u="none" strike="noStrike" cap="none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566737" algn="l" rtl="0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methods: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800" b="0" i="1" u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Agile Software Development Methodology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1" u="none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FC8E2-2A20-AF5B-2F47-70672EDEB8C6}"/>
              </a:ext>
            </a:extLst>
          </p:cNvPr>
          <p:cNvSpPr txBox="1"/>
          <p:nvPr/>
        </p:nvSpPr>
        <p:spPr>
          <a:xfrm>
            <a:off x="3298254" y="5191035"/>
            <a:ext cx="2547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1: Click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400" dirty="0"/>
          </a:p>
          <a:p>
            <a:r>
              <a:rPr lang="en-US" sz="2400" dirty="0"/>
              <a:t>Link 2: Click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Link 3: Click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month-long iteration, during which is incremented a product functionality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outside influence can interfere with the Scrum team during the Sprint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Sprint begins with the Daily Scrum Meeting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15-minutes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Stand-up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Not for problem solving</a:t>
            </a:r>
            <a:endParaRPr/>
          </a:p>
          <a:p>
            <a:pPr marL="566737" marR="0" lvl="0" indent="-566737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questions: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AutoNum type="arabicPeriod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What did you do yesterday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AutoNum type="arabicPeriod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What will you do today?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AutoNum type="arabicPeriod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What obstacles are in your way?</a:t>
            </a:r>
            <a:endParaRPr/>
          </a:p>
          <a:p>
            <a:pPr marL="566737" marR="0" lvl="0" indent="-566737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Chickens and pigs are invited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Help avoid other unnecessary meetings</a:t>
            </a:r>
            <a:endParaRPr/>
          </a:p>
          <a:p>
            <a:pPr marL="566737" marR="0" lvl="0" indent="-566737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pigs can talk</a:t>
            </a:r>
            <a:endParaRPr/>
          </a:p>
          <a:p>
            <a:pPr marL="566737" marR="0" lvl="0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Scrum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a problem-solving session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a way to collect information about WHO is behind the schedule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meeting in which team members make commitments to each other and to the Scrum Master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good way for a Scrum Master to track the progress of the Team</a:t>
            </a:r>
            <a:endParaRPr dirty="0"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FAQs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daily?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“How does a project get to be a year late?”</a:t>
            </a:r>
            <a:endParaRPr/>
          </a:p>
          <a:p>
            <a:pPr marL="1474787" marR="0" lvl="2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“One day at a time.” </a:t>
            </a:r>
            <a:endParaRPr/>
          </a:p>
          <a:p>
            <a:pPr marL="1928811" marR="0" lvl="3" indent="-45243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Fred Brooks, </a:t>
            </a:r>
            <a:r>
              <a:rPr lang="en-US" sz="20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The Mythical Man-Month.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Scrum meetings be replaced by emailed status reports?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  <a:p>
            <a:pPr marL="1474787" marR="0" lvl="2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Entire team sees the whole picture every day</a:t>
            </a:r>
            <a:endParaRPr/>
          </a:p>
          <a:p>
            <a:pPr marL="1474787" marR="0" lvl="2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Create peer pressure to do what you say you’ll do</a:t>
            </a:r>
            <a:endParaRPr/>
          </a:p>
          <a:p>
            <a:pPr marL="566737" marR="0" lvl="0" indent="-471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</a:pPr>
            <a:endParaRPr sz="2000" b="0" i="1" u="none" strike="noStrike" cap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Review Meeting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53340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presents what it accomplished during the sprint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takes the form of a demo of new features or underlying architecture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2-hour prep time rule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Other engineers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3276600"/>
            <a:ext cx="3487737" cy="260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9"/>
          <p:cNvCxnSpPr/>
          <p:nvPr/>
        </p:nvCxnSpPr>
        <p:spPr>
          <a:xfrm>
            <a:off x="5181600" y="3352800"/>
            <a:ext cx="3352800" cy="27432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 rot="-5400000">
            <a:off x="5524500" y="2933700"/>
            <a:ext cx="2743200" cy="3429000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Retrospective Meeting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Team only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meeting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questions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skip for the first 5-6 sprints!!!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list of all desired work on the project</a:t>
            </a:r>
            <a:endParaRPr dirty="0"/>
          </a:p>
          <a:p>
            <a:pPr marL="1020762" marR="0" lvl="1" indent="-4524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Usually, a combination of </a:t>
            </a:r>
            <a:endParaRPr dirty="0"/>
          </a:p>
          <a:p>
            <a:pPr marL="1474787" marR="0" lvl="2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story-based work (“let user search and replace”)</a:t>
            </a:r>
            <a:endParaRPr dirty="0"/>
          </a:p>
          <a:p>
            <a:pPr marL="1474787" marR="0" lvl="2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task-based work (“improve exception handling”)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is prioritized by the Product Owner</a:t>
            </a:r>
            <a:endParaRPr dirty="0"/>
          </a:p>
          <a:p>
            <a:pPr marL="1020762" marR="0" lvl="1" indent="-4524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Typically, a Product Manager, Marketing, Internal Customer, etc.</a:t>
            </a:r>
            <a:endParaRPr dirty="0"/>
          </a:p>
          <a:p>
            <a:pPr marL="566737" marR="0" lvl="0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0" i="1" u="none" strike="noStrike" cap="none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for a system, expressed as a prioritized list of Backlog Items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managed and owned by a Product Owner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Spreadsheet (typically)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is created during the Sprint Planning Meeting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changed and re-prioritized before each </a:t>
            </a:r>
            <a:r>
              <a:rPr lang="en-US"/>
              <a:t>planning meeting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Product Backlog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750" y="849949"/>
            <a:ext cx="6490491" cy="59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Sprint Goal to Sprint Backlog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team takes the Sprint Goal and decides what tasks are necessary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self-organizes around how they’ll meet the Sprint Goal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Manager doesn’t assign tasks to individuals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don’t make decisions for the team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Backlog is created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Contd…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methods are considered </a:t>
            </a:r>
            <a:endParaRPr dirty="0"/>
          </a:p>
          <a:p>
            <a:pPr marL="1020762" marR="0" lvl="1" indent="-4524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Lightweight</a:t>
            </a:r>
            <a:endParaRPr dirty="0"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People-based rather than Plan-based</a:t>
            </a: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agile methods</a:t>
            </a:r>
            <a:endParaRPr dirty="0"/>
          </a:p>
          <a:p>
            <a:pPr marL="1020762" marR="0" lvl="1" indent="-4524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No single agile method</a:t>
            </a: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single definition</a:t>
            </a: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Manifesto closest to a definition</a:t>
            </a:r>
            <a:endParaRPr dirty="0"/>
          </a:p>
          <a:p>
            <a:pPr marL="1020762" marR="0" lvl="1" indent="-4524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Set of principles</a:t>
            </a:r>
            <a:endParaRPr dirty="0"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Developed by Agile Alliance</a:t>
            </a:r>
            <a:endParaRPr dirty="0"/>
          </a:p>
          <a:p>
            <a:pPr marL="566737" marR="0" lvl="0" indent="-4714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</a:pPr>
            <a:endParaRPr sz="2000" b="0" i="1" u="none" strike="noStrike" cap="none" dirty="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Backlog during the Sprint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Team adds new tasks whenever they need to in order to meet the Sprint Goal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Team can remove unnecessary tasks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But: Sprint Backlog can only be updated by the team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Estimates are updated whenever there’s new information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subset of Product Backlog Items, which define the work for a Sprint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created ONLY by Team members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Item has its own status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updated every day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more than 300 tasks in the list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task requires more than 16 hours, it should be broken down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can add or subtract items from the list. Product Owner is not allowed to do it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Burn down Chart</a:t>
            </a: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Depicts the total Sprint Backlog hours remaining per day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estimated amount of time to release 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Ideally should burn down to zero to the end of the Sprint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a straight line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bump UP</a:t>
            </a:r>
            <a:endParaRPr dirty="0"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Radiator</a:t>
            </a:r>
            <a:endParaRPr/>
          </a:p>
        </p:txBody>
      </p:sp>
      <p:sp>
        <p:nvSpPr>
          <p:cNvPr id="279" name="Google Shape;279;p4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dirty="0"/>
              <a:t> </a:t>
            </a: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characteristics are key to a good information radiator. The first is that the information changes over time. This makes it worth a person's while to look at the display... The other characteristic is that it takes very little energy to view the display."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Burndown Chart</a:t>
            </a:r>
            <a:endParaRPr/>
          </a:p>
        </p:txBody>
      </p:sp>
      <p:graphicFrame>
        <p:nvGraphicFramePr>
          <p:cNvPr id="285" name="Google Shape;285;p41"/>
          <p:cNvGraphicFramePr/>
          <p:nvPr/>
        </p:nvGraphicFramePr>
        <p:xfrm>
          <a:off x="1143000" y="1139825"/>
          <a:ext cx="7010400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0400" imgH="5164137" progId="Excel.Chart.8">
                  <p:embed/>
                </p:oleObj>
              </mc:Choice>
              <mc:Fallback>
                <p:oleObj r:id="rId3" imgW="7010400" imgH="5164137" progId="Excel.Chart.8">
                  <p:embed/>
                  <p:pic>
                    <p:nvPicPr>
                      <p:cNvPr id="285" name="Google Shape;285;p41"/>
                      <p:cNvPicPr preferRelativeResize="0"/>
                      <p:nvPr>
                        <p:ph type="body" idx="1"/>
                      </p:nvPr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143000" y="1139825"/>
                        <a:ext cx="7010400" cy="516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Release Burndown Chart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the release be done on right time?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X-axis: sprints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Y-axis: number of hours remaining</a:t>
            </a:r>
            <a:endParaRPr dirty="0"/>
          </a:p>
          <a:p>
            <a:pPr marL="566737" marR="0" lvl="0" indent="-56673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estimated work remaining can also burn up</a:t>
            </a:r>
            <a:endParaRPr dirty="0"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Burndown Chart</a:t>
            </a:r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“big picture” view of project’s progress (all the releases)</a:t>
            </a:r>
            <a:endParaRPr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Pros/Cons</a:t>
            </a:r>
            <a:endParaRPr/>
          </a:p>
        </p:txBody>
      </p:sp>
      <p:sp>
        <p:nvSpPr>
          <p:cNvPr id="303" name="Google Shape;303;p47"/>
          <p:cNvSpPr txBox="1"/>
          <p:nvPr/>
        </p:nvSpPr>
        <p:spPr>
          <a:xfrm>
            <a:off x="533400" y="990600"/>
            <a:ext cx="392588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Completely developed and tested features in short iterations 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Simplicity of the process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Clearly defined rules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Increasing productivity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Self-organizing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each team member carries a lot of responsibility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Improved communication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Combination with Extreme Programming</a:t>
            </a:r>
            <a:endParaRPr/>
          </a:p>
        </p:txBody>
      </p:sp>
      <p:sp>
        <p:nvSpPr>
          <p:cNvPr id="304" name="Google Shape;304;p47"/>
          <p:cNvSpPr txBox="1"/>
          <p:nvPr/>
        </p:nvSpPr>
        <p:spPr>
          <a:xfrm>
            <a:off x="4608512" y="990600"/>
            <a:ext cx="392588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“Undisciplined hacking” (no written documentation)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Violation of responsibility </a:t>
            </a:r>
            <a:endParaRPr/>
          </a:p>
          <a:p>
            <a:pPr marL="1020762" marR="0" lvl="1" indent="-45243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20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Current mainly carried by the inventors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9E363A-4A1E-7B99-A22C-AD214781B7ED}"/>
              </a:ext>
            </a:extLst>
          </p:cNvPr>
          <p:cNvSpPr txBox="1"/>
          <p:nvPr/>
        </p:nvSpPr>
        <p:spPr>
          <a:xfrm>
            <a:off x="985948" y="2463807"/>
            <a:ext cx="74483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Scrum vs Kanban | Differences &amp; Similarities Between Scrum &amp; Kanban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CB4A7-9BCA-E0A4-A277-83945771736C}"/>
              </a:ext>
            </a:extLst>
          </p:cNvPr>
          <p:cNvSpPr txBox="1"/>
          <p:nvPr/>
        </p:nvSpPr>
        <p:spPr>
          <a:xfrm>
            <a:off x="1038687" y="497150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vs Kanban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1C8D3-0B58-9EED-C926-273705227BAF}"/>
              </a:ext>
            </a:extLst>
          </p:cNvPr>
          <p:cNvSpPr txBox="1"/>
          <p:nvPr/>
        </p:nvSpPr>
        <p:spPr>
          <a:xfrm>
            <a:off x="2863038" y="4551277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Scrumban</a:t>
            </a:r>
            <a:r>
              <a:rPr lang="en-US" sz="3200" dirty="0">
                <a:solidFill>
                  <a:srgbClr val="FF0000"/>
                </a:solidFill>
              </a:rPr>
              <a:t>??????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C9FA9-7D56-AE59-AF73-0DBED3588F97}"/>
              </a:ext>
            </a:extLst>
          </p:cNvPr>
          <p:cNvSpPr txBox="1"/>
          <p:nvPr/>
        </p:nvSpPr>
        <p:spPr>
          <a:xfrm>
            <a:off x="985948" y="1511256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Project Management with Kanban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5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Methods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methods: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Adaptive Software Development (ASD)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Dynamic System Development Method (DSDM)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400" b="0" i="1" u="none" strike="noStrike" cap="none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566737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Alliance (www.</a:t>
            </a:r>
            <a:r>
              <a:rPr lang="en-US" sz="2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agilealliance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.org)</a:t>
            </a:r>
            <a:endParaRPr/>
          </a:p>
          <a:p>
            <a:pPr marL="1020762" marR="0" lvl="1" indent="-4524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 non-profit organization promotes agile development</a:t>
            </a:r>
            <a:endParaRPr/>
          </a:p>
          <a:p>
            <a:pPr marL="566737" marR="0" lvl="0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0" i="1" u="none" strike="noStrike" cap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32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566737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endParaRPr sz="32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566737" algn="ctr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None/>
            </a:pPr>
            <a:endParaRPr sz="40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56673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  <a:endParaRPr/>
          </a:p>
          <a:p>
            <a:pPr marL="566737" marR="0" lvl="0" indent="-56673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None/>
            </a:pPr>
            <a:endParaRPr sz="40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566737" algn="r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005" y="990600"/>
            <a:ext cx="5769990" cy="35357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7CFC37-2072-B364-C12F-D0E6019B09CA}"/>
              </a:ext>
            </a:extLst>
          </p:cNvPr>
          <p:cNvSpPr txBox="1"/>
          <p:nvPr/>
        </p:nvSpPr>
        <p:spPr>
          <a:xfrm>
            <a:off x="3213755" y="4813087"/>
            <a:ext cx="24329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Scrum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1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/>
              <a:t>Scrum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2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Scrum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3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in 100 words</a:t>
            </a: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66078" y="1123025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Scrum is an agile process that allows us to focus on delivering the highest business value in the shortest time. </a:t>
            </a:r>
            <a:endParaRPr lang="en-US" sz="2400" dirty="0"/>
          </a:p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It allows us to rapidly and repeatedly inspect actual working software (every two weeks to one month).</a:t>
            </a:r>
          </a:p>
          <a:p>
            <a:pPr marL="566737" marR="0" lvl="0" indent="-5667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business sets the priorities. Our teams self-manage to determine the best way to deliver the highest priority features. </a:t>
            </a:r>
          </a:p>
          <a:p>
            <a:pPr marL="566737" marR="0" lvl="0" indent="-5667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lang="en-US" sz="24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Every two weeks to a month anyone can see real working software and decide to release it as is or continue to enhance for another iteration.</a:t>
            </a:r>
            <a:endParaRPr dirty="0"/>
          </a:p>
          <a:p>
            <a:pPr marL="566737" marR="0" lvl="0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Self-organizing teams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progresses in a series of month-long “sprints”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are captured as items in a list of “product backlog”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specific engineering practices prescribed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generative rules to create an agile environment for delivering projects</a:t>
            </a:r>
            <a:endParaRPr/>
          </a:p>
          <a:p>
            <a:pPr marL="566737" marR="0" lvl="0" indent="-5667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“agile processes”</a:t>
            </a:r>
            <a:endParaRPr sz="2400" b="0" i="1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marR="0" lvl="0" indent="-452437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endParaRPr sz="2400" b="0" i="1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Scrum Works?</a:t>
            </a:r>
            <a:endParaRPr/>
          </a:p>
        </p:txBody>
      </p:sp>
      <p:pic>
        <p:nvPicPr>
          <p:cNvPr id="78" name="Google Shape;78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22437"/>
            <a:ext cx="8001000" cy="371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66737" marR="0" lvl="0" indent="-566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projects make progress in a series of “sprints”</a:t>
            </a:r>
            <a:endParaRPr dirty="0"/>
          </a:p>
          <a:p>
            <a:pPr marL="1020762" marR="0" lvl="1" indent="-4524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Analogous to XP iterations</a:t>
            </a: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duration is one month</a:t>
            </a:r>
            <a:endParaRPr dirty="0"/>
          </a:p>
          <a:p>
            <a:pPr marL="1020762" marR="0" lvl="1" indent="-45243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+/- a week or two</a:t>
            </a:r>
            <a:endParaRPr dirty="0"/>
          </a:p>
          <a:p>
            <a:pPr marL="1474787" marR="0" lvl="2" indent="-452437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2400" b="0" i="1" u="none" strike="noStrike" cap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But a constant duration leads to a better rhythm</a:t>
            </a:r>
            <a:endParaRPr dirty="0"/>
          </a:p>
          <a:p>
            <a:pPr marL="566737" marR="0" lvl="0" indent="-566737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▪"/>
            </a:pPr>
            <a:r>
              <a:rPr lang="en-US" sz="2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is designed, coded, and tested during the sprint</a:t>
            </a:r>
            <a:endParaRPr dirty="0"/>
          </a:p>
          <a:p>
            <a:pPr marL="566737" marR="0" lvl="0" indent="-433387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endParaRPr sz="28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orporate_Presentation_Template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1409</Words>
  <Application>Microsoft Office PowerPoint</Application>
  <PresentationFormat>On-screen Show (4:3)</PresentationFormat>
  <Paragraphs>265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Times New Roman</vt:lpstr>
      <vt:lpstr>Tahoma</vt:lpstr>
      <vt:lpstr>Arial</vt:lpstr>
      <vt:lpstr>Comic Sans MS</vt:lpstr>
      <vt:lpstr>Noto Sans Symbols</vt:lpstr>
      <vt:lpstr>Corporate_Presentation_Template</vt:lpstr>
      <vt:lpstr>Microsoft Excel Chart</vt:lpstr>
      <vt:lpstr>PowerPoint Presentation</vt:lpstr>
      <vt:lpstr>Introduction</vt:lpstr>
      <vt:lpstr>Contd…</vt:lpstr>
      <vt:lpstr>Agile Methods</vt:lpstr>
      <vt:lpstr>Scrum</vt:lpstr>
      <vt:lpstr>Scrum in 100 words</vt:lpstr>
      <vt:lpstr>Characteristics</vt:lpstr>
      <vt:lpstr>How Scrum Works?</vt:lpstr>
      <vt:lpstr>Sprints</vt:lpstr>
      <vt:lpstr>Sequential vs. Overlapping Dev.</vt:lpstr>
      <vt:lpstr>No changes during the sprint</vt:lpstr>
      <vt:lpstr>Scrum Framework</vt:lpstr>
      <vt:lpstr>Product Owner</vt:lpstr>
      <vt:lpstr>The Scrum Master</vt:lpstr>
      <vt:lpstr>Scrum Team</vt:lpstr>
      <vt:lpstr>Ceremonies</vt:lpstr>
      <vt:lpstr>Sprint Planning Meeting</vt:lpstr>
      <vt:lpstr>Parts of Sprint Planning Meeting</vt:lpstr>
      <vt:lpstr>Pre-Project/Kickoff Meeting</vt:lpstr>
      <vt:lpstr>Sprint</vt:lpstr>
      <vt:lpstr>Daily Scrum</vt:lpstr>
      <vt:lpstr>Daily Scrum</vt:lpstr>
      <vt:lpstr>Scrum FAQs</vt:lpstr>
      <vt:lpstr>Sprint Review Meeting</vt:lpstr>
      <vt:lpstr>Sprint Retrospective Meeting</vt:lpstr>
      <vt:lpstr>Product Backlog</vt:lpstr>
      <vt:lpstr>Product Backlog</vt:lpstr>
      <vt:lpstr>Sample Product Backlog</vt:lpstr>
      <vt:lpstr>From Sprint Goal to Sprint Backlog</vt:lpstr>
      <vt:lpstr>Sprint Backlog during the Sprint</vt:lpstr>
      <vt:lpstr>Sprint Backlog</vt:lpstr>
      <vt:lpstr>Sprint Backlog</vt:lpstr>
      <vt:lpstr>Sprint Burn down Chart</vt:lpstr>
      <vt:lpstr>Information Radiator</vt:lpstr>
      <vt:lpstr>Sprint Burndown Chart</vt:lpstr>
      <vt:lpstr>Release Burndown Chart</vt:lpstr>
      <vt:lpstr>Product Burndown Chart</vt:lpstr>
      <vt:lpstr>Pros/Cons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V. Shankar</dc:creator>
  <cp:lastModifiedBy>Uddin, Mohammad</cp:lastModifiedBy>
  <cp:revision>14</cp:revision>
  <dcterms:created xsi:type="dcterms:W3CDTF">2006-01-14T13:04:24Z</dcterms:created>
  <dcterms:modified xsi:type="dcterms:W3CDTF">2022-11-04T15:36:08Z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2022-10-27T16:22:11Z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b76c1927-ed51-4c3a-807b-cd29efb2d1eb</vt:lpwstr>
  </property>
  <property fmtid="{D5CDD505-2E9C-101B-9397-08002B2CF9AE}" pid="8" name="MSIP_Label_ba65e3ec-2057-4a1c-aac9-900f17f24dd1_ContentBits">
    <vt:lpwstr>0</vt:lpwstr>
  </property>
</Properties>
</file>