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6"/>
  </p:notesMasterIdLst>
  <p:sldIdLst>
    <p:sldId id="256" r:id="rId2"/>
    <p:sldId id="257" r:id="rId3"/>
    <p:sldId id="265" r:id="rId4"/>
    <p:sldId id="262" r:id="rId5"/>
    <p:sldId id="258" r:id="rId6"/>
    <p:sldId id="259" r:id="rId7"/>
    <p:sldId id="270" r:id="rId8"/>
    <p:sldId id="261" r:id="rId9"/>
    <p:sldId id="266" r:id="rId10"/>
    <p:sldId id="260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4"/>
    <p:restoredTop sz="88078"/>
  </p:normalViewPr>
  <p:slideViewPr>
    <p:cSldViewPr snapToGrid="0" snapToObjects="1">
      <p:cViewPr>
        <p:scale>
          <a:sx n="115" d="100"/>
          <a:sy n="115" d="100"/>
        </p:scale>
        <p:origin x="228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0670B-5F0A-FA41-B66D-7884A79B880F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9D3F5-0EDC-5F40-95F0-066C62BE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USGS takes 2.5 minutes on average to detect, process, and post to the system about an earthquake in California, 8 minutes outside of California where the seismic networks are less dense. The USGS is constantly developing new algorithms to detect earthquakes as fast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9D3F5-0EDC-5F40-95F0-066C62BE6B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USGS takes 2.5 minutes on average to detect, process, and post to the system about an earthquake in California, 8 minutes outside of California where the seismic networks are less dense. The USGS is constantly developing new algorithms to detect earthquakes as fast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9D3F5-0EDC-5F40-95F0-066C62BE6B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38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756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4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5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27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733A29-B6D6-3047-A982-B39C768BD92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2EFDA2-87E6-E945-B5CA-D35BF0488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8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EF77-EB75-084D-86AC-9BEB73ACF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Earthquakes</a:t>
            </a:r>
            <a:br>
              <a:rPr lang="en-US" dirty="0"/>
            </a:br>
            <a:r>
              <a:rPr lang="en-US" sz="3200" dirty="0"/>
              <a:t>with convolutional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AD0A1-5A79-1E4F-B6B3-9BD86C7A5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Kaelynn Rose</a:t>
            </a:r>
          </a:p>
        </p:txBody>
      </p:sp>
      <p:pic>
        <p:nvPicPr>
          <p:cNvPr id="1034" name="Picture 10" descr="Low frequency seismic wave (© IPGP/ETHZ).">
            <a:extLst>
              <a:ext uri="{FF2B5EF4-FFF2-40B4-BE49-F238E27FC236}">
                <a16:creationId xmlns:a16="http://schemas.microsoft.com/office/drawing/2014/main" id="{997DCE78-73A1-C948-8EA3-26FA8079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76" y="4232003"/>
            <a:ext cx="5980048" cy="11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6F99E6-28D9-2E47-96E8-07DE2316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47" y="1554635"/>
            <a:ext cx="5089161" cy="4978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6F05F3-0E27-D84F-9F83-716C00D8BAED}"/>
              </a:ext>
            </a:extLst>
          </p:cNvPr>
          <p:cNvSpPr txBox="1"/>
          <p:nvPr/>
        </p:nvSpPr>
        <p:spPr>
          <a:xfrm>
            <a:off x="8362678" y="1427088"/>
            <a:ext cx="2329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Regression Model Loss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27121A-F463-9743-B663-7A06EC41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554634"/>
            <a:ext cx="5011450" cy="4978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8B402-29C9-4D4D-93C4-66618B522CB2}"/>
              </a:ext>
            </a:extLst>
          </p:cNvPr>
          <p:cNvSpPr txBox="1"/>
          <p:nvPr/>
        </p:nvSpPr>
        <p:spPr>
          <a:xfrm>
            <a:off x="2588737" y="1437971"/>
            <a:ext cx="2955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Classification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98042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6FA86-D545-FF4F-9E55-9E962CA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CNN to predict locations of p-wave and s-wave arrivals in earthquake signal</a:t>
            </a:r>
          </a:p>
          <a:p>
            <a:r>
              <a:rPr lang="en-US" dirty="0"/>
              <a:t>Connect the CNN to a seismic data network to classify earthquakes/ predict properties in near-real time</a:t>
            </a:r>
          </a:p>
          <a:p>
            <a:r>
              <a:rPr lang="en-US" dirty="0"/>
              <a:t>Try a simpler model like linear regression or random forest to see if good results can be achieved without CNNs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7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103282"/>
            <a:ext cx="10178322" cy="149213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5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476B-ACA0-E144-A80B-87431CFC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sz="2400" dirty="0"/>
              <a:t>Classification 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4DAC0-6574-714A-9869-454B3E242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546" y="1668738"/>
            <a:ext cx="8248159" cy="4988540"/>
          </a:xfrm>
        </p:spPr>
      </p:pic>
    </p:spTree>
    <p:extLst>
      <p:ext uri="{BB962C8B-B14F-4D97-AF65-F5344CB8AC3E}">
        <p14:creationId xmlns:p14="http://schemas.microsoft.com/office/powerpoint/2010/main" val="381235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476B-ACA0-E144-A80B-87431CFC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br>
              <a:rPr lang="en-US" dirty="0"/>
            </a:br>
            <a:r>
              <a:rPr lang="en-US" sz="3200" dirty="0"/>
              <a:t>Regression CNN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E0887-89B7-BC4B-9D48-AB51D8CA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471" y="1785307"/>
            <a:ext cx="6780567" cy="48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9633-AAF2-A143-B93B-BA0DA3A8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0CA96-60C5-CB4A-9665-E73DAD0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74517"/>
            <a:ext cx="10590917" cy="4738156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to train two convolutional neural network models on seismic signal images,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Classify whether signals are earthquakes or noise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Predict earthquake magnitude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Use Case</a:t>
            </a:r>
            <a:r>
              <a:rPr lang="en-US" dirty="0"/>
              <a:t>:  This study has potential applications for faster earthquake detection, as these CNN models could be used to classify and measure signals in near-real time. </a:t>
            </a:r>
          </a:p>
          <a:p>
            <a:endParaRPr lang="en-US" dirty="0"/>
          </a:p>
          <a:p>
            <a:r>
              <a:rPr lang="en-US" b="1" dirty="0"/>
              <a:t>Data</a:t>
            </a:r>
            <a:r>
              <a:rPr lang="en-US" dirty="0"/>
              <a:t>: 630,623 seismic signals plus metadata (34 features including earthquake magnitude, depth, location, etc.)</a:t>
            </a:r>
          </a:p>
          <a:p>
            <a:pPr lvl="1"/>
            <a:r>
              <a:rPr lang="en-US" dirty="0"/>
              <a:t>400,000 earthquake signals</a:t>
            </a:r>
          </a:p>
          <a:p>
            <a:pPr lvl="1"/>
            <a:r>
              <a:rPr lang="en-US" dirty="0"/>
              <a:t>230,623 noise signals</a:t>
            </a:r>
          </a:p>
          <a:p>
            <a:pPr lvl="1"/>
            <a:r>
              <a:rPr lang="en-US" dirty="0"/>
              <a:t>Each signal is 60 seconds long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9633-AAF2-A143-B93B-BA0DA3A8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0CA96-60C5-CB4A-9665-E73DAD06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60" y="2008331"/>
            <a:ext cx="4134361" cy="3779151"/>
          </a:xfrm>
        </p:spPr>
        <p:txBody>
          <a:bodyPr>
            <a:normAutofit/>
          </a:bodyPr>
          <a:lstStyle/>
          <a:p>
            <a:r>
              <a:rPr lang="en-US" dirty="0"/>
              <a:t>Earthquakes cause ground displacement, measured by a seismometer</a:t>
            </a:r>
          </a:p>
          <a:p>
            <a:r>
              <a:rPr lang="en-US" dirty="0"/>
              <a:t>Earthquakes usually have a p-wave and an s-wave, and sometimes surface waves</a:t>
            </a:r>
          </a:p>
          <a:p>
            <a:r>
              <a:rPr lang="en-US" dirty="0"/>
              <a:t>A spectrogram is used to show the power of different frequencies in the signal over time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87F0A-85F4-3D43-BB10-8F4DB0A3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622300"/>
            <a:ext cx="5816600" cy="623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8EA1C-8A2E-3E44-A5A7-C6AA01841073}"/>
              </a:ext>
            </a:extLst>
          </p:cNvPr>
          <p:cNvSpPr txBox="1"/>
          <p:nvPr/>
        </p:nvSpPr>
        <p:spPr>
          <a:xfrm>
            <a:off x="7092176" y="847493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Earthquake Waveform &amp; Spectrogram</a:t>
            </a:r>
          </a:p>
        </p:txBody>
      </p:sp>
    </p:spTree>
    <p:extLst>
      <p:ext uri="{BB962C8B-B14F-4D97-AF65-F5344CB8AC3E}">
        <p14:creationId xmlns:p14="http://schemas.microsoft.com/office/powerpoint/2010/main" val="15038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9633-AAF2-A143-B93B-BA0DA3A8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9C9A1-917D-F443-B996-5DAB8806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41" y="3429000"/>
            <a:ext cx="10797355" cy="337417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6562C7-801E-884B-9521-2975720B3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 t="8067" r="31680" b="5990"/>
          <a:stretch/>
        </p:blipFill>
        <p:spPr>
          <a:xfrm>
            <a:off x="3908400" y="751717"/>
            <a:ext cx="4921150" cy="2533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CA684-87CD-7B4C-BE34-A03FD9EF1F17}"/>
              </a:ext>
            </a:extLst>
          </p:cNvPr>
          <p:cNvSpPr txBox="1"/>
          <p:nvPr/>
        </p:nvSpPr>
        <p:spPr>
          <a:xfrm>
            <a:off x="5320177" y="382385"/>
            <a:ext cx="21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Earthquake Locations</a:t>
            </a:r>
          </a:p>
        </p:txBody>
      </p:sp>
    </p:spTree>
    <p:extLst>
      <p:ext uri="{BB962C8B-B14F-4D97-AF65-F5344CB8AC3E}">
        <p14:creationId xmlns:p14="http://schemas.microsoft.com/office/powerpoint/2010/main" val="157540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C25A8-1E8D-9B4F-8C1C-05ECACEF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720" y="1355389"/>
            <a:ext cx="7272144" cy="48480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AA440-C809-3E47-9941-9043EB93BAC5}"/>
              </a:ext>
            </a:extLst>
          </p:cNvPr>
          <p:cNvSpPr txBox="1"/>
          <p:nvPr/>
        </p:nvSpPr>
        <p:spPr>
          <a:xfrm>
            <a:off x="1251678" y="2052936"/>
            <a:ext cx="32880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raw seismic signal data to plot 630,000+ spectrogram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Normalized spectrograms so they are colored between -10 and 25 dB/Hz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spectrogram images to train CNNs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3723B-4203-3145-BB97-6B585A1A52A4}"/>
              </a:ext>
            </a:extLst>
          </p:cNvPr>
          <p:cNvSpPr txBox="1"/>
          <p:nvPr/>
        </p:nvSpPr>
        <p:spPr>
          <a:xfrm>
            <a:off x="6548613" y="854575"/>
            <a:ext cx="409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Images Used to Train/Test CNNs</a:t>
            </a:r>
          </a:p>
        </p:txBody>
      </p:sp>
    </p:spTree>
    <p:extLst>
      <p:ext uri="{BB962C8B-B14F-4D97-AF65-F5344CB8AC3E}">
        <p14:creationId xmlns:p14="http://schemas.microsoft.com/office/powerpoint/2010/main" val="18844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33834-228C-A844-A8E5-67E24E9135ED}"/>
              </a:ext>
            </a:extLst>
          </p:cNvPr>
          <p:cNvSpPr txBox="1"/>
          <p:nvPr/>
        </p:nvSpPr>
        <p:spPr>
          <a:xfrm>
            <a:off x="1375846" y="1676155"/>
            <a:ext cx="40451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Trained CNN on 200,000 images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classification: ‘earthquake’ or ‘not earthquake’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model: Model predicts ‘earthquake’ for every signal.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accuracy: 0.633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precision: 0.633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recall: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accuracy: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0.9848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precision: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0.9840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recall: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0.9921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3BE271-1670-994F-BED2-23682AD4C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165" y="1641589"/>
            <a:ext cx="6370796" cy="4681151"/>
          </a:xfrm>
        </p:spPr>
      </p:pic>
    </p:spTree>
    <p:extLst>
      <p:ext uri="{BB962C8B-B14F-4D97-AF65-F5344CB8AC3E}">
        <p14:creationId xmlns:p14="http://schemas.microsoft.com/office/powerpoint/2010/main" val="38734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1DCC8-47D8-A44D-BF06-90394293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91" y="4361240"/>
            <a:ext cx="3411849" cy="2379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1264A-DEE8-8542-857C-F5C2C60E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90" y="1607815"/>
            <a:ext cx="3411849" cy="2379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B9C16D-945B-354F-9324-CC39D8F64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97" y="4361239"/>
            <a:ext cx="3411850" cy="2379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995D4-532C-F344-A8CC-D64DF69C1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297" y="1607815"/>
            <a:ext cx="3411850" cy="23795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ED5534-AD85-CE4D-957D-5C0D2ED55CAD}"/>
              </a:ext>
            </a:extLst>
          </p:cNvPr>
          <p:cNvSpPr txBox="1"/>
          <p:nvPr/>
        </p:nvSpPr>
        <p:spPr>
          <a:xfrm>
            <a:off x="3300762" y="13165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Noisiest Noise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C88C7-7E09-4F48-B30D-22D3F9550C28}"/>
              </a:ext>
            </a:extLst>
          </p:cNvPr>
          <p:cNvSpPr txBox="1"/>
          <p:nvPr/>
        </p:nvSpPr>
        <p:spPr>
          <a:xfrm>
            <a:off x="3026969" y="4082124"/>
            <a:ext cx="20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Noisiest earthquake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6F27C-AEAB-6A4F-9966-45980664FE7D}"/>
              </a:ext>
            </a:extLst>
          </p:cNvPr>
          <p:cNvSpPr txBox="1"/>
          <p:nvPr/>
        </p:nvSpPr>
        <p:spPr>
          <a:xfrm>
            <a:off x="7472588" y="1316540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Earthquakiest Noise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94F11-6AA3-B942-AEB5-D7DDCA64F746}"/>
              </a:ext>
            </a:extLst>
          </p:cNvPr>
          <p:cNvSpPr txBox="1"/>
          <p:nvPr/>
        </p:nvSpPr>
        <p:spPr>
          <a:xfrm>
            <a:off x="7143771" y="4095316"/>
            <a:ext cx="256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Earthquakiest Earthquake</a:t>
            </a:r>
          </a:p>
        </p:txBody>
      </p:sp>
    </p:spTree>
    <p:extLst>
      <p:ext uri="{BB962C8B-B14F-4D97-AF65-F5344CB8AC3E}">
        <p14:creationId xmlns:p14="http://schemas.microsoft.com/office/powerpoint/2010/main" val="75970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9523-FD50-ED4E-9D5E-2C37749D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625" y="1635413"/>
            <a:ext cx="4368537" cy="4922541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Trained CNN on 200,000 images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Regression: attempt to predict the magnitude of each earthquake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Earthquake magnitudes are measured on log-scale and small earthquakes are much more common than large ones, so the predictions at higher magnitudes may have more error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Baseline model: predict mean magnitude of 1.5215</a:t>
            </a:r>
          </a:p>
          <a:p>
            <a:pPr marL="742950" lvl="1" indent="-285750"/>
            <a:r>
              <a:rPr lang="en-US" dirty="0"/>
              <a:t>Baseline MSE: 0.9497</a:t>
            </a:r>
          </a:p>
          <a:p>
            <a:pPr marL="457200" lvl="1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Best model:</a:t>
            </a:r>
          </a:p>
          <a:p>
            <a:pPr marL="742950" lvl="1" indent="-285750"/>
            <a:r>
              <a:rPr lang="en-US" dirty="0"/>
              <a:t>MSE:  </a:t>
            </a:r>
            <a:r>
              <a:rPr lang="en-US" b="1" dirty="0"/>
              <a:t>0.1344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21612-90AD-714C-AED4-234F49D9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468793"/>
            <a:ext cx="5089161" cy="50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0AB-E714-0E4F-A2D8-CE766AE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9523-FD50-ED4E-9D5E-2C37749D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625" y="1802034"/>
            <a:ext cx="4368537" cy="442267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Trained CNN on 200,000 images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Regression: attempt to predict the magnitude of each earthquake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Earthquake magnitudes are measured on log-scale and small earthquakes are much more common than large ones, so the predictions at higher magnitudes may have more error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MSE:  </a:t>
            </a:r>
            <a:r>
              <a:rPr lang="en-US" b="1" dirty="0"/>
              <a:t>0.1344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21612-90AD-714C-AED4-234F49D9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468793"/>
            <a:ext cx="5089161" cy="5089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45A37-ED5C-1244-8D54-386584CC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93" y="1448147"/>
            <a:ext cx="5109807" cy="51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093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4">
      <a:dk1>
        <a:srgbClr val="000000"/>
      </a:dk1>
      <a:lt1>
        <a:srgbClr val="FFFFFF"/>
      </a:lt1>
      <a:dk2>
        <a:srgbClr val="0B082E"/>
      </a:dk2>
      <a:lt2>
        <a:srgbClr val="E2E2E2"/>
      </a:lt2>
      <a:accent1>
        <a:srgbClr val="FEFFFE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{7B87C0FD-2F7C-FD47-A36C-59ECFDE44232}tf10001071</Template>
  <TotalTime>969</TotalTime>
  <Words>535</Words>
  <Application>Microsoft Macintosh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Badge</vt:lpstr>
      <vt:lpstr>Earthquakes with convolutional neural networks</vt:lpstr>
      <vt:lpstr>introduction</vt:lpstr>
      <vt:lpstr>introduction</vt:lpstr>
      <vt:lpstr>EDA</vt:lpstr>
      <vt:lpstr>methods</vt:lpstr>
      <vt:lpstr>Classification cnn</vt:lpstr>
      <vt:lpstr>Classification cnn</vt:lpstr>
      <vt:lpstr>Regression cnn</vt:lpstr>
      <vt:lpstr>Regression cnn</vt:lpstr>
      <vt:lpstr>Model metrics</vt:lpstr>
      <vt:lpstr>Future Work</vt:lpstr>
      <vt:lpstr>Questions?</vt:lpstr>
      <vt:lpstr>Appendices Classification CNN</vt:lpstr>
      <vt:lpstr>Appendices Regression 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with convolutional neural networks</dc:title>
  <dc:creator>Kaelynn Rose</dc:creator>
  <cp:lastModifiedBy>Kaelynn Rose</cp:lastModifiedBy>
  <cp:revision>19</cp:revision>
  <dcterms:created xsi:type="dcterms:W3CDTF">2021-04-02T03:12:40Z</dcterms:created>
  <dcterms:modified xsi:type="dcterms:W3CDTF">2021-04-02T19:21:49Z</dcterms:modified>
</cp:coreProperties>
</file>