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Gill Sans" panose="020B0502020104020203" pitchFamily="34" charset="-79"/>
      <p:regular r:id="rId24"/>
      <p:bold r:id="rId25"/>
    </p:embeddedFont>
    <p:embeddedFont>
      <p:font typeface="Impact" panose="020B0806030902050204"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ZYeGvxOv8MOh4v8d4cYoT7n/l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729"/>
  </p:normalViewPr>
  <p:slideViewPr>
    <p:cSldViewPr snapToGrid="0" snapToObjects="1">
      <p:cViewPr varScale="1">
        <p:scale>
          <a:sx n="156" d="100"/>
          <a:sy n="156"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e44d2e929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ce44d2e92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Relu serves as an edge detector</a:t>
            </a:r>
            <a:endParaRPr/>
          </a:p>
          <a:p>
            <a:pPr marL="171450" lvl="0" indent="-171450" algn="l" rtl="0">
              <a:spcBef>
                <a:spcPts val="0"/>
              </a:spcBef>
              <a:spcAft>
                <a:spcPts val="0"/>
              </a:spcAft>
              <a:buClr>
                <a:schemeClr val="dk1"/>
              </a:buClr>
              <a:buSzPts val="1200"/>
              <a:buFont typeface="Calibri"/>
              <a:buChar char="-"/>
            </a:pPr>
            <a:r>
              <a:rPr lang="en-US"/>
              <a:t>In Max Pooling, we overlay smaller squares onto our image, tiling the squares with no overlap. The final pixel value in the output image is simply the maximum pixel value over all pixels contained in a region defined by one of the small squares</a:t>
            </a:r>
            <a:endParaRPr/>
          </a:p>
          <a:p>
            <a:pPr marL="171450" lvl="0" indent="-171450" algn="l" rtl="0">
              <a:spcBef>
                <a:spcPts val="0"/>
              </a:spcBef>
              <a:spcAft>
                <a:spcPts val="0"/>
              </a:spcAft>
              <a:buClr>
                <a:schemeClr val="dk1"/>
              </a:buClr>
              <a:buSzPts val="1200"/>
              <a:buFont typeface="Calibri"/>
              <a:buChar char="-"/>
            </a:pPr>
            <a:r>
              <a:rPr lang="en-US"/>
              <a:t>Softmax is an activation function which assigns probabilities to each class</a:t>
            </a:r>
            <a:endParaRPr/>
          </a:p>
          <a:p>
            <a:pPr marL="171450" lvl="0" indent="-171450" algn="l" rtl="0">
              <a:spcBef>
                <a:spcPts val="0"/>
              </a:spcBef>
              <a:spcAft>
                <a:spcPts val="0"/>
              </a:spcAft>
              <a:buClr>
                <a:schemeClr val="dk1"/>
              </a:buClr>
              <a:buSzPts val="1200"/>
              <a:buFont typeface="Calibri"/>
              <a:buChar char="-"/>
            </a:pPr>
            <a:r>
              <a:rPr lang="en-US"/>
              <a:t>Convolutions are linear operations that transform an image into another image. </a:t>
            </a:r>
            <a:endParaRPr/>
          </a:p>
          <a:p>
            <a:pPr marL="171450" lvl="0" indent="-171450" algn="l" rtl="0">
              <a:spcBef>
                <a:spcPts val="0"/>
              </a:spcBef>
              <a:spcAft>
                <a:spcPts val="0"/>
              </a:spcAft>
              <a:buClr>
                <a:schemeClr val="dk1"/>
              </a:buClr>
              <a:buSzPts val="1200"/>
              <a:buFont typeface="Calibri"/>
              <a:buChar char="-"/>
            </a:pPr>
            <a:r>
              <a:rPr lang="en-US"/>
              <a:t>A dropout layer prevents overfitting by randomly dropping a percentage of the neurons </a:t>
            </a:r>
            <a:endParaRPr/>
          </a:p>
          <a:p>
            <a:pPr marL="171450" lvl="0" indent="-171450" algn="l" rtl="0">
              <a:spcBef>
                <a:spcPts val="0"/>
              </a:spcBef>
              <a:spcAft>
                <a:spcPts val="0"/>
              </a:spcAft>
              <a:buClr>
                <a:schemeClr val="dk1"/>
              </a:buClr>
              <a:buSzPts val="1200"/>
              <a:buFont typeface="Calibri"/>
              <a:buChar char="-"/>
            </a:pPr>
            <a:r>
              <a:rPr lang="en-US"/>
              <a:t>Adam optimizer is a replacement optimization algorithm for stochastic gradient descent for training deep learning models. Can handle sparse gradients on noisy problems.</a:t>
            </a:r>
            <a:endParaRPr/>
          </a:p>
        </p:txBody>
      </p:sp>
      <p:sp>
        <p:nvSpPr>
          <p:cNvPr id="213" name="Google Shape;21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USGS takes 2.5 minutes on average to detect, process, and post to the system about an earthquake in California, 8 minutes outside of California where the seismic networks are less dense. The USGS is constantly developing new algorithms to detect earthquakes as fast as possible.</a:t>
            </a:r>
            <a:endParaRPr/>
          </a:p>
        </p:txBody>
      </p:sp>
      <p:sp>
        <p:nvSpPr>
          <p:cNvPr id="105" name="Google Shape;10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USGS takes 2.5 minutes on average to detect, process, and post to the system about an earthquake in California, 8 minutes outside of California where the seismic networks are less dense. The USGS is constantly developing new algorithms to detect earthquakes as fast as possible.</a:t>
            </a: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8"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18"/>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8"/>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21" name="Google Shape;21;p18"/>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00FE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00FE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FE00"/>
                </a:solidFill>
                <a:latin typeface="Gill Sans"/>
                <a:ea typeface="Gill Sans"/>
                <a:cs typeface="Gill Sans"/>
                <a:sym typeface="Gill Sans"/>
              </a:defRPr>
            </a:lvl1pPr>
            <a:lvl2pPr marL="0" lvl="1" indent="0" algn="r">
              <a:spcBef>
                <a:spcPts val="0"/>
              </a:spcBef>
              <a:buNone/>
              <a:defRPr sz="1200" b="0" i="0" u="none" strike="noStrike" cap="none">
                <a:solidFill>
                  <a:srgbClr val="00FE00"/>
                </a:solidFill>
                <a:latin typeface="Gill Sans"/>
                <a:ea typeface="Gill Sans"/>
                <a:cs typeface="Gill Sans"/>
                <a:sym typeface="Gill Sans"/>
              </a:defRPr>
            </a:lvl2pPr>
            <a:lvl3pPr marL="0" lvl="2" indent="0" algn="r">
              <a:spcBef>
                <a:spcPts val="0"/>
              </a:spcBef>
              <a:buNone/>
              <a:defRPr sz="1200" b="0" i="0" u="none" strike="noStrike" cap="none">
                <a:solidFill>
                  <a:srgbClr val="00FE00"/>
                </a:solidFill>
                <a:latin typeface="Gill Sans"/>
                <a:ea typeface="Gill Sans"/>
                <a:cs typeface="Gill Sans"/>
                <a:sym typeface="Gill Sans"/>
              </a:defRPr>
            </a:lvl3pPr>
            <a:lvl4pPr marL="0" lvl="3" indent="0" algn="r">
              <a:spcBef>
                <a:spcPts val="0"/>
              </a:spcBef>
              <a:buNone/>
              <a:defRPr sz="1200" b="0" i="0" u="none" strike="noStrike" cap="none">
                <a:solidFill>
                  <a:srgbClr val="00FE00"/>
                </a:solidFill>
                <a:latin typeface="Gill Sans"/>
                <a:ea typeface="Gill Sans"/>
                <a:cs typeface="Gill Sans"/>
                <a:sym typeface="Gill Sans"/>
              </a:defRPr>
            </a:lvl4pPr>
            <a:lvl5pPr marL="0" lvl="4" indent="0" algn="r">
              <a:spcBef>
                <a:spcPts val="0"/>
              </a:spcBef>
              <a:buNone/>
              <a:defRPr sz="1200" b="0" i="0" u="none" strike="noStrike" cap="none">
                <a:solidFill>
                  <a:srgbClr val="00FE00"/>
                </a:solidFill>
                <a:latin typeface="Gill Sans"/>
                <a:ea typeface="Gill Sans"/>
                <a:cs typeface="Gill Sans"/>
                <a:sym typeface="Gill Sans"/>
              </a:defRPr>
            </a:lvl5pPr>
            <a:lvl6pPr marL="0" lvl="5" indent="0" algn="r">
              <a:spcBef>
                <a:spcPts val="0"/>
              </a:spcBef>
              <a:buNone/>
              <a:defRPr sz="1200" b="0" i="0" u="none" strike="noStrike" cap="none">
                <a:solidFill>
                  <a:srgbClr val="00FE00"/>
                </a:solidFill>
                <a:latin typeface="Gill Sans"/>
                <a:ea typeface="Gill Sans"/>
                <a:cs typeface="Gill Sans"/>
                <a:sym typeface="Gill Sans"/>
              </a:defRPr>
            </a:lvl6pPr>
            <a:lvl7pPr marL="0" lvl="6" indent="0" algn="r">
              <a:spcBef>
                <a:spcPts val="0"/>
              </a:spcBef>
              <a:buNone/>
              <a:defRPr sz="1200" b="0" i="0" u="none" strike="noStrike" cap="none">
                <a:solidFill>
                  <a:srgbClr val="00FE00"/>
                </a:solidFill>
                <a:latin typeface="Gill Sans"/>
                <a:ea typeface="Gill Sans"/>
                <a:cs typeface="Gill Sans"/>
                <a:sym typeface="Gill Sans"/>
              </a:defRPr>
            </a:lvl7pPr>
            <a:lvl8pPr marL="0" lvl="7" indent="0" algn="r">
              <a:spcBef>
                <a:spcPts val="0"/>
              </a:spcBef>
              <a:buNone/>
              <a:defRPr sz="1200" b="0" i="0" u="none" strike="noStrike" cap="none">
                <a:solidFill>
                  <a:srgbClr val="00FE00"/>
                </a:solidFill>
                <a:latin typeface="Gill Sans"/>
                <a:ea typeface="Gill Sans"/>
                <a:cs typeface="Gill Sans"/>
                <a:sym typeface="Gill Sans"/>
              </a:defRPr>
            </a:lvl8pPr>
            <a:lvl9pPr marL="0" lvl="8" indent="0" algn="r">
              <a:spcBef>
                <a:spcPts val="0"/>
              </a:spcBef>
              <a:buNone/>
              <a:defRPr sz="1200" b="0" i="0" u="none" strike="noStrike" cap="none">
                <a:solidFill>
                  <a:srgbClr val="00FE00"/>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8" title="left edge border"/>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7"/>
          <p:cNvSpPr txBox="1">
            <a:spLocks noGrp="1"/>
          </p:cNvSpPr>
          <p:nvPr>
            <p:ph type="body" idx="1"/>
          </p:nvPr>
        </p:nvSpPr>
        <p:spPr>
          <a:xfrm rot="5400000">
            <a:off x="4544043"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6" name="Google Shape;86;p2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8"/>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8"/>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2" name="Google Shape;92;p28"/>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8"/>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8" name="Google Shape;28;p1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8400"/>
              <a:buFont typeface="Impact"/>
              <a:buNone/>
              <a:defRPr sz="8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0"/>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rgbClr val="888888"/>
                </a:solidFill>
              </a:defRPr>
            </a:lvl2pPr>
            <a:lvl3pPr marL="1371600" lvl="2" indent="-228600" algn="l">
              <a:lnSpc>
                <a:spcPct val="110000"/>
              </a:lnSpc>
              <a:spcBef>
                <a:spcPts val="700"/>
              </a:spcBef>
              <a:spcAft>
                <a:spcPts val="0"/>
              </a:spcAft>
              <a:buSzPts val="1800"/>
              <a:buNone/>
              <a:defRPr sz="1800">
                <a:solidFill>
                  <a:srgbClr val="888888"/>
                </a:solidFill>
              </a:defRPr>
            </a:lvl3pPr>
            <a:lvl4pPr marL="1828800" lvl="3" indent="-228600" algn="l">
              <a:lnSpc>
                <a:spcPct val="110000"/>
              </a:lnSpc>
              <a:spcBef>
                <a:spcPts val="700"/>
              </a:spcBef>
              <a:spcAft>
                <a:spcPts val="0"/>
              </a:spcAft>
              <a:buSzPts val="1600"/>
              <a:buNone/>
              <a:defRPr sz="1600">
                <a:solidFill>
                  <a:srgbClr val="888888"/>
                </a:solidFill>
              </a:defRPr>
            </a:lvl4pPr>
            <a:lvl5pPr marL="2286000" lvl="4" indent="-228600" algn="l">
              <a:lnSpc>
                <a:spcPct val="110000"/>
              </a:lnSpc>
              <a:spcBef>
                <a:spcPts val="700"/>
              </a:spcBef>
              <a:spcAft>
                <a:spcPts val="0"/>
              </a:spcAft>
              <a:buSzPts val="1600"/>
              <a:buNone/>
              <a:defRPr sz="1600">
                <a:solidFill>
                  <a:srgbClr val="888888"/>
                </a:solidFill>
              </a:defRPr>
            </a:lvl5pPr>
            <a:lvl6pPr marL="2743200" lvl="5" indent="-228600" algn="l">
              <a:lnSpc>
                <a:spcPct val="110000"/>
              </a:lnSpc>
              <a:spcBef>
                <a:spcPts val="700"/>
              </a:spcBef>
              <a:spcAft>
                <a:spcPts val="0"/>
              </a:spcAft>
              <a:buSzPts val="1600"/>
              <a:buNone/>
              <a:defRPr sz="1600">
                <a:solidFill>
                  <a:srgbClr val="888888"/>
                </a:solidFill>
              </a:defRPr>
            </a:lvl6pPr>
            <a:lvl7pPr marL="3200400" lvl="6" indent="-228600" algn="l">
              <a:lnSpc>
                <a:spcPct val="110000"/>
              </a:lnSpc>
              <a:spcBef>
                <a:spcPts val="700"/>
              </a:spcBef>
              <a:spcAft>
                <a:spcPts val="0"/>
              </a:spcAft>
              <a:buSzPts val="1600"/>
              <a:buNone/>
              <a:defRPr sz="1600">
                <a:solidFill>
                  <a:srgbClr val="888888"/>
                </a:solidFill>
              </a:defRPr>
            </a:lvl7pPr>
            <a:lvl8pPr marL="3657600" lvl="7" indent="-228600" algn="l">
              <a:lnSpc>
                <a:spcPct val="110000"/>
              </a:lnSpc>
              <a:spcBef>
                <a:spcPts val="700"/>
              </a:spcBef>
              <a:spcAft>
                <a:spcPts val="0"/>
              </a:spcAft>
              <a:buSzPts val="1600"/>
              <a:buNone/>
              <a:defRPr sz="1600">
                <a:solidFill>
                  <a:srgbClr val="888888"/>
                </a:solidFill>
              </a:defRPr>
            </a:lvl8pPr>
            <a:lvl9pPr marL="4114800" lvl="8" indent="-228600" algn="l">
              <a:lnSpc>
                <a:spcPct val="110000"/>
              </a:lnSpc>
              <a:spcBef>
                <a:spcPts val="700"/>
              </a:spcBef>
              <a:spcAft>
                <a:spcPts val="0"/>
              </a:spcAft>
              <a:buSzPts val="1600"/>
              <a:buNone/>
              <a:defRPr sz="1600">
                <a:solidFill>
                  <a:srgbClr val="888888"/>
                </a:solidFill>
              </a:defRPr>
            </a:lvl9pPr>
          </a:lstStyle>
          <a:p>
            <a:endParaRPr/>
          </a:p>
        </p:txBody>
      </p:sp>
      <p:sp>
        <p:nvSpPr>
          <p:cNvPr id="34" name="Google Shape;34;p20"/>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Gill Sans"/>
                <a:ea typeface="Gill Sans"/>
                <a:cs typeface="Gill Sans"/>
                <a:sym typeface="Gill Sans"/>
              </a:defRPr>
            </a:lvl1pPr>
            <a:lvl2pPr marL="0" lvl="1" indent="0" algn="r">
              <a:spcBef>
                <a:spcPts val="0"/>
              </a:spcBef>
              <a:buNone/>
              <a:defRPr sz="1200">
                <a:solidFill>
                  <a:schemeClr val="dk2"/>
                </a:solidFill>
                <a:latin typeface="Gill Sans"/>
                <a:ea typeface="Gill Sans"/>
                <a:cs typeface="Gill Sans"/>
                <a:sym typeface="Gill Sans"/>
              </a:defRPr>
            </a:lvl2pPr>
            <a:lvl3pPr marL="0" lvl="2" indent="0" algn="r">
              <a:spcBef>
                <a:spcPts val="0"/>
              </a:spcBef>
              <a:buNone/>
              <a:defRPr sz="1200">
                <a:solidFill>
                  <a:schemeClr val="dk2"/>
                </a:solidFill>
                <a:latin typeface="Gill Sans"/>
                <a:ea typeface="Gill Sans"/>
                <a:cs typeface="Gill Sans"/>
                <a:sym typeface="Gill Sans"/>
              </a:defRPr>
            </a:lvl3pPr>
            <a:lvl4pPr marL="0" lvl="3" indent="0" algn="r">
              <a:spcBef>
                <a:spcPts val="0"/>
              </a:spcBef>
              <a:buNone/>
              <a:defRPr sz="1200">
                <a:solidFill>
                  <a:schemeClr val="dk2"/>
                </a:solidFill>
                <a:latin typeface="Gill Sans"/>
                <a:ea typeface="Gill Sans"/>
                <a:cs typeface="Gill Sans"/>
                <a:sym typeface="Gill Sans"/>
              </a:defRPr>
            </a:lvl4pPr>
            <a:lvl5pPr marL="0" lvl="4" indent="0" algn="r">
              <a:spcBef>
                <a:spcPts val="0"/>
              </a:spcBef>
              <a:buNone/>
              <a:defRPr sz="1200">
                <a:solidFill>
                  <a:schemeClr val="dk2"/>
                </a:solidFill>
                <a:latin typeface="Gill Sans"/>
                <a:ea typeface="Gill Sans"/>
                <a:cs typeface="Gill Sans"/>
                <a:sym typeface="Gill Sans"/>
              </a:defRPr>
            </a:lvl5pPr>
            <a:lvl6pPr marL="0" lvl="5" indent="0" algn="r">
              <a:spcBef>
                <a:spcPts val="0"/>
              </a:spcBef>
              <a:buNone/>
              <a:defRPr sz="1200">
                <a:solidFill>
                  <a:schemeClr val="dk2"/>
                </a:solidFill>
                <a:latin typeface="Gill Sans"/>
                <a:ea typeface="Gill Sans"/>
                <a:cs typeface="Gill Sans"/>
                <a:sym typeface="Gill Sans"/>
              </a:defRPr>
            </a:lvl6pPr>
            <a:lvl7pPr marL="0" lvl="6" indent="0" algn="r">
              <a:spcBef>
                <a:spcPts val="0"/>
              </a:spcBef>
              <a:buNone/>
              <a:defRPr sz="1200">
                <a:solidFill>
                  <a:schemeClr val="dk2"/>
                </a:solidFill>
                <a:latin typeface="Gill Sans"/>
                <a:ea typeface="Gill Sans"/>
                <a:cs typeface="Gill Sans"/>
                <a:sym typeface="Gill Sans"/>
              </a:defRPr>
            </a:lvl7pPr>
            <a:lvl8pPr marL="0" lvl="7" indent="0" algn="r">
              <a:spcBef>
                <a:spcPts val="0"/>
              </a:spcBef>
              <a:buNone/>
              <a:defRPr sz="1200">
                <a:solidFill>
                  <a:schemeClr val="dk2"/>
                </a:solidFill>
                <a:latin typeface="Gill Sans"/>
                <a:ea typeface="Gill Sans"/>
                <a:cs typeface="Gill Sans"/>
                <a:sym typeface="Gill Sans"/>
              </a:defRPr>
            </a:lvl8pPr>
            <a:lvl9pPr marL="0" lvl="8" indent="0" algn="r">
              <a:spcBef>
                <a:spcPts val="0"/>
              </a:spcBef>
              <a:buNone/>
              <a:defRPr sz="1200">
                <a:solidFill>
                  <a:schemeClr val="dk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37" name="Google Shape;37;p20" title="left scallop shape"/>
          <p:cNvGrpSpPr/>
          <p:nvPr/>
        </p:nvGrpSpPr>
        <p:grpSpPr>
          <a:xfrm>
            <a:off x="0" y="0"/>
            <a:ext cx="2814638" cy="6858000"/>
            <a:chOff x="0" y="0"/>
            <a:chExt cx="2814638" cy="6858000"/>
          </a:xfrm>
        </p:grpSpPr>
        <p:sp>
          <p:nvSpPr>
            <p:cNvPr id="38" name="Google Shape;38;p20"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dk2"/>
            </a:solidFill>
            <a:ln>
              <a:noFill/>
            </a:ln>
          </p:spPr>
        </p:sp>
        <p:sp>
          <p:nvSpPr>
            <p:cNvPr id="39" name="Google Shape;39;p20"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3" name="Google Shape;43;p21"/>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4" name="Google Shape;44;p2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0" name="Google Shape;50;p22"/>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1" name="Google Shape;51;p22"/>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2" name="Google Shape;52;p22"/>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3" name="Google Shape;53;p22"/>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3"/>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4"/>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5"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25"/>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5"/>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9" name="Google Shape;69;p25"/>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0" name="Google Shape;70;p25"/>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5"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6"/>
          <p:cNvSpPr>
            <a:spLocks noGrp="1"/>
          </p:cNvSpPr>
          <p:nvPr>
            <p:ph type="pic" idx="2"/>
          </p:nvPr>
        </p:nvSpPr>
        <p:spPr>
          <a:xfrm>
            <a:off x="283464" y="0"/>
            <a:ext cx="7355585" cy="6857999"/>
          </a:xfrm>
          <a:prstGeom prst="rect">
            <a:avLst/>
          </a:prstGeom>
          <a:noFill/>
          <a:ln>
            <a:noFill/>
          </a:ln>
        </p:spPr>
        <p:txBody>
          <a:bodyPr spcFirstLastPara="1" wrap="square" lIns="91425" tIns="45700" rIns="91425" bIns="45700" anchor="t" anchorCtr="0">
            <a:normAutofit/>
          </a:bodyPr>
          <a:lstStyle>
            <a:lvl1pPr marR="0" lvl="0" algn="l" rtl="0">
              <a:lnSpc>
                <a:spcPct val="110000"/>
              </a:lnSpc>
              <a:spcBef>
                <a:spcPts val="700"/>
              </a:spcBef>
              <a:spcAft>
                <a:spcPts val="0"/>
              </a:spcAft>
              <a:buClr>
                <a:schemeClr val="dk2"/>
              </a:buClr>
              <a:buSzPts val="3200"/>
              <a:buFont typeface="Arial"/>
              <a:buNone/>
              <a:defRPr sz="3200" b="0" i="0" u="none" strike="noStrike" cap="none">
                <a:solidFill>
                  <a:srgbClr val="595959"/>
                </a:solidFill>
                <a:latin typeface="Gill Sans"/>
                <a:ea typeface="Gill Sans"/>
                <a:cs typeface="Gill Sans"/>
                <a:sym typeface="Gill Sans"/>
              </a:defRPr>
            </a:lvl1pPr>
            <a:lvl2pPr marR="0" lvl="1" algn="l" rtl="0">
              <a:lnSpc>
                <a:spcPct val="110000"/>
              </a:lnSpc>
              <a:spcBef>
                <a:spcPts val="700"/>
              </a:spcBef>
              <a:spcAft>
                <a:spcPts val="0"/>
              </a:spcAft>
              <a:buClr>
                <a:schemeClr val="dk2"/>
              </a:buClr>
              <a:buSzPts val="2800"/>
              <a:buFont typeface="Gill Sans"/>
              <a:buNone/>
              <a:defRPr sz="2800" b="0" i="0" u="none" strike="noStrike" cap="none">
                <a:solidFill>
                  <a:srgbClr val="595959"/>
                </a:solidFill>
                <a:latin typeface="Gill Sans"/>
                <a:ea typeface="Gill Sans"/>
                <a:cs typeface="Gill Sans"/>
                <a:sym typeface="Gill Sans"/>
              </a:defRPr>
            </a:lvl2pPr>
            <a:lvl3pPr marR="0" lvl="2" algn="l" rtl="0">
              <a:lnSpc>
                <a:spcPct val="110000"/>
              </a:lnSpc>
              <a:spcBef>
                <a:spcPts val="700"/>
              </a:spcBef>
              <a:spcAft>
                <a:spcPts val="0"/>
              </a:spcAft>
              <a:buClr>
                <a:schemeClr val="dk2"/>
              </a:buClr>
              <a:buSzPts val="2400"/>
              <a:buFont typeface="Arial"/>
              <a:buNone/>
              <a:defRPr sz="2400" b="0" i="0" u="none" strike="noStrike" cap="none">
                <a:solidFill>
                  <a:srgbClr val="595959"/>
                </a:solidFill>
                <a:latin typeface="Gill Sans"/>
                <a:ea typeface="Gill Sans"/>
                <a:cs typeface="Gill Sans"/>
                <a:sym typeface="Gill Sans"/>
              </a:defRPr>
            </a:lvl3pPr>
            <a:lvl4pPr marR="0" lvl="3"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4pPr>
            <a:lvl5pPr marR="0" lvl="4"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5pPr>
            <a:lvl6pPr marR="0" lvl="5"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6pPr>
            <a:lvl7pPr marR="0" lvl="6"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7pPr>
            <a:lvl8pPr marR="0" lvl="7"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8pPr>
            <a:lvl9pPr marR="0" lvl="8"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9pPr>
          </a:lstStyle>
          <a:p>
            <a:endParaRPr/>
          </a:p>
        </p:txBody>
      </p:sp>
      <p:sp>
        <p:nvSpPr>
          <p:cNvPr id="76" name="Google Shape;76;p26"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26"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6"/>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6"/>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0" name="Google Shape;80;p26"/>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12" name="Google Shape;12;p1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Gill Sans"/>
                <a:ea typeface="Gill Sans"/>
                <a:cs typeface="Gill Sans"/>
                <a:sym typeface="Gill Sans"/>
              </a:defRPr>
            </a:lvl1pPr>
            <a:lvl2pPr marL="0" marR="0" lvl="1" indent="0" algn="r" rtl="0">
              <a:spcBef>
                <a:spcPts val="0"/>
              </a:spcBef>
              <a:buNone/>
              <a:defRPr sz="1200" b="0" i="0" u="none" strike="noStrike" cap="none">
                <a:solidFill>
                  <a:srgbClr val="595959"/>
                </a:solidFill>
                <a:latin typeface="Gill Sans"/>
                <a:ea typeface="Gill Sans"/>
                <a:cs typeface="Gill Sans"/>
                <a:sym typeface="Gill Sans"/>
              </a:defRPr>
            </a:lvl2pPr>
            <a:lvl3pPr marL="0" marR="0" lvl="2" indent="0" algn="r" rtl="0">
              <a:spcBef>
                <a:spcPts val="0"/>
              </a:spcBef>
              <a:buNone/>
              <a:defRPr sz="1200" b="0" i="0" u="none" strike="noStrike" cap="none">
                <a:solidFill>
                  <a:srgbClr val="595959"/>
                </a:solidFill>
                <a:latin typeface="Gill Sans"/>
                <a:ea typeface="Gill Sans"/>
                <a:cs typeface="Gill Sans"/>
                <a:sym typeface="Gill Sans"/>
              </a:defRPr>
            </a:lvl3pPr>
            <a:lvl4pPr marL="0" marR="0" lvl="3" indent="0" algn="r" rtl="0">
              <a:spcBef>
                <a:spcPts val="0"/>
              </a:spcBef>
              <a:buNone/>
              <a:defRPr sz="1200" b="0" i="0" u="none" strike="noStrike" cap="none">
                <a:solidFill>
                  <a:srgbClr val="595959"/>
                </a:solidFill>
                <a:latin typeface="Gill Sans"/>
                <a:ea typeface="Gill Sans"/>
                <a:cs typeface="Gill Sans"/>
                <a:sym typeface="Gill Sans"/>
              </a:defRPr>
            </a:lvl4pPr>
            <a:lvl5pPr marL="0" marR="0" lvl="4" indent="0" algn="r" rtl="0">
              <a:spcBef>
                <a:spcPts val="0"/>
              </a:spcBef>
              <a:buNone/>
              <a:defRPr sz="1200" b="0" i="0" u="none" strike="noStrike" cap="none">
                <a:solidFill>
                  <a:srgbClr val="595959"/>
                </a:solidFill>
                <a:latin typeface="Gill Sans"/>
                <a:ea typeface="Gill Sans"/>
                <a:cs typeface="Gill Sans"/>
                <a:sym typeface="Gill Sans"/>
              </a:defRPr>
            </a:lvl5pPr>
            <a:lvl6pPr marL="0" marR="0" lvl="5" indent="0" algn="r" rtl="0">
              <a:spcBef>
                <a:spcPts val="0"/>
              </a:spcBef>
              <a:buNone/>
              <a:defRPr sz="1200" b="0" i="0" u="none" strike="noStrike" cap="none">
                <a:solidFill>
                  <a:srgbClr val="595959"/>
                </a:solidFill>
                <a:latin typeface="Gill Sans"/>
                <a:ea typeface="Gill Sans"/>
                <a:cs typeface="Gill Sans"/>
                <a:sym typeface="Gill Sans"/>
              </a:defRPr>
            </a:lvl6pPr>
            <a:lvl7pPr marL="0" marR="0" lvl="6" indent="0" algn="r" rtl="0">
              <a:spcBef>
                <a:spcPts val="0"/>
              </a:spcBef>
              <a:buNone/>
              <a:defRPr sz="1200" b="0" i="0" u="none" strike="noStrike" cap="none">
                <a:solidFill>
                  <a:srgbClr val="595959"/>
                </a:solidFill>
                <a:latin typeface="Gill Sans"/>
                <a:ea typeface="Gill Sans"/>
                <a:cs typeface="Gill Sans"/>
                <a:sym typeface="Gill Sans"/>
              </a:defRPr>
            </a:lvl7pPr>
            <a:lvl8pPr marL="0" marR="0" lvl="7" indent="0" algn="r" rtl="0">
              <a:spcBef>
                <a:spcPts val="0"/>
              </a:spcBef>
              <a:buNone/>
              <a:defRPr sz="1200" b="0" i="0" u="none" strike="noStrike" cap="none">
                <a:solidFill>
                  <a:srgbClr val="595959"/>
                </a:solidFill>
                <a:latin typeface="Gill Sans"/>
                <a:ea typeface="Gill Sans"/>
                <a:cs typeface="Gill Sans"/>
                <a:sym typeface="Gill Sans"/>
              </a:defRPr>
            </a:lvl8pPr>
            <a:lvl9pPr marL="0" marR="0" lvl="8" indent="0" algn="r" rtl="0">
              <a:spcBef>
                <a:spcPts val="0"/>
              </a:spcBef>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7"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7" title="right edge border"/>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EFF7E">
            <a:alpha val="0"/>
          </a:srgbClr>
        </a:solidFill>
        <a:effectLst/>
      </p:bgPr>
    </p:bg>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10000"/>
              <a:buFont typeface="Impact"/>
              <a:buNone/>
            </a:pPr>
            <a:r>
              <a:rPr lang="en-US"/>
              <a:t>EARTHQUAKES</a:t>
            </a:r>
            <a:br>
              <a:rPr lang="en-US"/>
            </a:br>
            <a:r>
              <a:rPr lang="en-US" sz="3900"/>
              <a:t>WITH CONVOLUTIONAL NEURAL NETWORKS</a:t>
            </a:r>
            <a:endParaRPr sz="10700"/>
          </a:p>
        </p:txBody>
      </p:sp>
      <p:sp>
        <p:nvSpPr>
          <p:cNvPr id="100" name="Google Shape;100;p1"/>
          <p:cNvSpPr txBox="1">
            <a:spLocks noGrp="1"/>
          </p:cNvSpPr>
          <p:nvPr>
            <p:ph type="subTitle" idx="1"/>
          </p:nvPr>
        </p:nvSpPr>
        <p:spPr>
          <a:xfrm>
            <a:off x="2215032" y="4450435"/>
            <a:ext cx="8045400" cy="7422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dirty="0"/>
              <a:t>BY KAELYNN ROSE</a:t>
            </a:r>
            <a:endParaRPr dirty="0"/>
          </a:p>
        </p:txBody>
      </p:sp>
      <p:pic>
        <p:nvPicPr>
          <p:cNvPr id="101" name="Google Shape;101;p1" descr="Low frequency seismic wave (© IPGP/ETHZ)."/>
          <p:cNvPicPr preferRelativeResize="0"/>
          <p:nvPr/>
        </p:nvPicPr>
        <p:blipFill rotWithShape="1">
          <a:blip r:embed="rId3">
            <a:alphaModFix/>
          </a:blip>
          <a:srcRect/>
          <a:stretch/>
        </p:blipFill>
        <p:spPr>
          <a:xfrm>
            <a:off x="3519655" y="5879637"/>
            <a:ext cx="5152690" cy="966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1251677" y="3103282"/>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dirty="0"/>
              <a:t>Thank you!</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APPENDICES</a:t>
            </a:r>
            <a:br>
              <a:rPr lang="en-US"/>
            </a:br>
            <a:r>
              <a:rPr lang="en-US" sz="2400"/>
              <a:t>CLASSIFICATION CNN</a:t>
            </a:r>
            <a:endParaRPr/>
          </a:p>
        </p:txBody>
      </p:sp>
      <p:pic>
        <p:nvPicPr>
          <p:cNvPr id="178" name="Google Shape;178;p13"/>
          <p:cNvPicPr preferRelativeResize="0">
            <a:picLocks noGrp="1"/>
          </p:cNvPicPr>
          <p:nvPr>
            <p:ph type="body" idx="1"/>
          </p:nvPr>
        </p:nvPicPr>
        <p:blipFill rotWithShape="1">
          <a:blip r:embed="rId3">
            <a:alphaModFix/>
          </a:blip>
          <a:srcRect/>
          <a:stretch/>
        </p:blipFill>
        <p:spPr>
          <a:xfrm>
            <a:off x="2577546" y="1668738"/>
            <a:ext cx="8248159" cy="4988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APPENDICES</a:t>
            </a:r>
            <a:br>
              <a:rPr lang="en-US"/>
            </a:br>
            <a:r>
              <a:rPr lang="en-US" sz="3200"/>
              <a:t>REGRESSION CNN</a:t>
            </a:r>
            <a:endParaRPr/>
          </a:p>
        </p:txBody>
      </p:sp>
      <p:pic>
        <p:nvPicPr>
          <p:cNvPr id="184" name="Google Shape;184;p14"/>
          <p:cNvPicPr preferRelativeResize="0">
            <a:picLocks noGrp="1"/>
          </p:cNvPicPr>
          <p:nvPr>
            <p:ph type="body" idx="1"/>
          </p:nvPr>
        </p:nvPicPr>
        <p:blipFill rotWithShape="1">
          <a:blip r:embed="rId3">
            <a:alphaModFix/>
          </a:blip>
          <a:srcRect/>
          <a:stretch/>
        </p:blipFill>
        <p:spPr>
          <a:xfrm>
            <a:off x="3177471" y="1785307"/>
            <a:ext cx="6780567" cy="48641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REGRESSION CNN</a:t>
            </a:r>
            <a:endParaRPr/>
          </a:p>
        </p:txBody>
      </p:sp>
      <p:sp>
        <p:nvSpPr>
          <p:cNvPr id="190" name="Google Shape;190;p11"/>
          <p:cNvSpPr txBox="1">
            <a:spLocks noGrp="1"/>
          </p:cNvSpPr>
          <p:nvPr>
            <p:ph type="body" idx="1"/>
          </p:nvPr>
        </p:nvSpPr>
        <p:spPr>
          <a:xfrm>
            <a:off x="1482625" y="1802034"/>
            <a:ext cx="4368537" cy="4422678"/>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10000"/>
              </a:lnSpc>
              <a:spcBef>
                <a:spcPts val="0"/>
              </a:spcBef>
              <a:spcAft>
                <a:spcPts val="0"/>
              </a:spcAft>
              <a:buSzPts val="2000"/>
              <a:buChar char="•"/>
            </a:pPr>
            <a:r>
              <a:rPr lang="en-US"/>
              <a:t>Trained CNN on 200,000 images</a:t>
            </a:r>
            <a:endParaRPr/>
          </a:p>
          <a:p>
            <a:pPr marL="285750" lvl="0" indent="-158750" algn="l" rtl="0">
              <a:lnSpc>
                <a:spcPct val="110000"/>
              </a:lnSpc>
              <a:spcBef>
                <a:spcPts val="700"/>
              </a:spcBef>
              <a:spcAft>
                <a:spcPts val="0"/>
              </a:spcAft>
              <a:buSzPts val="2000"/>
              <a:buNone/>
            </a:pPr>
            <a:endParaRPr/>
          </a:p>
          <a:p>
            <a:pPr marL="285750" lvl="0" indent="-285750" algn="l" rtl="0">
              <a:lnSpc>
                <a:spcPct val="110000"/>
              </a:lnSpc>
              <a:spcBef>
                <a:spcPts val="700"/>
              </a:spcBef>
              <a:spcAft>
                <a:spcPts val="0"/>
              </a:spcAft>
              <a:buSzPts val="2000"/>
              <a:buChar char="•"/>
            </a:pPr>
            <a:r>
              <a:rPr lang="en-US"/>
              <a:t>Regression: attempt to predict the magnitude of each earthquake</a:t>
            </a:r>
            <a:endParaRPr/>
          </a:p>
          <a:p>
            <a:pPr marL="285750" lvl="0" indent="-158750" algn="l" rtl="0">
              <a:lnSpc>
                <a:spcPct val="110000"/>
              </a:lnSpc>
              <a:spcBef>
                <a:spcPts val="700"/>
              </a:spcBef>
              <a:spcAft>
                <a:spcPts val="0"/>
              </a:spcAft>
              <a:buSzPts val="2000"/>
              <a:buNone/>
            </a:pPr>
            <a:endParaRPr/>
          </a:p>
          <a:p>
            <a:pPr marL="285750" lvl="0" indent="-285750" algn="l" rtl="0">
              <a:lnSpc>
                <a:spcPct val="110000"/>
              </a:lnSpc>
              <a:spcBef>
                <a:spcPts val="700"/>
              </a:spcBef>
              <a:spcAft>
                <a:spcPts val="0"/>
              </a:spcAft>
              <a:buSzPts val="2000"/>
              <a:buChar char="•"/>
            </a:pPr>
            <a:r>
              <a:rPr lang="en-US"/>
              <a:t>Earthquake magnitudes are measured on log-scale and small earthquakes are much more common than large ones, so the predictions at higher magnitudes may have more error</a:t>
            </a:r>
            <a:endParaRPr/>
          </a:p>
          <a:p>
            <a:pPr marL="285750" lvl="0" indent="-158750" algn="l" rtl="0">
              <a:lnSpc>
                <a:spcPct val="110000"/>
              </a:lnSpc>
              <a:spcBef>
                <a:spcPts val="700"/>
              </a:spcBef>
              <a:spcAft>
                <a:spcPts val="0"/>
              </a:spcAft>
              <a:buSzPts val="2000"/>
              <a:buNone/>
            </a:pPr>
            <a:endParaRPr/>
          </a:p>
          <a:p>
            <a:pPr marL="285750" lvl="0" indent="-285750" algn="l" rtl="0">
              <a:lnSpc>
                <a:spcPct val="110000"/>
              </a:lnSpc>
              <a:spcBef>
                <a:spcPts val="700"/>
              </a:spcBef>
              <a:spcAft>
                <a:spcPts val="0"/>
              </a:spcAft>
              <a:buSzPts val="2000"/>
              <a:buChar char="•"/>
            </a:pPr>
            <a:r>
              <a:rPr lang="en-US"/>
              <a:t>MSE:  </a:t>
            </a:r>
            <a:r>
              <a:rPr lang="en-US" b="1"/>
              <a:t>0.1344</a:t>
            </a:r>
            <a:endParaRPr/>
          </a:p>
          <a:p>
            <a:pPr marL="228600" lvl="0" indent="-101600" algn="l" rtl="0">
              <a:lnSpc>
                <a:spcPct val="110000"/>
              </a:lnSpc>
              <a:spcBef>
                <a:spcPts val="700"/>
              </a:spcBef>
              <a:spcAft>
                <a:spcPts val="0"/>
              </a:spcAft>
              <a:buSzPts val="2000"/>
              <a:buNone/>
            </a:pPr>
            <a:endParaRPr/>
          </a:p>
        </p:txBody>
      </p:sp>
      <p:pic>
        <p:nvPicPr>
          <p:cNvPr id="191" name="Google Shape;191;p11"/>
          <p:cNvPicPr preferRelativeResize="0"/>
          <p:nvPr/>
        </p:nvPicPr>
        <p:blipFill rotWithShape="1">
          <a:blip r:embed="rId3">
            <a:alphaModFix/>
          </a:blip>
          <a:srcRect/>
          <a:stretch/>
        </p:blipFill>
        <p:spPr>
          <a:xfrm>
            <a:off x="6340839" y="1468793"/>
            <a:ext cx="5089161" cy="5089161"/>
          </a:xfrm>
          <a:prstGeom prst="rect">
            <a:avLst/>
          </a:prstGeom>
          <a:noFill/>
          <a:ln>
            <a:noFill/>
          </a:ln>
        </p:spPr>
      </p:pic>
      <p:pic>
        <p:nvPicPr>
          <p:cNvPr id="192" name="Google Shape;192;p11"/>
          <p:cNvPicPr preferRelativeResize="0"/>
          <p:nvPr/>
        </p:nvPicPr>
        <p:blipFill rotWithShape="1">
          <a:blip r:embed="rId4">
            <a:alphaModFix/>
          </a:blip>
          <a:srcRect/>
          <a:stretch/>
        </p:blipFill>
        <p:spPr>
          <a:xfrm>
            <a:off x="6320193" y="1448147"/>
            <a:ext cx="5109807" cy="51098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ce44d2e929_0_8"/>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REGRESSION CNN</a:t>
            </a:r>
            <a:endParaRPr/>
          </a:p>
        </p:txBody>
      </p:sp>
      <p:sp>
        <p:nvSpPr>
          <p:cNvPr id="198" name="Google Shape;198;gce44d2e929_0_8"/>
          <p:cNvSpPr txBox="1">
            <a:spLocks noGrp="1"/>
          </p:cNvSpPr>
          <p:nvPr>
            <p:ph type="body" idx="1"/>
          </p:nvPr>
        </p:nvSpPr>
        <p:spPr>
          <a:xfrm>
            <a:off x="1482625" y="1802034"/>
            <a:ext cx="4368600" cy="4422600"/>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000"/>
              <a:buChar char="•"/>
            </a:pPr>
            <a:r>
              <a:rPr lang="en-US"/>
              <a:t>Trained CNN on 30,000 images</a:t>
            </a:r>
            <a:endParaRPr/>
          </a:p>
          <a:p>
            <a:pPr marL="285750" lvl="0" indent="-158750" algn="l" rtl="0">
              <a:lnSpc>
                <a:spcPct val="110000"/>
              </a:lnSpc>
              <a:spcBef>
                <a:spcPts val="700"/>
              </a:spcBef>
              <a:spcAft>
                <a:spcPts val="0"/>
              </a:spcAft>
              <a:buSzPts val="2000"/>
              <a:buNone/>
            </a:pPr>
            <a:endParaRPr/>
          </a:p>
          <a:p>
            <a:pPr marL="285750" lvl="0" indent="-285750" algn="l" rtl="0">
              <a:lnSpc>
                <a:spcPct val="110000"/>
              </a:lnSpc>
              <a:spcBef>
                <a:spcPts val="700"/>
              </a:spcBef>
              <a:spcAft>
                <a:spcPts val="0"/>
              </a:spcAft>
              <a:buSzPts val="2000"/>
              <a:buChar char="•"/>
            </a:pPr>
            <a:r>
              <a:rPr lang="en-US"/>
              <a:t>Regression: attempt to predict the </a:t>
            </a:r>
            <a:r>
              <a:rPr lang="en-US" u="sng"/>
              <a:t>distance of each earthquake from the seismic station</a:t>
            </a:r>
            <a:r>
              <a:rPr lang="en-US"/>
              <a:t> that recorded it</a:t>
            </a:r>
            <a:endParaRPr/>
          </a:p>
          <a:p>
            <a:pPr marL="0" lvl="0" indent="0" algn="l" rtl="0">
              <a:lnSpc>
                <a:spcPct val="110000"/>
              </a:lnSpc>
              <a:spcBef>
                <a:spcPts val="700"/>
              </a:spcBef>
              <a:spcAft>
                <a:spcPts val="0"/>
              </a:spcAft>
              <a:buSzPts val="2000"/>
              <a:buNone/>
            </a:pPr>
            <a:endParaRPr/>
          </a:p>
          <a:p>
            <a:pPr marL="285750" lvl="0" indent="-285750" algn="l" rtl="0">
              <a:lnSpc>
                <a:spcPct val="110000"/>
              </a:lnSpc>
              <a:spcBef>
                <a:spcPts val="700"/>
              </a:spcBef>
              <a:spcAft>
                <a:spcPts val="0"/>
              </a:spcAft>
              <a:buSzPts val="2000"/>
              <a:buChar char="•"/>
            </a:pPr>
            <a:r>
              <a:rPr lang="en-US"/>
              <a:t>MSE:  </a:t>
            </a:r>
            <a:r>
              <a:rPr lang="en-US" sz="1850" b="1">
                <a:solidFill>
                  <a:schemeClr val="dk1"/>
                </a:solidFill>
                <a:highlight>
                  <a:srgbClr val="FFFFFF"/>
                </a:highlight>
              </a:rPr>
              <a:t>601.35</a:t>
            </a:r>
            <a:endParaRPr sz="1850" b="1">
              <a:solidFill>
                <a:schemeClr val="dk1"/>
              </a:solidFill>
              <a:highlight>
                <a:srgbClr val="FFFFFF"/>
              </a:highlight>
            </a:endParaRPr>
          </a:p>
          <a:p>
            <a:pPr marL="0" lvl="0" indent="0" algn="l" rtl="0">
              <a:lnSpc>
                <a:spcPct val="110000"/>
              </a:lnSpc>
              <a:spcBef>
                <a:spcPts val="700"/>
              </a:spcBef>
              <a:spcAft>
                <a:spcPts val="0"/>
              </a:spcAft>
              <a:buNone/>
            </a:pPr>
            <a:endParaRPr b="1"/>
          </a:p>
          <a:p>
            <a:pPr marL="228600" lvl="0" indent="-101600" algn="l" rtl="0">
              <a:lnSpc>
                <a:spcPct val="110000"/>
              </a:lnSpc>
              <a:spcBef>
                <a:spcPts val="700"/>
              </a:spcBef>
              <a:spcAft>
                <a:spcPts val="0"/>
              </a:spcAft>
              <a:buSzPts val="2000"/>
              <a:buNone/>
            </a:pPr>
            <a:endParaRPr/>
          </a:p>
        </p:txBody>
      </p:sp>
      <p:pic>
        <p:nvPicPr>
          <p:cNvPr id="199" name="Google Shape;199;gce44d2e929_0_8"/>
          <p:cNvPicPr preferRelativeResize="0"/>
          <p:nvPr/>
        </p:nvPicPr>
        <p:blipFill>
          <a:blip r:embed="rId3">
            <a:alphaModFix/>
          </a:blip>
          <a:stretch>
            <a:fillRect/>
          </a:stretch>
        </p:blipFill>
        <p:spPr>
          <a:xfrm>
            <a:off x="6426200" y="1405648"/>
            <a:ext cx="4678616" cy="4678616"/>
          </a:xfrm>
          <a:prstGeom prst="rect">
            <a:avLst/>
          </a:prstGeom>
          <a:noFill/>
          <a:ln>
            <a:noFill/>
          </a:ln>
        </p:spPr>
      </p:pic>
      <p:sp>
        <p:nvSpPr>
          <p:cNvPr id="200" name="Google Shape;200;gce44d2e929_0_8"/>
          <p:cNvSpPr txBox="1"/>
          <p:nvPr/>
        </p:nvSpPr>
        <p:spPr>
          <a:xfrm>
            <a:off x="7084249" y="1338775"/>
            <a:ext cx="4929900" cy="3078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atin typeface="Gill Sans"/>
                <a:ea typeface="Gill Sans"/>
                <a:cs typeface="Gill Sans"/>
                <a:sym typeface="Gill Sans"/>
              </a:rPr>
              <a:t>Regression CNN Results 30k dataset | (10 epochs)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1173967" y="304288"/>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APPENDICES</a:t>
            </a:r>
            <a:br>
              <a:rPr lang="en-US"/>
            </a:br>
            <a:r>
              <a:rPr lang="en-US" sz="2800"/>
              <a:t>MODEL METRICS</a:t>
            </a:r>
            <a:endParaRPr/>
          </a:p>
        </p:txBody>
      </p:sp>
      <p:pic>
        <p:nvPicPr>
          <p:cNvPr id="206" name="Google Shape;206;p12"/>
          <p:cNvPicPr preferRelativeResize="0"/>
          <p:nvPr/>
        </p:nvPicPr>
        <p:blipFill rotWithShape="1">
          <a:blip r:embed="rId3">
            <a:alphaModFix/>
          </a:blip>
          <a:srcRect/>
          <a:stretch/>
        </p:blipFill>
        <p:spPr>
          <a:xfrm>
            <a:off x="6647647" y="1554635"/>
            <a:ext cx="5089161" cy="4978767"/>
          </a:xfrm>
          <a:prstGeom prst="rect">
            <a:avLst/>
          </a:prstGeom>
          <a:noFill/>
          <a:ln>
            <a:noFill/>
          </a:ln>
        </p:spPr>
      </p:pic>
      <p:sp>
        <p:nvSpPr>
          <p:cNvPr id="207" name="Google Shape;207;p12"/>
          <p:cNvSpPr txBox="1"/>
          <p:nvPr/>
        </p:nvSpPr>
        <p:spPr>
          <a:xfrm>
            <a:off x="8362678" y="1427088"/>
            <a:ext cx="2329677"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Regression Model Loss</a:t>
            </a:r>
            <a:endParaRPr/>
          </a:p>
        </p:txBody>
      </p:sp>
      <p:pic>
        <p:nvPicPr>
          <p:cNvPr id="208" name="Google Shape;208;p12"/>
          <p:cNvPicPr preferRelativeResize="0"/>
          <p:nvPr/>
        </p:nvPicPr>
        <p:blipFill rotWithShape="1">
          <a:blip r:embed="rId4">
            <a:alphaModFix/>
          </a:blip>
          <a:srcRect/>
          <a:stretch/>
        </p:blipFill>
        <p:spPr>
          <a:xfrm>
            <a:off x="1251678" y="1554634"/>
            <a:ext cx="5011450" cy="4978767"/>
          </a:xfrm>
          <a:prstGeom prst="rect">
            <a:avLst/>
          </a:prstGeom>
          <a:noFill/>
          <a:ln>
            <a:noFill/>
          </a:ln>
        </p:spPr>
      </p:pic>
      <p:sp>
        <p:nvSpPr>
          <p:cNvPr id="209" name="Google Shape;209;p12"/>
          <p:cNvSpPr txBox="1"/>
          <p:nvPr/>
        </p:nvSpPr>
        <p:spPr>
          <a:xfrm>
            <a:off x="2588737" y="1437971"/>
            <a:ext cx="2955617"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Classification Model Accuracy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APPENDICES</a:t>
            </a:r>
            <a:br>
              <a:rPr lang="en-US"/>
            </a:br>
            <a:r>
              <a:rPr lang="en-US" sz="2400"/>
              <a:t>CLASSIFICATION CNN</a:t>
            </a:r>
            <a:endParaRPr/>
          </a:p>
        </p:txBody>
      </p:sp>
      <p:sp>
        <p:nvSpPr>
          <p:cNvPr id="216" name="Google Shape;216;p15"/>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fontScale="77500" lnSpcReduction="20000"/>
          </a:bodyPr>
          <a:lstStyle/>
          <a:p>
            <a:pPr marL="457200" lvl="1" indent="0" algn="l" rtl="0">
              <a:lnSpc>
                <a:spcPct val="110000"/>
              </a:lnSpc>
              <a:spcBef>
                <a:spcPts val="0"/>
              </a:spcBef>
              <a:spcAft>
                <a:spcPts val="0"/>
              </a:spcAft>
              <a:buSzPct val="100000"/>
              <a:buNone/>
            </a:pPr>
            <a:r>
              <a:rPr lang="en-US"/>
              <a:t>model = keras.Sequential()</a:t>
            </a:r>
            <a:endParaRPr/>
          </a:p>
          <a:p>
            <a:pPr marL="0" lvl="0" indent="0" algn="l" rtl="0">
              <a:lnSpc>
                <a:spcPct val="110000"/>
              </a:lnSpc>
              <a:spcBef>
                <a:spcPts val="700"/>
              </a:spcBef>
              <a:spcAft>
                <a:spcPts val="0"/>
              </a:spcAft>
              <a:buSzPct val="100000"/>
              <a:buNone/>
            </a:pPr>
            <a:r>
              <a:rPr lang="en-US"/>
              <a:t>        model.add(keras.layers.Conv2D(32, kernel_size=(5, 5), activation = 'relu', padding = 'same'))</a:t>
            </a:r>
            <a:endParaRPr/>
          </a:p>
          <a:p>
            <a:pPr marL="0" lvl="0" indent="0" algn="l" rtl="0">
              <a:lnSpc>
                <a:spcPct val="110000"/>
              </a:lnSpc>
              <a:spcBef>
                <a:spcPts val="700"/>
              </a:spcBef>
              <a:spcAft>
                <a:spcPts val="0"/>
              </a:spcAft>
              <a:buSzPct val="100000"/>
              <a:buNone/>
            </a:pPr>
            <a:r>
              <a:rPr lang="en-US"/>
              <a:t>        model.add(keras.layers.MaxPool2D(2,2))</a:t>
            </a:r>
            <a:endParaRPr/>
          </a:p>
          <a:p>
            <a:pPr marL="0" lvl="0" indent="0" algn="l" rtl="0">
              <a:lnSpc>
                <a:spcPct val="110000"/>
              </a:lnSpc>
              <a:spcBef>
                <a:spcPts val="700"/>
              </a:spcBef>
              <a:spcAft>
                <a:spcPts val="0"/>
              </a:spcAft>
              <a:buSzPct val="100000"/>
              <a:buNone/>
            </a:pPr>
            <a:r>
              <a:rPr lang="en-US"/>
              <a:t>        model.add(keras.layers.Dropout(0.25))</a:t>
            </a:r>
            <a:endParaRPr/>
          </a:p>
          <a:p>
            <a:pPr marL="0" lvl="0" indent="0" algn="l" rtl="0">
              <a:lnSpc>
                <a:spcPct val="110000"/>
              </a:lnSpc>
              <a:spcBef>
                <a:spcPts val="700"/>
              </a:spcBef>
              <a:spcAft>
                <a:spcPts val="0"/>
              </a:spcAft>
              <a:buSzPct val="100000"/>
              <a:buNone/>
            </a:pPr>
            <a:r>
              <a:rPr lang="en-US"/>
              <a:t>        model.add(keras.layers.Flatten(input_shape=(self.imgs.shape[1],self.imgs.shape[2])))</a:t>
            </a:r>
            <a:endParaRPr/>
          </a:p>
          <a:p>
            <a:pPr marL="0" lvl="0" indent="0" algn="l" rtl="0">
              <a:lnSpc>
                <a:spcPct val="110000"/>
              </a:lnSpc>
              <a:spcBef>
                <a:spcPts val="700"/>
              </a:spcBef>
              <a:spcAft>
                <a:spcPts val="0"/>
              </a:spcAft>
              <a:buSzPct val="100000"/>
              <a:buNone/>
            </a:pPr>
            <a:r>
              <a:rPr lang="en-US"/>
              <a:t>        model.add(keras.layers.Dense(16,activation='relu'))</a:t>
            </a:r>
            <a:endParaRPr/>
          </a:p>
          <a:p>
            <a:pPr marL="0" lvl="0" indent="0" algn="l" rtl="0">
              <a:lnSpc>
                <a:spcPct val="110000"/>
              </a:lnSpc>
              <a:spcBef>
                <a:spcPts val="700"/>
              </a:spcBef>
              <a:spcAft>
                <a:spcPts val="0"/>
              </a:spcAft>
              <a:buSzPct val="100000"/>
              <a:buNone/>
            </a:pPr>
            <a:r>
              <a:rPr lang="en-US"/>
              <a:t>        model.add(keras.layers.Dropout(0.5))</a:t>
            </a:r>
            <a:endParaRPr/>
          </a:p>
          <a:p>
            <a:pPr marL="0" lvl="0" indent="0" algn="l" rtl="0">
              <a:lnSpc>
                <a:spcPct val="110000"/>
              </a:lnSpc>
              <a:spcBef>
                <a:spcPts val="700"/>
              </a:spcBef>
              <a:spcAft>
                <a:spcPts val="0"/>
              </a:spcAft>
              <a:buSzPct val="100000"/>
              <a:buNone/>
            </a:pPr>
            <a:r>
              <a:rPr lang="en-US"/>
              <a:t>        model.add(keras.layers.Dense(10,activation='softmax'))</a:t>
            </a:r>
            <a:endParaRPr/>
          </a:p>
          <a:p>
            <a:pPr marL="0" lvl="0" indent="0" algn="l" rtl="0">
              <a:lnSpc>
                <a:spcPct val="110000"/>
              </a:lnSpc>
              <a:spcBef>
                <a:spcPts val="700"/>
              </a:spcBef>
              <a:spcAft>
                <a:spcPts val="0"/>
              </a:spcAft>
              <a:buSzPct val="100000"/>
              <a:buNone/>
            </a:pPr>
            <a:endParaRPr/>
          </a:p>
          <a:p>
            <a:pPr marL="0" lvl="0" indent="0" algn="l" rtl="0">
              <a:lnSpc>
                <a:spcPct val="110000"/>
              </a:lnSpc>
              <a:spcBef>
                <a:spcPts val="700"/>
              </a:spcBef>
              <a:spcAft>
                <a:spcPts val="0"/>
              </a:spcAft>
              <a:buSzPct val="100000"/>
              <a:buNone/>
            </a:pPr>
            <a:r>
              <a:rPr lang="en-US"/>
              <a:t>        model.compile(optimizer='adam',loss='sparse_categorical_crossentropy',metrics='accuracy')</a:t>
            </a:r>
            <a:endParaRPr/>
          </a:p>
          <a:p>
            <a:pPr marL="0" lvl="0" indent="0" algn="l" rtl="0">
              <a:lnSpc>
                <a:spcPct val="110000"/>
              </a:lnSpc>
              <a:spcBef>
                <a:spcPts val="700"/>
              </a:spcBef>
              <a:spcAft>
                <a:spcPts val="0"/>
              </a:spcAft>
              <a:buSzPct val="100000"/>
              <a:buNone/>
            </a:pPr>
            <a:r>
              <a:rPr lang="en-US"/>
              <a:t>        self.history = model.fit(self.train_images,self.train_labels,epochs=epochs,callbacks=callbacks,validation_split=0.2)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APPENDICES</a:t>
            </a:r>
            <a:br>
              <a:rPr lang="en-US"/>
            </a:br>
            <a:r>
              <a:rPr lang="en-US" sz="3200"/>
              <a:t>REGRESSION CNN</a:t>
            </a:r>
            <a:endParaRPr/>
          </a:p>
        </p:txBody>
      </p:sp>
      <p:sp>
        <p:nvSpPr>
          <p:cNvPr id="222" name="Google Shape;222;p16"/>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10000"/>
              </a:lnSpc>
              <a:spcBef>
                <a:spcPts val="0"/>
              </a:spcBef>
              <a:spcAft>
                <a:spcPts val="0"/>
              </a:spcAft>
              <a:buSzPct val="100000"/>
              <a:buNone/>
            </a:pPr>
            <a:r>
              <a:rPr lang="en-US"/>
              <a:t>        model = keras.Sequential()</a:t>
            </a:r>
            <a:endParaRPr/>
          </a:p>
          <a:p>
            <a:pPr marL="0" lvl="0" indent="0" algn="l" rtl="0">
              <a:lnSpc>
                <a:spcPct val="110000"/>
              </a:lnSpc>
              <a:spcBef>
                <a:spcPts val="700"/>
              </a:spcBef>
              <a:spcAft>
                <a:spcPts val="0"/>
              </a:spcAft>
              <a:buSzPct val="100000"/>
              <a:buNone/>
            </a:pPr>
            <a:r>
              <a:rPr lang="en-US"/>
              <a:t>        model.add(keras.layers.Conv2D(32, kernel_size=(5, 5), activation = 'relu', padding = 'same'))</a:t>
            </a:r>
            <a:endParaRPr/>
          </a:p>
          <a:p>
            <a:pPr marL="0" lvl="0" indent="0" algn="l" rtl="0">
              <a:lnSpc>
                <a:spcPct val="110000"/>
              </a:lnSpc>
              <a:spcBef>
                <a:spcPts val="700"/>
              </a:spcBef>
              <a:spcAft>
                <a:spcPts val="0"/>
              </a:spcAft>
              <a:buSzPct val="100000"/>
              <a:buNone/>
            </a:pPr>
            <a:r>
              <a:rPr lang="en-US"/>
              <a:t>        model.add(keras.layers.MaxPool2D(2,2))</a:t>
            </a:r>
            <a:endParaRPr/>
          </a:p>
          <a:p>
            <a:pPr marL="0" lvl="0" indent="0" algn="l" rtl="0">
              <a:lnSpc>
                <a:spcPct val="110000"/>
              </a:lnSpc>
              <a:spcBef>
                <a:spcPts val="700"/>
              </a:spcBef>
              <a:spcAft>
                <a:spcPts val="0"/>
              </a:spcAft>
              <a:buSzPct val="100000"/>
              <a:buNone/>
            </a:pPr>
            <a:r>
              <a:rPr lang="en-US"/>
              <a:t>        model.add(keras.layers.Conv2D(64, kernel_size=(3, 3), activation='relu'))</a:t>
            </a:r>
            <a:endParaRPr/>
          </a:p>
          <a:p>
            <a:pPr marL="0" lvl="0" indent="0" algn="l" rtl="0">
              <a:lnSpc>
                <a:spcPct val="110000"/>
              </a:lnSpc>
              <a:spcBef>
                <a:spcPts val="700"/>
              </a:spcBef>
              <a:spcAft>
                <a:spcPts val="0"/>
              </a:spcAft>
              <a:buSzPct val="100000"/>
              <a:buNone/>
            </a:pPr>
            <a:r>
              <a:rPr lang="en-US"/>
              <a:t>        model.add(keras.layers.MaxPool2D(2,2))</a:t>
            </a:r>
            <a:endParaRPr/>
          </a:p>
          <a:p>
            <a:pPr marL="0" lvl="0" indent="0" algn="l" rtl="0">
              <a:lnSpc>
                <a:spcPct val="110000"/>
              </a:lnSpc>
              <a:spcBef>
                <a:spcPts val="700"/>
              </a:spcBef>
              <a:spcAft>
                <a:spcPts val="0"/>
              </a:spcAft>
              <a:buSzPct val="100000"/>
              <a:buNone/>
            </a:pPr>
            <a:r>
              <a:rPr lang="en-US"/>
              <a:t>        model.add(keras.layers.Dropout(0.25))</a:t>
            </a:r>
            <a:endParaRPr/>
          </a:p>
          <a:p>
            <a:pPr marL="0" lvl="0" indent="0" algn="l" rtl="0">
              <a:lnSpc>
                <a:spcPct val="110000"/>
              </a:lnSpc>
              <a:spcBef>
                <a:spcPts val="700"/>
              </a:spcBef>
              <a:spcAft>
                <a:spcPts val="0"/>
              </a:spcAft>
              <a:buSzPct val="100000"/>
              <a:buNone/>
            </a:pPr>
            <a:r>
              <a:rPr lang="en-US"/>
              <a:t>        model.add(keras.layers.Flatten(input_shape=(self.imgs.shape[1],self.imgs.shape[2])))</a:t>
            </a:r>
            <a:endParaRPr/>
          </a:p>
          <a:p>
            <a:pPr marL="0" lvl="0" indent="0" algn="l" rtl="0">
              <a:lnSpc>
                <a:spcPct val="110000"/>
              </a:lnSpc>
              <a:spcBef>
                <a:spcPts val="700"/>
              </a:spcBef>
              <a:spcAft>
                <a:spcPts val="0"/>
              </a:spcAft>
              <a:buSzPct val="100000"/>
              <a:buNone/>
            </a:pPr>
            <a:r>
              <a:rPr lang="en-US"/>
              <a:t>        model.add(keras.layers.Dense(16,activation='relu'))</a:t>
            </a:r>
            <a:endParaRPr/>
          </a:p>
          <a:p>
            <a:pPr marL="0" lvl="0" indent="0" algn="l" rtl="0">
              <a:lnSpc>
                <a:spcPct val="110000"/>
              </a:lnSpc>
              <a:spcBef>
                <a:spcPts val="700"/>
              </a:spcBef>
              <a:spcAft>
                <a:spcPts val="0"/>
              </a:spcAft>
              <a:buSzPct val="100000"/>
              <a:buNone/>
            </a:pPr>
            <a:r>
              <a:rPr lang="en-US"/>
              <a:t>        model.add(keras.layers.Dense(32,activation='relu'))</a:t>
            </a:r>
            <a:endParaRPr/>
          </a:p>
          <a:p>
            <a:pPr marL="0" lvl="0" indent="0" algn="l" rtl="0">
              <a:lnSpc>
                <a:spcPct val="110000"/>
              </a:lnSpc>
              <a:spcBef>
                <a:spcPts val="700"/>
              </a:spcBef>
              <a:spcAft>
                <a:spcPts val="0"/>
              </a:spcAft>
              <a:buSzPct val="100000"/>
              <a:buNone/>
            </a:pPr>
            <a:r>
              <a:rPr lang="en-US"/>
              <a:t>        model.add(keras.layers.Dense(1))</a:t>
            </a:r>
            <a:endParaRPr/>
          </a:p>
          <a:p>
            <a:pPr marL="0" lvl="0" indent="0" algn="l" rtl="0">
              <a:lnSpc>
                <a:spcPct val="110000"/>
              </a:lnSpc>
              <a:spcBef>
                <a:spcPts val="700"/>
              </a:spcBef>
              <a:spcAft>
                <a:spcPts val="0"/>
              </a:spcAft>
              <a:buSzPct val="100000"/>
              <a:buNone/>
            </a:pPr>
            <a:endParaRPr/>
          </a:p>
          <a:p>
            <a:pPr marL="0" lvl="0" indent="0" algn="l" rtl="0">
              <a:lnSpc>
                <a:spcPct val="110000"/>
              </a:lnSpc>
              <a:spcBef>
                <a:spcPts val="700"/>
              </a:spcBef>
              <a:spcAft>
                <a:spcPts val="0"/>
              </a:spcAft>
              <a:buSzPct val="100000"/>
              <a:buNone/>
            </a:pPr>
            <a:r>
              <a:rPr lang="en-US"/>
              <a:t>        model.compile(optimizer='adam',loss='mse')</a:t>
            </a:r>
            <a:endParaRPr/>
          </a:p>
          <a:p>
            <a:pPr marL="0" lvl="0" indent="0" algn="l" rtl="0">
              <a:lnSpc>
                <a:spcPct val="110000"/>
              </a:lnSpc>
              <a:spcBef>
                <a:spcPts val="700"/>
              </a:spcBef>
              <a:spcAft>
                <a:spcPts val="0"/>
              </a:spcAft>
              <a:buSzPct val="100000"/>
              <a:buNone/>
            </a:pPr>
            <a:r>
              <a:rPr lang="en-US"/>
              <a:t>        self.history = model.fit(self.train_images,self.train_labels,epochs=epochs,callbacks=callbacks,validation_split=0.2)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INTRODUCTION</a:t>
            </a:r>
            <a:endParaRPr/>
          </a:p>
        </p:txBody>
      </p:sp>
      <p:sp>
        <p:nvSpPr>
          <p:cNvPr id="108" name="Google Shape;108;p2"/>
          <p:cNvSpPr txBox="1">
            <a:spLocks noGrp="1"/>
          </p:cNvSpPr>
          <p:nvPr>
            <p:ph type="body" idx="1"/>
          </p:nvPr>
        </p:nvSpPr>
        <p:spPr>
          <a:xfrm>
            <a:off x="1251678" y="1569717"/>
            <a:ext cx="10590917" cy="473815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b="1"/>
              <a:t>Goal</a:t>
            </a:r>
            <a:r>
              <a:rPr lang="en-US"/>
              <a:t>: to train two convolutional neural network models on seismic signal images, to: </a:t>
            </a:r>
            <a:endParaRPr/>
          </a:p>
          <a:p>
            <a:pPr marL="800100" lvl="1" indent="-342900" algn="l" rtl="0">
              <a:lnSpc>
                <a:spcPct val="110000"/>
              </a:lnSpc>
              <a:spcBef>
                <a:spcPts val="700"/>
              </a:spcBef>
              <a:spcAft>
                <a:spcPts val="0"/>
              </a:spcAft>
              <a:buSzPts val="1800"/>
              <a:buFont typeface="Impact"/>
              <a:buAutoNum type="arabicPeriod"/>
            </a:pPr>
            <a:r>
              <a:rPr lang="en-US"/>
              <a:t>Classify whether signals are earthquakes or noise </a:t>
            </a:r>
            <a:endParaRPr/>
          </a:p>
          <a:p>
            <a:pPr marL="800100" lvl="1" indent="-342900" algn="l" rtl="0">
              <a:lnSpc>
                <a:spcPct val="110000"/>
              </a:lnSpc>
              <a:spcBef>
                <a:spcPts val="700"/>
              </a:spcBef>
              <a:spcAft>
                <a:spcPts val="0"/>
              </a:spcAft>
              <a:buSzPts val="1800"/>
              <a:buFont typeface="Impact"/>
              <a:buAutoNum type="arabicPeriod"/>
            </a:pPr>
            <a:r>
              <a:rPr lang="en-US"/>
              <a:t>Predict earthquake magnitude </a:t>
            </a:r>
            <a:endParaRPr/>
          </a:p>
          <a:p>
            <a:pPr marL="800100" lvl="1" indent="-228600" algn="l" rtl="0">
              <a:lnSpc>
                <a:spcPct val="110000"/>
              </a:lnSpc>
              <a:spcBef>
                <a:spcPts val="700"/>
              </a:spcBef>
              <a:spcAft>
                <a:spcPts val="0"/>
              </a:spcAft>
              <a:buSzPts val="1800"/>
              <a:buFont typeface="Impact"/>
              <a:buNone/>
            </a:pPr>
            <a:endParaRPr/>
          </a:p>
          <a:p>
            <a:pPr marL="228600" lvl="0" indent="-228600" algn="l" rtl="0">
              <a:lnSpc>
                <a:spcPct val="110000"/>
              </a:lnSpc>
              <a:spcBef>
                <a:spcPts val="700"/>
              </a:spcBef>
              <a:spcAft>
                <a:spcPts val="0"/>
              </a:spcAft>
              <a:buSzPts val="2000"/>
              <a:buChar char="•"/>
            </a:pPr>
            <a:r>
              <a:rPr lang="en-US" b="1"/>
              <a:t>Use Case</a:t>
            </a:r>
            <a:r>
              <a:rPr lang="en-US"/>
              <a:t>:  This study has potential applications for faster earthquake detection, as these CNN models could be used to classify and measure signals in near-real time. </a:t>
            </a:r>
            <a:endParaRPr/>
          </a:p>
          <a:p>
            <a:pPr marL="228600" lvl="0" indent="-101600" algn="l" rtl="0">
              <a:lnSpc>
                <a:spcPct val="110000"/>
              </a:lnSpc>
              <a:spcBef>
                <a:spcPts val="700"/>
              </a:spcBef>
              <a:spcAft>
                <a:spcPts val="0"/>
              </a:spcAft>
              <a:buSzPts val="2000"/>
              <a:buNone/>
            </a:pPr>
            <a:endParaRPr/>
          </a:p>
          <a:p>
            <a:pPr marL="228600" lvl="0" indent="-228600" algn="l" rtl="0">
              <a:lnSpc>
                <a:spcPct val="110000"/>
              </a:lnSpc>
              <a:spcBef>
                <a:spcPts val="700"/>
              </a:spcBef>
              <a:spcAft>
                <a:spcPts val="0"/>
              </a:spcAft>
              <a:buSzPts val="2000"/>
              <a:buChar char="•"/>
            </a:pPr>
            <a:r>
              <a:rPr lang="en-US" b="1"/>
              <a:t>Data</a:t>
            </a:r>
            <a:r>
              <a:rPr lang="en-US"/>
              <a:t>: 630,623 global seismic signals from the STanford EArthquake Dataset (STEAD; 2019) plus metadata (34 features including earthquake magnitude, depth, location, etc.)</a:t>
            </a:r>
            <a:endParaRPr/>
          </a:p>
          <a:p>
            <a:pPr marL="685800" lvl="1" indent="-228600" algn="l" rtl="0">
              <a:lnSpc>
                <a:spcPct val="110000"/>
              </a:lnSpc>
              <a:spcBef>
                <a:spcPts val="700"/>
              </a:spcBef>
              <a:spcAft>
                <a:spcPts val="0"/>
              </a:spcAft>
              <a:buSzPts val="1800"/>
              <a:buChar char="–"/>
            </a:pPr>
            <a:r>
              <a:rPr lang="en-US"/>
              <a:t>400,000 earthquake signals</a:t>
            </a:r>
            <a:endParaRPr/>
          </a:p>
          <a:p>
            <a:pPr marL="685800" lvl="1" indent="-228600" algn="l" rtl="0">
              <a:lnSpc>
                <a:spcPct val="110000"/>
              </a:lnSpc>
              <a:spcBef>
                <a:spcPts val="700"/>
              </a:spcBef>
              <a:spcAft>
                <a:spcPts val="0"/>
              </a:spcAft>
              <a:buSzPts val="1800"/>
              <a:buChar char="–"/>
            </a:pPr>
            <a:r>
              <a:rPr lang="en-US"/>
              <a:t>230,623 noise signals</a:t>
            </a:r>
            <a:endParaRPr/>
          </a:p>
          <a:p>
            <a:pPr marL="685800" lvl="1" indent="-228600" algn="l" rtl="0">
              <a:lnSpc>
                <a:spcPct val="110000"/>
              </a:lnSpc>
              <a:spcBef>
                <a:spcPts val="700"/>
              </a:spcBef>
              <a:spcAft>
                <a:spcPts val="0"/>
              </a:spcAft>
              <a:buSzPts val="1800"/>
              <a:buChar char="–"/>
            </a:pPr>
            <a:r>
              <a:rPr lang="en-US"/>
              <a:t>Each signal is 60 seconds long</a:t>
            </a:r>
            <a:endParaRPr/>
          </a:p>
          <a:p>
            <a:pPr marL="685800" lvl="1" indent="-114300" algn="l" rtl="0">
              <a:lnSpc>
                <a:spcPct val="110000"/>
              </a:lnSpc>
              <a:spcBef>
                <a:spcPts val="700"/>
              </a:spcBef>
              <a:spcAft>
                <a:spcPts val="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INTRODUCTION</a:t>
            </a:r>
            <a:endParaRPr/>
          </a:p>
        </p:txBody>
      </p:sp>
      <p:sp>
        <p:nvSpPr>
          <p:cNvPr id="115" name="Google Shape;115;p3"/>
          <p:cNvSpPr txBox="1">
            <a:spLocks noGrp="1"/>
          </p:cNvSpPr>
          <p:nvPr>
            <p:ph type="body" idx="1"/>
          </p:nvPr>
        </p:nvSpPr>
        <p:spPr>
          <a:xfrm>
            <a:off x="1552760" y="2008331"/>
            <a:ext cx="4134361" cy="3779151"/>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Earthquakes cause ground displacement, measured by a seismometer</a:t>
            </a:r>
            <a:endParaRPr/>
          </a:p>
          <a:p>
            <a:pPr marL="228600" lvl="0" indent="-228600" algn="l" rtl="0">
              <a:lnSpc>
                <a:spcPct val="110000"/>
              </a:lnSpc>
              <a:spcBef>
                <a:spcPts val="700"/>
              </a:spcBef>
              <a:spcAft>
                <a:spcPts val="0"/>
              </a:spcAft>
              <a:buSzPts val="2000"/>
              <a:buChar char="•"/>
            </a:pPr>
            <a:r>
              <a:rPr lang="en-US"/>
              <a:t>Earthquakes usually have a p-wave and an s-wave, and sometimes surface waves</a:t>
            </a:r>
            <a:endParaRPr/>
          </a:p>
          <a:p>
            <a:pPr marL="228600" lvl="0" indent="-228600" algn="l" rtl="0">
              <a:lnSpc>
                <a:spcPct val="110000"/>
              </a:lnSpc>
              <a:spcBef>
                <a:spcPts val="700"/>
              </a:spcBef>
              <a:spcAft>
                <a:spcPts val="0"/>
              </a:spcAft>
              <a:buSzPts val="2000"/>
              <a:buChar char="•"/>
            </a:pPr>
            <a:r>
              <a:rPr lang="en-US"/>
              <a:t>A spectrogram is used to show the power of different frequencies in the signal over time</a:t>
            </a:r>
            <a:endParaRPr/>
          </a:p>
          <a:p>
            <a:pPr marL="685800" lvl="1" indent="-114300" algn="l" rtl="0">
              <a:lnSpc>
                <a:spcPct val="110000"/>
              </a:lnSpc>
              <a:spcBef>
                <a:spcPts val="700"/>
              </a:spcBef>
              <a:spcAft>
                <a:spcPts val="0"/>
              </a:spcAft>
              <a:buSzPts val="1800"/>
              <a:buNone/>
            </a:pPr>
            <a:endParaRPr/>
          </a:p>
        </p:txBody>
      </p:sp>
      <p:pic>
        <p:nvPicPr>
          <p:cNvPr id="116" name="Google Shape;116;p3"/>
          <p:cNvPicPr preferRelativeResize="0"/>
          <p:nvPr/>
        </p:nvPicPr>
        <p:blipFill rotWithShape="1">
          <a:blip r:embed="rId3">
            <a:alphaModFix/>
          </a:blip>
          <a:srcRect/>
          <a:stretch/>
        </p:blipFill>
        <p:spPr>
          <a:xfrm>
            <a:off x="6375400" y="622300"/>
            <a:ext cx="5816600" cy="6235700"/>
          </a:xfrm>
          <a:prstGeom prst="rect">
            <a:avLst/>
          </a:prstGeom>
          <a:noFill/>
          <a:ln>
            <a:noFill/>
          </a:ln>
        </p:spPr>
      </p:pic>
      <p:sp>
        <p:nvSpPr>
          <p:cNvPr id="117" name="Google Shape;117;p3"/>
          <p:cNvSpPr txBox="1"/>
          <p:nvPr/>
        </p:nvSpPr>
        <p:spPr>
          <a:xfrm>
            <a:off x="7092176" y="847493"/>
            <a:ext cx="5227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Gill Sans"/>
                <a:ea typeface="Gill Sans"/>
                <a:cs typeface="Gill Sans"/>
                <a:sym typeface="Gill Sans"/>
              </a:rPr>
              <a:t>Example Earthquake Waveform &amp; Spectrogram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EDA</a:t>
            </a:r>
            <a:endParaRPr/>
          </a:p>
        </p:txBody>
      </p:sp>
      <p:pic>
        <p:nvPicPr>
          <p:cNvPr id="123" name="Google Shape;123;p4"/>
          <p:cNvPicPr preferRelativeResize="0"/>
          <p:nvPr/>
        </p:nvPicPr>
        <p:blipFill rotWithShape="1">
          <a:blip r:embed="rId3">
            <a:alphaModFix/>
          </a:blip>
          <a:srcRect/>
          <a:stretch/>
        </p:blipFill>
        <p:spPr>
          <a:xfrm>
            <a:off x="1077441" y="3429000"/>
            <a:ext cx="10797355" cy="3374174"/>
          </a:xfrm>
          <a:prstGeom prst="rect">
            <a:avLst/>
          </a:prstGeom>
          <a:noFill/>
          <a:ln>
            <a:noFill/>
          </a:ln>
        </p:spPr>
      </p:pic>
      <p:pic>
        <p:nvPicPr>
          <p:cNvPr id="124" name="Google Shape;124;p4"/>
          <p:cNvPicPr preferRelativeResize="0"/>
          <p:nvPr/>
        </p:nvPicPr>
        <p:blipFill rotWithShape="1">
          <a:blip r:embed="rId4">
            <a:alphaModFix/>
          </a:blip>
          <a:srcRect l="2352" t="8067" r="31679" b="5989"/>
          <a:stretch/>
        </p:blipFill>
        <p:spPr>
          <a:xfrm>
            <a:off x="3908400" y="751717"/>
            <a:ext cx="4921150" cy="2533753"/>
          </a:xfrm>
          <a:prstGeom prst="rect">
            <a:avLst/>
          </a:prstGeom>
          <a:noFill/>
          <a:ln>
            <a:noFill/>
          </a:ln>
        </p:spPr>
      </p:pic>
      <p:sp>
        <p:nvSpPr>
          <p:cNvPr id="125" name="Google Shape;125;p4"/>
          <p:cNvSpPr txBox="1"/>
          <p:nvPr/>
        </p:nvSpPr>
        <p:spPr>
          <a:xfrm>
            <a:off x="5320177" y="382385"/>
            <a:ext cx="21909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Earthquake Locations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METHODS</a:t>
            </a:r>
            <a:endParaRPr/>
          </a:p>
        </p:txBody>
      </p:sp>
      <p:pic>
        <p:nvPicPr>
          <p:cNvPr id="131" name="Google Shape;131;p5"/>
          <p:cNvPicPr preferRelativeResize="0">
            <a:picLocks noGrp="1"/>
          </p:cNvPicPr>
          <p:nvPr>
            <p:ph type="body" idx="1"/>
          </p:nvPr>
        </p:nvPicPr>
        <p:blipFill rotWithShape="1">
          <a:blip r:embed="rId3">
            <a:alphaModFix/>
          </a:blip>
          <a:srcRect/>
          <a:stretch/>
        </p:blipFill>
        <p:spPr>
          <a:xfrm>
            <a:off x="4737720" y="1355389"/>
            <a:ext cx="7272144" cy="4848096"/>
          </a:xfrm>
          <a:prstGeom prst="rect">
            <a:avLst/>
          </a:prstGeom>
          <a:noFill/>
          <a:ln w="9525" cap="flat" cmpd="sng">
            <a:solidFill>
              <a:srgbClr val="FFFFFF"/>
            </a:solidFill>
            <a:prstDash val="solid"/>
            <a:round/>
            <a:headEnd type="none" w="sm" len="sm"/>
            <a:tailEnd type="none" w="sm" len="sm"/>
          </a:ln>
        </p:spPr>
      </p:pic>
      <p:sp>
        <p:nvSpPr>
          <p:cNvPr id="132" name="Google Shape;132;p5"/>
          <p:cNvSpPr txBox="1"/>
          <p:nvPr/>
        </p:nvSpPr>
        <p:spPr>
          <a:xfrm>
            <a:off x="1251678" y="2052936"/>
            <a:ext cx="3288061" cy="31700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Used raw seismic signal data to plot 630,000+ spectrogram images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Normalized spectrograms so they are colored between -10 and 25 dB/Hz</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Used spectrogram images to train CNNs</a:t>
            </a:r>
            <a:endParaRPr/>
          </a:p>
        </p:txBody>
      </p:sp>
      <p:sp>
        <p:nvSpPr>
          <p:cNvPr id="133" name="Google Shape;133;p5"/>
          <p:cNvSpPr txBox="1"/>
          <p:nvPr/>
        </p:nvSpPr>
        <p:spPr>
          <a:xfrm>
            <a:off x="5070876" y="879068"/>
            <a:ext cx="48813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Example Images Used to Train/Test CNNs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CLASSIFICATION CNN</a:t>
            </a:r>
            <a:endParaRPr/>
          </a:p>
        </p:txBody>
      </p:sp>
      <p:sp>
        <p:nvSpPr>
          <p:cNvPr id="139" name="Google Shape;139;p6"/>
          <p:cNvSpPr txBox="1"/>
          <p:nvPr/>
        </p:nvSpPr>
        <p:spPr>
          <a:xfrm>
            <a:off x="1375846" y="1676155"/>
            <a:ext cx="4045151" cy="47089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595959"/>
              </a:buClr>
              <a:buSzPts val="2000"/>
              <a:buFont typeface="Arial"/>
              <a:buChar char="•"/>
            </a:pPr>
            <a:r>
              <a:rPr lang="en-US" sz="2000" dirty="0">
                <a:solidFill>
                  <a:srgbClr val="595959"/>
                </a:solidFill>
                <a:latin typeface="Gill Sans"/>
                <a:ea typeface="Gill Sans"/>
                <a:cs typeface="Gill Sans"/>
                <a:sym typeface="Gill Sans"/>
              </a:rPr>
              <a:t>Trained CNN on 200,000 images</a:t>
            </a:r>
            <a:endParaRPr dirty="0"/>
          </a:p>
          <a:p>
            <a:pPr marL="0" marR="0" lvl="0" indent="0" algn="l" rtl="0">
              <a:spcBef>
                <a:spcPts val="0"/>
              </a:spcBef>
              <a:spcAft>
                <a:spcPts val="0"/>
              </a:spcAft>
              <a:buNone/>
            </a:pPr>
            <a:endParaRPr sz="2000" dirty="0">
              <a:solidFill>
                <a:srgbClr val="595959"/>
              </a:solidFill>
              <a:latin typeface="Gill Sans"/>
              <a:ea typeface="Gill Sans"/>
              <a:cs typeface="Gill Sans"/>
              <a:sym typeface="Gill Sans"/>
            </a:endParaRPr>
          </a:p>
          <a:p>
            <a:pPr marL="285750" marR="0" lvl="0" indent="-285750" algn="l" rtl="0">
              <a:spcBef>
                <a:spcPts val="0"/>
              </a:spcBef>
              <a:spcAft>
                <a:spcPts val="0"/>
              </a:spcAft>
              <a:buClr>
                <a:srgbClr val="595959"/>
              </a:buClr>
              <a:buSzPts val="2000"/>
              <a:buFont typeface="Arial"/>
              <a:buChar char="•"/>
            </a:pPr>
            <a:r>
              <a:rPr lang="en-US" sz="2000" dirty="0">
                <a:solidFill>
                  <a:srgbClr val="595959"/>
                </a:solidFill>
                <a:latin typeface="Gill Sans"/>
                <a:ea typeface="Gill Sans"/>
                <a:cs typeface="Gill Sans"/>
                <a:sym typeface="Gill Sans"/>
              </a:rPr>
              <a:t>Binary classification: ‘earthquake’ or ‘not earthquake’</a:t>
            </a:r>
            <a:endParaRPr dirty="0"/>
          </a:p>
          <a:p>
            <a:pPr marL="285750" marR="0" lvl="0" indent="-158750" algn="l" rtl="0">
              <a:spcBef>
                <a:spcPts val="0"/>
              </a:spcBef>
              <a:spcAft>
                <a:spcPts val="0"/>
              </a:spcAft>
              <a:buClr>
                <a:schemeClr val="dk1"/>
              </a:buClr>
              <a:buSzPts val="2000"/>
              <a:buFont typeface="Arial"/>
              <a:buNone/>
            </a:pPr>
            <a:endParaRPr sz="2000" dirty="0">
              <a:solidFill>
                <a:srgbClr val="595959"/>
              </a:solidFill>
              <a:latin typeface="Gill Sans"/>
              <a:ea typeface="Gill Sans"/>
              <a:cs typeface="Gill Sans"/>
              <a:sym typeface="Gill Sans"/>
            </a:endParaRPr>
          </a:p>
          <a:p>
            <a:pPr marL="285750" marR="0" lvl="0" indent="-285750" algn="l" rtl="0">
              <a:spcBef>
                <a:spcPts val="0"/>
              </a:spcBef>
              <a:spcAft>
                <a:spcPts val="0"/>
              </a:spcAft>
              <a:buClr>
                <a:srgbClr val="595959"/>
              </a:buClr>
              <a:buSzPts val="2000"/>
              <a:buFont typeface="Arial"/>
              <a:buChar char="•"/>
            </a:pPr>
            <a:r>
              <a:rPr lang="en-US" sz="2000" dirty="0">
                <a:solidFill>
                  <a:srgbClr val="595959"/>
                </a:solidFill>
                <a:latin typeface="Gill Sans"/>
                <a:ea typeface="Gill Sans"/>
                <a:cs typeface="Gill Sans"/>
                <a:sym typeface="Gill Sans"/>
              </a:rPr>
              <a:t>Baseline model: Model guesses randomly using class distribution </a:t>
            </a:r>
            <a:endParaRPr dirty="0"/>
          </a:p>
          <a:p>
            <a:pPr marL="742950" marR="0" lvl="1" indent="-285750" algn="l" rtl="0">
              <a:spcBef>
                <a:spcPts val="0"/>
              </a:spcBef>
              <a:spcAft>
                <a:spcPts val="0"/>
              </a:spcAft>
              <a:buClr>
                <a:srgbClr val="595959"/>
              </a:buClr>
              <a:buSzPts val="2000"/>
              <a:buFont typeface="Arial"/>
              <a:buChar char="•"/>
            </a:pPr>
            <a:r>
              <a:rPr lang="en-US" sz="2000" b="0" i="0" u="none" strike="noStrike" cap="none" dirty="0">
                <a:solidFill>
                  <a:srgbClr val="595959"/>
                </a:solidFill>
                <a:latin typeface="Gill Sans"/>
                <a:ea typeface="Gill Sans"/>
                <a:cs typeface="Gill Sans"/>
                <a:sym typeface="Gill Sans"/>
              </a:rPr>
              <a:t>Baseline accuracy: 0.534</a:t>
            </a:r>
            <a:endParaRPr dirty="0"/>
          </a:p>
          <a:p>
            <a:pPr marL="742950" marR="0" lvl="1" indent="-285750" algn="l" rtl="0">
              <a:spcBef>
                <a:spcPts val="0"/>
              </a:spcBef>
              <a:spcAft>
                <a:spcPts val="0"/>
              </a:spcAft>
              <a:buClr>
                <a:srgbClr val="595959"/>
              </a:buClr>
              <a:buSzPts val="2000"/>
              <a:buFont typeface="Arial"/>
              <a:buChar char="•"/>
            </a:pPr>
            <a:r>
              <a:rPr lang="en-US" sz="2000" b="0" i="0" u="none" strike="noStrike" cap="none" dirty="0">
                <a:solidFill>
                  <a:srgbClr val="595959"/>
                </a:solidFill>
                <a:latin typeface="Gill Sans"/>
                <a:ea typeface="Gill Sans"/>
                <a:cs typeface="Gill Sans"/>
                <a:sym typeface="Gill Sans"/>
              </a:rPr>
              <a:t>Baseline precision: 0.633</a:t>
            </a:r>
            <a:endParaRPr dirty="0"/>
          </a:p>
          <a:p>
            <a:pPr marL="742950" marR="0" lvl="1" indent="-285750" algn="l" rtl="0">
              <a:spcBef>
                <a:spcPts val="0"/>
              </a:spcBef>
              <a:spcAft>
                <a:spcPts val="0"/>
              </a:spcAft>
              <a:buClr>
                <a:srgbClr val="595959"/>
              </a:buClr>
              <a:buSzPts val="2000"/>
              <a:buFont typeface="Arial"/>
              <a:buChar char="•"/>
            </a:pPr>
            <a:r>
              <a:rPr lang="en-US" sz="2000" b="0" i="0" u="none" strike="noStrike" cap="none" dirty="0">
                <a:solidFill>
                  <a:srgbClr val="595959"/>
                </a:solidFill>
                <a:latin typeface="Gill Sans"/>
                <a:ea typeface="Gill Sans"/>
                <a:cs typeface="Gill Sans"/>
                <a:sym typeface="Gill Sans"/>
              </a:rPr>
              <a:t>Baseline recall: 0.635</a:t>
            </a:r>
            <a:endParaRPr dirty="0"/>
          </a:p>
          <a:p>
            <a:pPr marL="285750" marR="0" lvl="0" indent="-158750" algn="l" rtl="0">
              <a:spcBef>
                <a:spcPts val="0"/>
              </a:spcBef>
              <a:spcAft>
                <a:spcPts val="0"/>
              </a:spcAft>
              <a:buClr>
                <a:schemeClr val="dk1"/>
              </a:buClr>
              <a:buSzPts val="2000"/>
              <a:buFont typeface="Arial"/>
              <a:buNone/>
            </a:pPr>
            <a:endParaRPr sz="2000" dirty="0">
              <a:solidFill>
                <a:srgbClr val="595959"/>
              </a:solidFill>
              <a:latin typeface="Gill Sans"/>
              <a:ea typeface="Gill Sans"/>
              <a:cs typeface="Gill Sans"/>
              <a:sym typeface="Gill Sans"/>
            </a:endParaRPr>
          </a:p>
          <a:p>
            <a:pPr marL="285750" marR="0" lvl="0" indent="-285750" algn="l" rtl="0">
              <a:spcBef>
                <a:spcPts val="0"/>
              </a:spcBef>
              <a:spcAft>
                <a:spcPts val="0"/>
              </a:spcAft>
              <a:buClr>
                <a:srgbClr val="595959"/>
              </a:buClr>
              <a:buSzPts val="2000"/>
              <a:buFont typeface="Arial"/>
              <a:buChar char="•"/>
            </a:pPr>
            <a:r>
              <a:rPr lang="en-US" sz="2000" dirty="0">
                <a:solidFill>
                  <a:srgbClr val="595959"/>
                </a:solidFill>
                <a:latin typeface="Gill Sans"/>
                <a:ea typeface="Gill Sans"/>
                <a:cs typeface="Gill Sans"/>
                <a:sym typeface="Gill Sans"/>
              </a:rPr>
              <a:t>Best Model:</a:t>
            </a:r>
            <a:endParaRPr dirty="0"/>
          </a:p>
          <a:p>
            <a:pPr marL="742950" marR="0" lvl="1" indent="-285750" algn="l" rtl="0">
              <a:spcBef>
                <a:spcPts val="0"/>
              </a:spcBef>
              <a:spcAft>
                <a:spcPts val="0"/>
              </a:spcAft>
              <a:buClr>
                <a:srgbClr val="595959"/>
              </a:buClr>
              <a:buSzPts val="2000"/>
              <a:buFont typeface="Arial"/>
              <a:buChar char="•"/>
            </a:pPr>
            <a:r>
              <a:rPr lang="en-US" sz="2000" b="0" i="0" u="none" strike="noStrike" cap="none" dirty="0">
                <a:solidFill>
                  <a:srgbClr val="595959"/>
                </a:solidFill>
                <a:latin typeface="Gill Sans"/>
                <a:ea typeface="Gill Sans"/>
                <a:cs typeface="Gill Sans"/>
                <a:sym typeface="Gill Sans"/>
              </a:rPr>
              <a:t>Model accuracy:  </a:t>
            </a:r>
            <a:r>
              <a:rPr lang="en-US" sz="2000" b="1" i="0" u="none" strike="noStrike" cap="none" dirty="0">
                <a:solidFill>
                  <a:srgbClr val="595959"/>
                </a:solidFill>
                <a:latin typeface="Gill Sans"/>
                <a:ea typeface="Gill Sans"/>
                <a:cs typeface="Gill Sans"/>
                <a:sym typeface="Gill Sans"/>
              </a:rPr>
              <a:t>0.9848</a:t>
            </a:r>
            <a:endParaRPr dirty="0"/>
          </a:p>
          <a:p>
            <a:pPr marL="742950" marR="0" lvl="1" indent="-285750" algn="l" rtl="0">
              <a:spcBef>
                <a:spcPts val="0"/>
              </a:spcBef>
              <a:spcAft>
                <a:spcPts val="0"/>
              </a:spcAft>
              <a:buClr>
                <a:srgbClr val="595959"/>
              </a:buClr>
              <a:buSzPts val="2000"/>
              <a:buFont typeface="Arial"/>
              <a:buChar char="•"/>
            </a:pPr>
            <a:r>
              <a:rPr lang="en-US" sz="2000" b="0" i="0" u="none" strike="noStrike" cap="none" dirty="0">
                <a:solidFill>
                  <a:srgbClr val="595959"/>
                </a:solidFill>
                <a:latin typeface="Gill Sans"/>
                <a:ea typeface="Gill Sans"/>
                <a:cs typeface="Gill Sans"/>
                <a:sym typeface="Gill Sans"/>
              </a:rPr>
              <a:t>Model precision: </a:t>
            </a:r>
            <a:r>
              <a:rPr lang="en-US" sz="2000" b="1" i="0" u="none" strike="noStrike" cap="none" dirty="0">
                <a:solidFill>
                  <a:srgbClr val="595959"/>
                </a:solidFill>
                <a:latin typeface="Gill Sans"/>
                <a:ea typeface="Gill Sans"/>
                <a:cs typeface="Gill Sans"/>
                <a:sym typeface="Gill Sans"/>
              </a:rPr>
              <a:t>0.9840</a:t>
            </a:r>
            <a:endParaRPr dirty="0"/>
          </a:p>
          <a:p>
            <a:pPr marL="742950" marR="0" lvl="1" indent="-285750" algn="l" rtl="0">
              <a:spcBef>
                <a:spcPts val="0"/>
              </a:spcBef>
              <a:spcAft>
                <a:spcPts val="0"/>
              </a:spcAft>
              <a:buClr>
                <a:srgbClr val="595959"/>
              </a:buClr>
              <a:buSzPts val="2000"/>
              <a:buFont typeface="Arial"/>
              <a:buChar char="•"/>
            </a:pPr>
            <a:r>
              <a:rPr lang="en-US" sz="2000" b="0" i="0" u="none" strike="noStrike" cap="none" dirty="0">
                <a:solidFill>
                  <a:srgbClr val="595959"/>
                </a:solidFill>
                <a:latin typeface="Gill Sans"/>
                <a:ea typeface="Gill Sans"/>
                <a:cs typeface="Gill Sans"/>
                <a:sym typeface="Gill Sans"/>
              </a:rPr>
              <a:t>Model recall: </a:t>
            </a:r>
            <a:r>
              <a:rPr lang="en-US" sz="2000" b="1" i="0" u="none" strike="noStrike" cap="none" dirty="0">
                <a:solidFill>
                  <a:srgbClr val="595959"/>
                </a:solidFill>
                <a:latin typeface="Gill Sans"/>
                <a:ea typeface="Gill Sans"/>
                <a:cs typeface="Gill Sans"/>
                <a:sym typeface="Gill Sans"/>
              </a:rPr>
              <a:t>0.9921</a:t>
            </a:r>
            <a:endParaRPr dirty="0"/>
          </a:p>
        </p:txBody>
      </p:sp>
      <p:pic>
        <p:nvPicPr>
          <p:cNvPr id="140" name="Google Shape;140;p6"/>
          <p:cNvPicPr preferRelativeResize="0">
            <a:picLocks noGrp="1"/>
          </p:cNvPicPr>
          <p:nvPr>
            <p:ph type="body" idx="1"/>
          </p:nvPr>
        </p:nvPicPr>
        <p:blipFill rotWithShape="1">
          <a:blip r:embed="rId3">
            <a:alphaModFix/>
          </a:blip>
          <a:srcRect/>
          <a:stretch/>
        </p:blipFill>
        <p:spPr>
          <a:xfrm>
            <a:off x="5602315" y="2049803"/>
            <a:ext cx="6370796" cy="4681151"/>
          </a:xfrm>
          <a:prstGeom prst="rect">
            <a:avLst/>
          </a:prstGeom>
          <a:noFill/>
          <a:ln w="9525" cap="flat" cmpd="sng">
            <a:solidFill>
              <a:srgbClr val="FFFFFF"/>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CLASSIFICATION CNN</a:t>
            </a:r>
            <a:endParaRPr/>
          </a:p>
        </p:txBody>
      </p:sp>
      <p:pic>
        <p:nvPicPr>
          <p:cNvPr id="146" name="Google Shape;146;p7"/>
          <p:cNvPicPr preferRelativeResize="0"/>
          <p:nvPr/>
        </p:nvPicPr>
        <p:blipFill rotWithShape="1">
          <a:blip r:embed="rId3">
            <a:alphaModFix/>
          </a:blip>
          <a:srcRect/>
          <a:stretch/>
        </p:blipFill>
        <p:spPr>
          <a:xfrm>
            <a:off x="6718391" y="4361240"/>
            <a:ext cx="3411849" cy="2379546"/>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6718390" y="1607815"/>
            <a:ext cx="3411849" cy="2379546"/>
          </a:xfrm>
          <a:prstGeom prst="rect">
            <a:avLst/>
          </a:prstGeom>
          <a:noFill/>
          <a:ln>
            <a:noFill/>
          </a:ln>
        </p:spPr>
      </p:pic>
      <p:pic>
        <p:nvPicPr>
          <p:cNvPr id="148" name="Google Shape;148;p7"/>
          <p:cNvPicPr preferRelativeResize="0"/>
          <p:nvPr/>
        </p:nvPicPr>
        <p:blipFill rotWithShape="1">
          <a:blip r:embed="rId5">
            <a:alphaModFix/>
          </a:blip>
          <a:srcRect/>
          <a:stretch/>
        </p:blipFill>
        <p:spPr>
          <a:xfrm>
            <a:off x="2213297" y="4361239"/>
            <a:ext cx="3411850" cy="2379547"/>
          </a:xfrm>
          <a:prstGeom prst="rect">
            <a:avLst/>
          </a:prstGeom>
          <a:noFill/>
          <a:ln>
            <a:noFill/>
          </a:ln>
        </p:spPr>
      </p:pic>
      <p:pic>
        <p:nvPicPr>
          <p:cNvPr id="149" name="Google Shape;149;p7"/>
          <p:cNvPicPr preferRelativeResize="0"/>
          <p:nvPr/>
        </p:nvPicPr>
        <p:blipFill rotWithShape="1">
          <a:blip r:embed="rId6">
            <a:alphaModFix/>
          </a:blip>
          <a:srcRect/>
          <a:stretch/>
        </p:blipFill>
        <p:spPr>
          <a:xfrm>
            <a:off x="2213297" y="1607815"/>
            <a:ext cx="3411850" cy="2379546"/>
          </a:xfrm>
          <a:prstGeom prst="rect">
            <a:avLst/>
          </a:prstGeom>
          <a:noFill/>
          <a:ln>
            <a:noFill/>
          </a:ln>
        </p:spPr>
      </p:pic>
      <p:sp>
        <p:nvSpPr>
          <p:cNvPr id="150" name="Google Shape;150;p7"/>
          <p:cNvSpPr txBox="1"/>
          <p:nvPr/>
        </p:nvSpPr>
        <p:spPr>
          <a:xfrm>
            <a:off x="3300762" y="1316540"/>
            <a:ext cx="15776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463DDB"/>
                </a:solidFill>
                <a:latin typeface="Gill Sans"/>
                <a:ea typeface="Gill Sans"/>
                <a:cs typeface="Gill Sans"/>
                <a:sym typeface="Gill Sans"/>
              </a:rPr>
              <a:t>Noisiest Noise</a:t>
            </a:r>
            <a:endParaRPr/>
          </a:p>
        </p:txBody>
      </p:sp>
      <p:sp>
        <p:nvSpPr>
          <p:cNvPr id="151" name="Google Shape;151;p7"/>
          <p:cNvSpPr txBox="1"/>
          <p:nvPr/>
        </p:nvSpPr>
        <p:spPr>
          <a:xfrm>
            <a:off x="3026969" y="4082124"/>
            <a:ext cx="2061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463DDB"/>
                </a:solidFill>
                <a:latin typeface="Gill Sans"/>
                <a:ea typeface="Gill Sans"/>
                <a:cs typeface="Gill Sans"/>
                <a:sym typeface="Gill Sans"/>
              </a:rPr>
              <a:t>Noisiest earthquake</a:t>
            </a:r>
            <a:endParaRPr/>
          </a:p>
        </p:txBody>
      </p:sp>
      <p:sp>
        <p:nvSpPr>
          <p:cNvPr id="152" name="Google Shape;152;p7"/>
          <p:cNvSpPr txBox="1"/>
          <p:nvPr/>
        </p:nvSpPr>
        <p:spPr>
          <a:xfrm>
            <a:off x="7472588" y="1316540"/>
            <a:ext cx="20728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463DDB"/>
                </a:solidFill>
                <a:latin typeface="Gill Sans"/>
                <a:ea typeface="Gill Sans"/>
                <a:cs typeface="Gill Sans"/>
                <a:sym typeface="Gill Sans"/>
              </a:rPr>
              <a:t>Earthquakiest Noise</a:t>
            </a:r>
            <a:endParaRPr/>
          </a:p>
        </p:txBody>
      </p:sp>
      <p:sp>
        <p:nvSpPr>
          <p:cNvPr id="153" name="Google Shape;153;p7"/>
          <p:cNvSpPr txBox="1"/>
          <p:nvPr/>
        </p:nvSpPr>
        <p:spPr>
          <a:xfrm>
            <a:off x="7143771" y="4095316"/>
            <a:ext cx="25610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463DDB"/>
                </a:solidFill>
                <a:latin typeface="Gill Sans"/>
                <a:ea typeface="Gill Sans"/>
                <a:cs typeface="Gill Sans"/>
                <a:sym typeface="Gill Sans"/>
              </a:rPr>
              <a:t>Earthquakiest Earthquake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REGRESSION CNN</a:t>
            </a:r>
            <a:endParaRPr/>
          </a:p>
        </p:txBody>
      </p:sp>
      <p:sp>
        <p:nvSpPr>
          <p:cNvPr id="160" name="Google Shape;160;p8"/>
          <p:cNvSpPr txBox="1">
            <a:spLocks noGrp="1"/>
          </p:cNvSpPr>
          <p:nvPr>
            <p:ph type="body" idx="1"/>
          </p:nvPr>
        </p:nvSpPr>
        <p:spPr>
          <a:xfrm>
            <a:off x="1482625" y="1635413"/>
            <a:ext cx="4368537" cy="4922541"/>
          </a:xfrm>
          <a:prstGeom prst="rect">
            <a:avLst/>
          </a:prstGeom>
          <a:noFill/>
          <a:ln>
            <a:noFill/>
          </a:ln>
        </p:spPr>
        <p:txBody>
          <a:bodyPr spcFirstLastPara="1" wrap="square" lIns="91425" tIns="45700" rIns="91425" bIns="45700" anchor="t" anchorCtr="0">
            <a:normAutofit fontScale="85000" lnSpcReduction="20000"/>
          </a:bodyPr>
          <a:lstStyle/>
          <a:p>
            <a:pPr marL="285750" lvl="0" indent="-285750" algn="l" rtl="0">
              <a:lnSpc>
                <a:spcPct val="110000"/>
              </a:lnSpc>
              <a:spcBef>
                <a:spcPts val="0"/>
              </a:spcBef>
              <a:spcAft>
                <a:spcPts val="0"/>
              </a:spcAft>
              <a:buSzPct val="100000"/>
              <a:buChar char="•"/>
            </a:pPr>
            <a:r>
              <a:rPr lang="en-US" dirty="0"/>
              <a:t>Trained CNN on 200,000 images</a:t>
            </a:r>
            <a:endParaRPr dirty="0"/>
          </a:p>
          <a:p>
            <a:pPr marL="285750" lvl="0" indent="-177800" algn="l" rtl="0">
              <a:lnSpc>
                <a:spcPct val="110000"/>
              </a:lnSpc>
              <a:spcBef>
                <a:spcPts val="700"/>
              </a:spcBef>
              <a:spcAft>
                <a:spcPts val="0"/>
              </a:spcAft>
              <a:buSzPct val="100000"/>
              <a:buNone/>
            </a:pPr>
            <a:endParaRPr dirty="0"/>
          </a:p>
          <a:p>
            <a:pPr marL="285750" lvl="0" indent="-285750" algn="l" rtl="0">
              <a:lnSpc>
                <a:spcPct val="110000"/>
              </a:lnSpc>
              <a:spcBef>
                <a:spcPts val="700"/>
              </a:spcBef>
              <a:spcAft>
                <a:spcPts val="0"/>
              </a:spcAft>
              <a:buSzPct val="100000"/>
              <a:buChar char="•"/>
            </a:pPr>
            <a:r>
              <a:rPr lang="en-US" dirty="0"/>
              <a:t>Regression: attempt to predict the magnitude of each earthquake</a:t>
            </a:r>
            <a:endParaRPr dirty="0"/>
          </a:p>
          <a:p>
            <a:pPr marL="285750" lvl="0" indent="-177800" algn="l" rtl="0">
              <a:lnSpc>
                <a:spcPct val="110000"/>
              </a:lnSpc>
              <a:spcBef>
                <a:spcPts val="700"/>
              </a:spcBef>
              <a:spcAft>
                <a:spcPts val="0"/>
              </a:spcAft>
              <a:buSzPct val="100000"/>
              <a:buNone/>
            </a:pPr>
            <a:endParaRPr dirty="0"/>
          </a:p>
          <a:p>
            <a:pPr marL="285750" lvl="0" indent="-285750" algn="l" rtl="0">
              <a:lnSpc>
                <a:spcPct val="110000"/>
              </a:lnSpc>
              <a:spcBef>
                <a:spcPts val="700"/>
              </a:spcBef>
              <a:spcAft>
                <a:spcPts val="0"/>
              </a:spcAft>
              <a:buSzPct val="100000"/>
              <a:buChar char="•"/>
            </a:pPr>
            <a:r>
              <a:rPr lang="en-US" dirty="0"/>
              <a:t>Earthquake magnitudes are measured on log-scale and small earthquakes are much more common than large ones, so the predictions at higher magnitudes may have more error</a:t>
            </a:r>
            <a:endParaRPr dirty="0"/>
          </a:p>
          <a:p>
            <a:pPr marL="285750" lvl="0" indent="-177800" algn="l" rtl="0">
              <a:lnSpc>
                <a:spcPct val="110000"/>
              </a:lnSpc>
              <a:spcBef>
                <a:spcPts val="700"/>
              </a:spcBef>
              <a:spcAft>
                <a:spcPts val="0"/>
              </a:spcAft>
              <a:buSzPct val="100000"/>
              <a:buNone/>
            </a:pPr>
            <a:endParaRPr dirty="0"/>
          </a:p>
          <a:p>
            <a:pPr marL="285750" lvl="0" indent="-285750" algn="l" rtl="0">
              <a:lnSpc>
                <a:spcPct val="110000"/>
              </a:lnSpc>
              <a:spcBef>
                <a:spcPts val="700"/>
              </a:spcBef>
              <a:spcAft>
                <a:spcPts val="0"/>
              </a:spcAft>
              <a:buSzPct val="100000"/>
              <a:buChar char="•"/>
            </a:pPr>
            <a:r>
              <a:rPr lang="en-US" dirty="0"/>
              <a:t>Baseline model: predict mean magnitude of 1.5215</a:t>
            </a:r>
            <a:endParaRPr dirty="0"/>
          </a:p>
          <a:p>
            <a:pPr marL="742950" lvl="1" indent="-285750" algn="l" rtl="0">
              <a:lnSpc>
                <a:spcPct val="110000"/>
              </a:lnSpc>
              <a:spcBef>
                <a:spcPts val="700"/>
              </a:spcBef>
              <a:spcAft>
                <a:spcPts val="0"/>
              </a:spcAft>
              <a:buSzPct val="100000"/>
              <a:buChar char="–"/>
            </a:pPr>
            <a:r>
              <a:rPr lang="en-US" dirty="0"/>
              <a:t>Baseline MSE: 0.9497</a:t>
            </a:r>
            <a:endParaRPr dirty="0"/>
          </a:p>
          <a:p>
            <a:pPr marL="457200" lvl="1" indent="0" algn="l" rtl="0">
              <a:lnSpc>
                <a:spcPct val="110000"/>
              </a:lnSpc>
              <a:spcBef>
                <a:spcPts val="700"/>
              </a:spcBef>
              <a:spcAft>
                <a:spcPts val="0"/>
              </a:spcAft>
              <a:buSzPct val="100000"/>
              <a:buNone/>
            </a:pPr>
            <a:endParaRPr dirty="0"/>
          </a:p>
          <a:p>
            <a:pPr marL="285750" lvl="0" indent="-285750" algn="l" rtl="0">
              <a:lnSpc>
                <a:spcPct val="110000"/>
              </a:lnSpc>
              <a:spcBef>
                <a:spcPts val="700"/>
              </a:spcBef>
              <a:spcAft>
                <a:spcPts val="0"/>
              </a:spcAft>
              <a:buSzPct val="100000"/>
              <a:buChar char="•"/>
            </a:pPr>
            <a:r>
              <a:rPr lang="en-US" dirty="0"/>
              <a:t>Best model:</a:t>
            </a:r>
            <a:endParaRPr dirty="0"/>
          </a:p>
          <a:p>
            <a:pPr marL="742950" lvl="1" indent="-285750" algn="l" rtl="0">
              <a:lnSpc>
                <a:spcPct val="110000"/>
              </a:lnSpc>
              <a:spcBef>
                <a:spcPts val="700"/>
              </a:spcBef>
              <a:spcAft>
                <a:spcPts val="0"/>
              </a:spcAft>
              <a:buSzPct val="100000"/>
              <a:buChar char="–"/>
            </a:pPr>
            <a:r>
              <a:rPr lang="en-US" dirty="0"/>
              <a:t>MSE:  </a:t>
            </a:r>
            <a:r>
              <a:rPr lang="en-US" b="1" dirty="0"/>
              <a:t>0.1344</a:t>
            </a:r>
            <a:endParaRPr dirty="0"/>
          </a:p>
          <a:p>
            <a:pPr marL="228600" lvl="0" indent="-120650" algn="l" rtl="0">
              <a:lnSpc>
                <a:spcPct val="110000"/>
              </a:lnSpc>
              <a:spcBef>
                <a:spcPts val="700"/>
              </a:spcBef>
              <a:spcAft>
                <a:spcPts val="0"/>
              </a:spcAft>
              <a:buSzPct val="100000"/>
              <a:buNone/>
            </a:pPr>
            <a:endParaRPr dirty="0"/>
          </a:p>
        </p:txBody>
      </p:sp>
      <p:pic>
        <p:nvPicPr>
          <p:cNvPr id="161" name="Google Shape;161;p8"/>
          <p:cNvPicPr preferRelativeResize="0"/>
          <p:nvPr/>
        </p:nvPicPr>
        <p:blipFill rotWithShape="1">
          <a:blip r:embed="rId3">
            <a:alphaModFix/>
          </a:blip>
          <a:srcRect/>
          <a:stretch/>
        </p:blipFill>
        <p:spPr>
          <a:xfrm>
            <a:off x="6340839" y="1768839"/>
            <a:ext cx="5089161" cy="5089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FUTURE WORK</a:t>
            </a:r>
            <a:endParaRPr/>
          </a:p>
        </p:txBody>
      </p:sp>
      <p:sp>
        <p:nvSpPr>
          <p:cNvPr id="167" name="Google Shape;167;p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More model hyperparameter tuning</a:t>
            </a:r>
            <a:endParaRPr/>
          </a:p>
          <a:p>
            <a:pPr marL="228600" lvl="0" indent="0" algn="l" rtl="0">
              <a:lnSpc>
                <a:spcPct val="110000"/>
              </a:lnSpc>
              <a:spcBef>
                <a:spcPts val="0"/>
              </a:spcBef>
              <a:spcAft>
                <a:spcPts val="0"/>
              </a:spcAft>
              <a:buNone/>
            </a:pPr>
            <a:endParaRPr/>
          </a:p>
          <a:p>
            <a:pPr marL="228600" lvl="0" indent="-228600" algn="l" rtl="0">
              <a:lnSpc>
                <a:spcPct val="110000"/>
              </a:lnSpc>
              <a:spcBef>
                <a:spcPts val="0"/>
              </a:spcBef>
              <a:spcAft>
                <a:spcPts val="0"/>
              </a:spcAft>
              <a:buSzPts val="2000"/>
              <a:buChar char="•"/>
            </a:pPr>
            <a:r>
              <a:rPr lang="en-US"/>
              <a:t>Build a CNN to predict locations of p-wave and s-wave arrivals </a:t>
            </a:r>
            <a:endParaRPr/>
          </a:p>
          <a:p>
            <a:pPr marL="228600" lvl="0" indent="0" algn="l" rtl="0">
              <a:lnSpc>
                <a:spcPct val="110000"/>
              </a:lnSpc>
              <a:spcBef>
                <a:spcPts val="0"/>
              </a:spcBef>
              <a:spcAft>
                <a:spcPts val="0"/>
              </a:spcAft>
              <a:buNone/>
            </a:pPr>
            <a:endParaRPr/>
          </a:p>
          <a:p>
            <a:pPr marL="228600" lvl="0" indent="-228600" algn="l" rtl="0">
              <a:lnSpc>
                <a:spcPct val="110000"/>
              </a:lnSpc>
              <a:spcBef>
                <a:spcPts val="0"/>
              </a:spcBef>
              <a:spcAft>
                <a:spcPts val="0"/>
              </a:spcAft>
              <a:buSzPts val="2000"/>
              <a:buChar char="•"/>
            </a:pPr>
            <a:r>
              <a:rPr lang="en-US"/>
              <a:t>Connect the CNN to a seismic data network </a:t>
            </a:r>
            <a:endParaRPr/>
          </a:p>
          <a:p>
            <a:pPr marL="228600" lvl="0" indent="0" algn="l" rtl="0">
              <a:lnSpc>
                <a:spcPct val="110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adge">
  <a:themeElements>
    <a:clrScheme name="Custom 4">
      <a:dk1>
        <a:srgbClr val="000000"/>
      </a:dk1>
      <a:lt1>
        <a:srgbClr val="FFFFFF"/>
      </a:lt1>
      <a:dk2>
        <a:srgbClr val="0B082E"/>
      </a:dk2>
      <a:lt2>
        <a:srgbClr val="E2E2E2"/>
      </a:lt2>
      <a:accent1>
        <a:srgbClr val="FEFFFE"/>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1100</Words>
  <Application>Microsoft Macintosh PowerPoint</Application>
  <PresentationFormat>Widescreen</PresentationFormat>
  <Paragraphs>123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Impact</vt:lpstr>
      <vt:lpstr>Gill Sans</vt:lpstr>
      <vt:lpstr>Calibri</vt:lpstr>
      <vt:lpstr>Arial</vt:lpstr>
      <vt:lpstr>Badge</vt:lpstr>
      <vt:lpstr>EARTHQUAKES WITH CONVOLUTIONAL NEURAL NETWORKS</vt:lpstr>
      <vt:lpstr>INTRODUCTION</vt:lpstr>
      <vt:lpstr>INTRODUCTION</vt:lpstr>
      <vt:lpstr>EDA</vt:lpstr>
      <vt:lpstr>METHODS</vt:lpstr>
      <vt:lpstr>CLASSIFICATION CNN</vt:lpstr>
      <vt:lpstr>CLASSIFICATION CNN</vt:lpstr>
      <vt:lpstr>REGRESSION CNN</vt:lpstr>
      <vt:lpstr>FUTURE WORK</vt:lpstr>
      <vt:lpstr>Thank you!</vt:lpstr>
      <vt:lpstr>APPENDICES CLASSIFICATION CNN</vt:lpstr>
      <vt:lpstr>APPENDICES REGRESSION CNN</vt:lpstr>
      <vt:lpstr>REGRESSION CNN</vt:lpstr>
      <vt:lpstr>REGRESSION CNN</vt:lpstr>
      <vt:lpstr>APPENDICES MODEL METRICS</vt:lpstr>
      <vt:lpstr>APPENDICES CLASSIFICATION CNN</vt:lpstr>
      <vt:lpstr>APPENDICES REGRESSION CNN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EARTHQUAKES WITH CONVOLUTIONAL NEURAL NETWORKS</dc:title>
  <dc:creator>Kaelynn Rose</dc:creator>
  <cp:lastModifiedBy>Kaelynn Rose</cp:lastModifiedBy>
  <cp:revision>3</cp:revision>
  <dcterms:created xsi:type="dcterms:W3CDTF">2021-04-02T03:12:40Z</dcterms:created>
  <dcterms:modified xsi:type="dcterms:W3CDTF">2021-04-05T04:18:12Z</dcterms:modified>
</cp:coreProperties>
</file>