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ZYeGvxOv8MOh4v8d4cYoT7n/l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e44d2e92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ce44d2e92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Relu serves as an edge detector</a:t>
            </a:r>
            <a:endParaRPr/>
          </a:p>
          <a:p>
            <a:pPr indent="-171450" lvl="0" marL="171450" rtl="0" algn="l">
              <a:spcBef>
                <a:spcPts val="0"/>
              </a:spcBef>
              <a:spcAft>
                <a:spcPts val="0"/>
              </a:spcAft>
              <a:buClr>
                <a:schemeClr val="dk1"/>
              </a:buClr>
              <a:buSzPts val="1200"/>
              <a:buFont typeface="Calibri"/>
              <a:buChar char="-"/>
            </a:pPr>
            <a:r>
              <a:rPr lang="en-US"/>
              <a:t>In Max Pooling, we overlay smaller squares onto our image, tiling the squares with no overlap. The final pixel value in the output image is simply the maximum pixel value over all pixels contained in a region defined by one of the small squares</a:t>
            </a:r>
            <a:endParaRPr/>
          </a:p>
          <a:p>
            <a:pPr indent="-171450" lvl="0" marL="171450" rtl="0" algn="l">
              <a:spcBef>
                <a:spcPts val="0"/>
              </a:spcBef>
              <a:spcAft>
                <a:spcPts val="0"/>
              </a:spcAft>
              <a:buClr>
                <a:schemeClr val="dk1"/>
              </a:buClr>
              <a:buSzPts val="1200"/>
              <a:buFont typeface="Calibri"/>
              <a:buChar char="-"/>
            </a:pPr>
            <a:r>
              <a:rPr lang="en-US"/>
              <a:t>Softmax is an activation function which assigns probabilities to each class</a:t>
            </a:r>
            <a:endParaRPr/>
          </a:p>
          <a:p>
            <a:pPr indent="-171450" lvl="0" marL="171450" rtl="0" algn="l">
              <a:spcBef>
                <a:spcPts val="0"/>
              </a:spcBef>
              <a:spcAft>
                <a:spcPts val="0"/>
              </a:spcAft>
              <a:buClr>
                <a:schemeClr val="dk1"/>
              </a:buClr>
              <a:buSzPts val="1200"/>
              <a:buFont typeface="Calibri"/>
              <a:buChar char="-"/>
            </a:pPr>
            <a:r>
              <a:rPr lang="en-US"/>
              <a:t>Convolutions are linear operations that transform an image into another image. </a:t>
            </a:r>
            <a:endParaRPr/>
          </a:p>
          <a:p>
            <a:pPr indent="-171450" lvl="0" marL="171450" rtl="0" algn="l">
              <a:spcBef>
                <a:spcPts val="0"/>
              </a:spcBef>
              <a:spcAft>
                <a:spcPts val="0"/>
              </a:spcAft>
              <a:buClr>
                <a:schemeClr val="dk1"/>
              </a:buClr>
              <a:buSzPts val="1200"/>
              <a:buFont typeface="Calibri"/>
              <a:buChar char="-"/>
            </a:pPr>
            <a:r>
              <a:rPr lang="en-US"/>
              <a:t>A dropout layer prevents overfitting by randomly dropping a percentage of the neurons </a:t>
            </a:r>
            <a:endParaRPr/>
          </a:p>
          <a:p>
            <a:pPr indent="-171450" lvl="0" marL="171450" rtl="0" algn="l">
              <a:spcBef>
                <a:spcPts val="0"/>
              </a:spcBef>
              <a:spcAft>
                <a:spcPts val="0"/>
              </a:spcAft>
              <a:buClr>
                <a:schemeClr val="dk1"/>
              </a:buClr>
              <a:buSzPts val="1200"/>
              <a:buFont typeface="Calibri"/>
              <a:buChar char="-"/>
            </a:pPr>
            <a:r>
              <a:rPr lang="en-US"/>
              <a:t>Adam optimizer is a replacement optimization algorithm for stochastic gradient descent for training deep learning models. Can handle sparse gradients on noisy problems.</a:t>
            </a:r>
            <a:endParaRPr/>
          </a:p>
        </p:txBody>
      </p:sp>
      <p:sp>
        <p:nvSpPr>
          <p:cNvPr id="213" name="Google Shape;21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USGS takes 2.5 minutes on average to detect, process, and post to the system about an earthquake in California, 8 minutes outside of California where the seismic networks are less dense. The USGS is constantly developing new algorithms to detect earthquakes as fast as possible.</a:t>
            </a:r>
            <a:endParaRPr/>
          </a:p>
        </p:txBody>
      </p:sp>
      <p:sp>
        <p:nvSpPr>
          <p:cNvPr id="105" name="Google Shape;10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USGS takes 2.5 minutes on average to detect, process, and post to the system about an earthquake in California, 8 minutes outside of California where the seismic networks are less dense. The USGS is constantly developing new algorithms to detect earthquakes as fast as possible.</a:t>
            </a:r>
            <a:endParaRPr/>
          </a:p>
        </p:txBody>
      </p:sp>
      <p:sp>
        <p:nvSpPr>
          <p:cNvPr id="112" name="Google Shape;1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8"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18"/>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1" name="Google Shape;21;p18"/>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00FE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FE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FE00"/>
                </a:solidFill>
                <a:latin typeface="Gill Sans"/>
                <a:ea typeface="Gill Sans"/>
                <a:cs typeface="Gill Sans"/>
                <a:sym typeface="Gill Sans"/>
              </a:defRPr>
            </a:lvl1pPr>
            <a:lvl2pPr indent="0" lvl="1" marL="0" algn="r">
              <a:spcBef>
                <a:spcPts val="0"/>
              </a:spcBef>
              <a:buNone/>
              <a:defRPr b="0" i="0" sz="1200" u="none" cap="none" strike="noStrike">
                <a:solidFill>
                  <a:srgbClr val="00FE00"/>
                </a:solidFill>
                <a:latin typeface="Gill Sans"/>
                <a:ea typeface="Gill Sans"/>
                <a:cs typeface="Gill Sans"/>
                <a:sym typeface="Gill Sans"/>
              </a:defRPr>
            </a:lvl2pPr>
            <a:lvl3pPr indent="0" lvl="2" marL="0" algn="r">
              <a:spcBef>
                <a:spcPts val="0"/>
              </a:spcBef>
              <a:buNone/>
              <a:defRPr b="0" i="0" sz="1200" u="none" cap="none" strike="noStrike">
                <a:solidFill>
                  <a:srgbClr val="00FE00"/>
                </a:solidFill>
                <a:latin typeface="Gill Sans"/>
                <a:ea typeface="Gill Sans"/>
                <a:cs typeface="Gill Sans"/>
                <a:sym typeface="Gill Sans"/>
              </a:defRPr>
            </a:lvl3pPr>
            <a:lvl4pPr indent="0" lvl="3" marL="0" algn="r">
              <a:spcBef>
                <a:spcPts val="0"/>
              </a:spcBef>
              <a:buNone/>
              <a:defRPr b="0" i="0" sz="1200" u="none" cap="none" strike="noStrike">
                <a:solidFill>
                  <a:srgbClr val="00FE00"/>
                </a:solidFill>
                <a:latin typeface="Gill Sans"/>
                <a:ea typeface="Gill Sans"/>
                <a:cs typeface="Gill Sans"/>
                <a:sym typeface="Gill Sans"/>
              </a:defRPr>
            </a:lvl4pPr>
            <a:lvl5pPr indent="0" lvl="4" marL="0" algn="r">
              <a:spcBef>
                <a:spcPts val="0"/>
              </a:spcBef>
              <a:buNone/>
              <a:defRPr b="0" i="0" sz="1200" u="none" cap="none" strike="noStrike">
                <a:solidFill>
                  <a:srgbClr val="00FE00"/>
                </a:solidFill>
                <a:latin typeface="Gill Sans"/>
                <a:ea typeface="Gill Sans"/>
                <a:cs typeface="Gill Sans"/>
                <a:sym typeface="Gill Sans"/>
              </a:defRPr>
            </a:lvl5pPr>
            <a:lvl6pPr indent="0" lvl="5" marL="0" algn="r">
              <a:spcBef>
                <a:spcPts val="0"/>
              </a:spcBef>
              <a:buNone/>
              <a:defRPr b="0" i="0" sz="1200" u="none" cap="none" strike="noStrike">
                <a:solidFill>
                  <a:srgbClr val="00FE00"/>
                </a:solidFill>
                <a:latin typeface="Gill Sans"/>
                <a:ea typeface="Gill Sans"/>
                <a:cs typeface="Gill Sans"/>
                <a:sym typeface="Gill Sans"/>
              </a:defRPr>
            </a:lvl6pPr>
            <a:lvl7pPr indent="0" lvl="6" marL="0" algn="r">
              <a:spcBef>
                <a:spcPts val="0"/>
              </a:spcBef>
              <a:buNone/>
              <a:defRPr b="0" i="0" sz="1200" u="none" cap="none" strike="noStrike">
                <a:solidFill>
                  <a:srgbClr val="00FE00"/>
                </a:solidFill>
                <a:latin typeface="Gill Sans"/>
                <a:ea typeface="Gill Sans"/>
                <a:cs typeface="Gill Sans"/>
                <a:sym typeface="Gill Sans"/>
              </a:defRPr>
            </a:lvl7pPr>
            <a:lvl8pPr indent="0" lvl="7" marL="0" algn="r">
              <a:spcBef>
                <a:spcPts val="0"/>
              </a:spcBef>
              <a:buNone/>
              <a:defRPr b="0" i="0" sz="1200" u="none" cap="none" strike="noStrike">
                <a:solidFill>
                  <a:srgbClr val="00FE00"/>
                </a:solidFill>
                <a:latin typeface="Gill Sans"/>
                <a:ea typeface="Gill Sans"/>
                <a:cs typeface="Gill Sans"/>
                <a:sym typeface="Gill Sans"/>
              </a:defRPr>
            </a:lvl8pPr>
            <a:lvl9pPr indent="0" lvl="8" marL="0" algn="r">
              <a:spcBef>
                <a:spcPts val="0"/>
              </a:spcBef>
              <a:buNone/>
              <a:defRPr b="0" i="0" sz="1200" u="none" cap="none" strike="noStrike">
                <a:solidFill>
                  <a:srgbClr val="00FE00"/>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18"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7"/>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6" name="Google Shape;86;p2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8"/>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92" name="Google Shape;92;p2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8" name="Google Shape;28;p1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8400"/>
              <a:buFont typeface="Impact"/>
              <a:buNone/>
              <a:defRPr sz="8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rgbClr val="888888"/>
                </a:solidFill>
              </a:defRPr>
            </a:lvl2pPr>
            <a:lvl3pPr indent="-228600" lvl="2" marL="1371600" algn="l">
              <a:lnSpc>
                <a:spcPct val="110000"/>
              </a:lnSpc>
              <a:spcBef>
                <a:spcPts val="700"/>
              </a:spcBef>
              <a:spcAft>
                <a:spcPts val="0"/>
              </a:spcAft>
              <a:buSzPts val="1800"/>
              <a:buNone/>
              <a:defRPr sz="1800">
                <a:solidFill>
                  <a:srgbClr val="888888"/>
                </a:solidFill>
              </a:defRPr>
            </a:lvl3pPr>
            <a:lvl4pPr indent="-228600" lvl="3" marL="1828800" algn="l">
              <a:lnSpc>
                <a:spcPct val="110000"/>
              </a:lnSpc>
              <a:spcBef>
                <a:spcPts val="700"/>
              </a:spcBef>
              <a:spcAft>
                <a:spcPts val="0"/>
              </a:spcAft>
              <a:buSzPts val="1600"/>
              <a:buNone/>
              <a:defRPr sz="1600">
                <a:solidFill>
                  <a:srgbClr val="888888"/>
                </a:solidFill>
              </a:defRPr>
            </a:lvl4pPr>
            <a:lvl5pPr indent="-228600" lvl="4" marL="2286000" algn="l">
              <a:lnSpc>
                <a:spcPct val="110000"/>
              </a:lnSpc>
              <a:spcBef>
                <a:spcPts val="700"/>
              </a:spcBef>
              <a:spcAft>
                <a:spcPts val="0"/>
              </a:spcAft>
              <a:buSzPts val="1600"/>
              <a:buNone/>
              <a:defRPr sz="1600">
                <a:solidFill>
                  <a:srgbClr val="888888"/>
                </a:solidFill>
              </a:defRPr>
            </a:lvl5pPr>
            <a:lvl6pPr indent="-228600" lvl="5" marL="2743200" algn="l">
              <a:lnSpc>
                <a:spcPct val="110000"/>
              </a:lnSpc>
              <a:spcBef>
                <a:spcPts val="700"/>
              </a:spcBef>
              <a:spcAft>
                <a:spcPts val="0"/>
              </a:spcAft>
              <a:buSzPts val="1600"/>
              <a:buNone/>
              <a:defRPr sz="1600">
                <a:solidFill>
                  <a:srgbClr val="888888"/>
                </a:solidFill>
              </a:defRPr>
            </a:lvl6pPr>
            <a:lvl7pPr indent="-228600" lvl="6" marL="3200400" algn="l">
              <a:lnSpc>
                <a:spcPct val="110000"/>
              </a:lnSpc>
              <a:spcBef>
                <a:spcPts val="700"/>
              </a:spcBef>
              <a:spcAft>
                <a:spcPts val="0"/>
              </a:spcAft>
              <a:buSzPts val="1600"/>
              <a:buNone/>
              <a:defRPr sz="1600">
                <a:solidFill>
                  <a:srgbClr val="888888"/>
                </a:solidFill>
              </a:defRPr>
            </a:lvl7pPr>
            <a:lvl8pPr indent="-228600" lvl="7" marL="3657600" algn="l">
              <a:lnSpc>
                <a:spcPct val="110000"/>
              </a:lnSpc>
              <a:spcBef>
                <a:spcPts val="700"/>
              </a:spcBef>
              <a:spcAft>
                <a:spcPts val="0"/>
              </a:spcAft>
              <a:buSzPts val="1600"/>
              <a:buNone/>
              <a:defRPr sz="1600">
                <a:solidFill>
                  <a:srgbClr val="888888"/>
                </a:solidFill>
              </a:defRPr>
            </a:lvl8pPr>
            <a:lvl9pPr indent="-228600" lvl="8" marL="4114800" algn="l">
              <a:lnSpc>
                <a:spcPct val="110000"/>
              </a:lnSpc>
              <a:spcBef>
                <a:spcPts val="700"/>
              </a:spcBef>
              <a:spcAft>
                <a:spcPts val="0"/>
              </a:spcAft>
              <a:buSzPts val="1600"/>
              <a:buNone/>
              <a:defRPr sz="1600">
                <a:solidFill>
                  <a:srgbClr val="888888"/>
                </a:solidFill>
              </a:defRPr>
            </a:lvl9pPr>
          </a:lstStyle>
          <a:p/>
        </p:txBody>
      </p:sp>
      <p:sp>
        <p:nvSpPr>
          <p:cNvPr id="34" name="Google Shape;34;p20"/>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Gill Sans"/>
                <a:ea typeface="Gill Sans"/>
                <a:cs typeface="Gill Sans"/>
                <a:sym typeface="Gill Sans"/>
              </a:defRPr>
            </a:lvl1pPr>
            <a:lvl2pPr indent="0" lvl="1" marL="0" algn="r">
              <a:spcBef>
                <a:spcPts val="0"/>
              </a:spcBef>
              <a:buNone/>
              <a:defRPr sz="1200">
                <a:solidFill>
                  <a:schemeClr val="dk2"/>
                </a:solidFill>
                <a:latin typeface="Gill Sans"/>
                <a:ea typeface="Gill Sans"/>
                <a:cs typeface="Gill Sans"/>
                <a:sym typeface="Gill Sans"/>
              </a:defRPr>
            </a:lvl2pPr>
            <a:lvl3pPr indent="0" lvl="2" marL="0" algn="r">
              <a:spcBef>
                <a:spcPts val="0"/>
              </a:spcBef>
              <a:buNone/>
              <a:defRPr sz="1200">
                <a:solidFill>
                  <a:schemeClr val="dk2"/>
                </a:solidFill>
                <a:latin typeface="Gill Sans"/>
                <a:ea typeface="Gill Sans"/>
                <a:cs typeface="Gill Sans"/>
                <a:sym typeface="Gill Sans"/>
              </a:defRPr>
            </a:lvl3pPr>
            <a:lvl4pPr indent="0" lvl="3" marL="0" algn="r">
              <a:spcBef>
                <a:spcPts val="0"/>
              </a:spcBef>
              <a:buNone/>
              <a:defRPr sz="1200">
                <a:solidFill>
                  <a:schemeClr val="dk2"/>
                </a:solidFill>
                <a:latin typeface="Gill Sans"/>
                <a:ea typeface="Gill Sans"/>
                <a:cs typeface="Gill Sans"/>
                <a:sym typeface="Gill Sans"/>
              </a:defRPr>
            </a:lvl4pPr>
            <a:lvl5pPr indent="0" lvl="4" marL="0" algn="r">
              <a:spcBef>
                <a:spcPts val="0"/>
              </a:spcBef>
              <a:buNone/>
              <a:defRPr sz="1200">
                <a:solidFill>
                  <a:schemeClr val="dk2"/>
                </a:solidFill>
                <a:latin typeface="Gill Sans"/>
                <a:ea typeface="Gill Sans"/>
                <a:cs typeface="Gill Sans"/>
                <a:sym typeface="Gill Sans"/>
              </a:defRPr>
            </a:lvl5pPr>
            <a:lvl6pPr indent="0" lvl="5" marL="0" algn="r">
              <a:spcBef>
                <a:spcPts val="0"/>
              </a:spcBef>
              <a:buNone/>
              <a:defRPr sz="1200">
                <a:solidFill>
                  <a:schemeClr val="dk2"/>
                </a:solidFill>
                <a:latin typeface="Gill Sans"/>
                <a:ea typeface="Gill Sans"/>
                <a:cs typeface="Gill Sans"/>
                <a:sym typeface="Gill Sans"/>
              </a:defRPr>
            </a:lvl6pPr>
            <a:lvl7pPr indent="0" lvl="6" marL="0" algn="r">
              <a:spcBef>
                <a:spcPts val="0"/>
              </a:spcBef>
              <a:buNone/>
              <a:defRPr sz="1200">
                <a:solidFill>
                  <a:schemeClr val="dk2"/>
                </a:solidFill>
                <a:latin typeface="Gill Sans"/>
                <a:ea typeface="Gill Sans"/>
                <a:cs typeface="Gill Sans"/>
                <a:sym typeface="Gill Sans"/>
              </a:defRPr>
            </a:lvl7pPr>
            <a:lvl8pPr indent="0" lvl="7" marL="0" algn="r">
              <a:spcBef>
                <a:spcPts val="0"/>
              </a:spcBef>
              <a:buNone/>
              <a:defRPr sz="1200">
                <a:solidFill>
                  <a:schemeClr val="dk2"/>
                </a:solidFill>
                <a:latin typeface="Gill Sans"/>
                <a:ea typeface="Gill Sans"/>
                <a:cs typeface="Gill Sans"/>
                <a:sym typeface="Gill Sans"/>
              </a:defRPr>
            </a:lvl8pPr>
            <a:lvl9pPr indent="0" lvl="8" marL="0" algn="r">
              <a:spcBef>
                <a:spcPts val="0"/>
              </a:spcBef>
              <a:buNone/>
              <a:defRPr sz="1200">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7" name="Google Shape;37;p20" title="left scallop shape"/>
          <p:cNvGrpSpPr/>
          <p:nvPr/>
        </p:nvGrpSpPr>
        <p:grpSpPr>
          <a:xfrm>
            <a:off x="0" y="0"/>
            <a:ext cx="2814638" cy="6858000"/>
            <a:chOff x="0" y="0"/>
            <a:chExt cx="2814638" cy="6858000"/>
          </a:xfrm>
        </p:grpSpPr>
        <p:sp>
          <p:nvSpPr>
            <p:cNvPr id="38" name="Google Shape;38;p20"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dk2"/>
            </a:solidFill>
            <a:ln>
              <a:noFill/>
            </a:ln>
          </p:spPr>
        </p:sp>
        <p:sp>
          <p:nvSpPr>
            <p:cNvPr id="39" name="Google Shape;39;p20"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3" name="Google Shape;43;p21"/>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2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0" name="Google Shape;50;p22"/>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1" name="Google Shape;51;p22"/>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2" name="Google Shape;52;p22"/>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3" name="Google Shape;53;p2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5"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25"/>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9" name="Google Shape;69;p25"/>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0" name="Google Shape;70;p25"/>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5"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6"/>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6" name="Google Shape;76;p2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2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6"/>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6"/>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80" name="Google Shape;80;p26"/>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1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7"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FF7E">
            <a:alpha val="0"/>
          </a:srgbClr>
        </a:solidFill>
      </p:bgPr>
    </p:bg>
    <p:spTree>
      <p:nvGrpSpPr>
        <p:cNvPr id="98" name="Shape 98"/>
        <p:cNvGrpSpPr/>
        <p:nvPr/>
      </p:nvGrpSpPr>
      <p:grpSpPr>
        <a:xfrm>
          <a:off x="0" y="0"/>
          <a:ext cx="0" cy="0"/>
          <a:chOff x="0" y="0"/>
          <a:chExt cx="0" cy="0"/>
        </a:xfrm>
      </p:grpSpPr>
      <p:sp>
        <p:nvSpPr>
          <p:cNvPr id="99" name="Google Shape;99;p1"/>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en-US"/>
              <a:t>EARTHQUAKES</a:t>
            </a:r>
            <a:br>
              <a:rPr lang="en-US"/>
            </a:br>
            <a:r>
              <a:rPr lang="en-US" sz="3900"/>
              <a:t>WITH CONVOLUTIONAL NEURAL NETWORKS</a:t>
            </a:r>
            <a:endParaRPr sz="10700"/>
          </a:p>
        </p:txBody>
      </p:sp>
      <p:sp>
        <p:nvSpPr>
          <p:cNvPr id="100" name="Google Shape;100;p1"/>
          <p:cNvSpPr txBox="1"/>
          <p:nvPr>
            <p:ph idx="1" type="subTitle"/>
          </p:nvPr>
        </p:nvSpPr>
        <p:spPr>
          <a:xfrm>
            <a:off x="2321420" y="4556571"/>
            <a:ext cx="8045400" cy="742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BY KAELYNN ROSE</a:t>
            </a:r>
            <a:endParaRPr/>
          </a:p>
        </p:txBody>
      </p:sp>
      <p:pic>
        <p:nvPicPr>
          <p:cNvPr descr="Low frequency seismic wave (© IPGP/ETHZ)." id="101" name="Google Shape;101;p1"/>
          <p:cNvPicPr preferRelativeResize="0"/>
          <p:nvPr/>
        </p:nvPicPr>
        <p:blipFill rotWithShape="1">
          <a:blip r:embed="rId3">
            <a:alphaModFix/>
          </a:blip>
          <a:srcRect b="0" l="0" r="0" t="0"/>
          <a:stretch/>
        </p:blipFill>
        <p:spPr>
          <a:xfrm>
            <a:off x="3519655" y="5879637"/>
            <a:ext cx="5152690" cy="96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251677" y="3103282"/>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APPENDICES</a:t>
            </a:r>
            <a:br>
              <a:rPr lang="en-US"/>
            </a:br>
            <a:r>
              <a:rPr lang="en-US" sz="2400"/>
              <a:t>CLASSIFICATION CNN</a:t>
            </a:r>
            <a:endParaRPr/>
          </a:p>
        </p:txBody>
      </p:sp>
      <p:pic>
        <p:nvPicPr>
          <p:cNvPr id="178" name="Google Shape;178;p13"/>
          <p:cNvPicPr preferRelativeResize="0"/>
          <p:nvPr>
            <p:ph idx="1" type="body"/>
          </p:nvPr>
        </p:nvPicPr>
        <p:blipFill rotWithShape="1">
          <a:blip r:embed="rId3">
            <a:alphaModFix/>
          </a:blip>
          <a:srcRect b="0" l="0" r="0" t="0"/>
          <a:stretch/>
        </p:blipFill>
        <p:spPr>
          <a:xfrm>
            <a:off x="2577546" y="1668738"/>
            <a:ext cx="8248159" cy="4988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APPENDICES</a:t>
            </a:r>
            <a:br>
              <a:rPr lang="en-US"/>
            </a:br>
            <a:r>
              <a:rPr lang="en-US" sz="3200"/>
              <a:t>REGRESSION CNN</a:t>
            </a:r>
            <a:endParaRPr/>
          </a:p>
        </p:txBody>
      </p:sp>
      <p:pic>
        <p:nvPicPr>
          <p:cNvPr id="184" name="Google Shape;184;p14"/>
          <p:cNvPicPr preferRelativeResize="0"/>
          <p:nvPr>
            <p:ph idx="1" type="body"/>
          </p:nvPr>
        </p:nvPicPr>
        <p:blipFill rotWithShape="1">
          <a:blip r:embed="rId3">
            <a:alphaModFix/>
          </a:blip>
          <a:srcRect b="0" l="0" r="0" t="0"/>
          <a:stretch/>
        </p:blipFill>
        <p:spPr>
          <a:xfrm>
            <a:off x="3177471" y="1785307"/>
            <a:ext cx="6780567" cy="48641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REGRESSION CNN</a:t>
            </a:r>
            <a:endParaRPr/>
          </a:p>
        </p:txBody>
      </p:sp>
      <p:sp>
        <p:nvSpPr>
          <p:cNvPr id="190" name="Google Shape;190;p11"/>
          <p:cNvSpPr txBox="1"/>
          <p:nvPr>
            <p:ph idx="1" type="body"/>
          </p:nvPr>
        </p:nvSpPr>
        <p:spPr>
          <a:xfrm>
            <a:off x="1482625" y="1802034"/>
            <a:ext cx="4368537" cy="4422678"/>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10000"/>
              </a:lnSpc>
              <a:spcBef>
                <a:spcPts val="0"/>
              </a:spcBef>
              <a:spcAft>
                <a:spcPts val="0"/>
              </a:spcAft>
              <a:buSzPts val="2000"/>
              <a:buChar char="•"/>
            </a:pPr>
            <a:r>
              <a:rPr lang="en-US"/>
              <a:t>Trained CNN on 200,000 images</a:t>
            </a:r>
            <a:endParaRPr/>
          </a:p>
          <a:p>
            <a:pPr indent="-158750" lvl="0" marL="285750" rtl="0" algn="l">
              <a:lnSpc>
                <a:spcPct val="110000"/>
              </a:lnSpc>
              <a:spcBef>
                <a:spcPts val="700"/>
              </a:spcBef>
              <a:spcAft>
                <a:spcPts val="0"/>
              </a:spcAft>
              <a:buSzPts val="2000"/>
              <a:buNone/>
            </a:pPr>
            <a:r>
              <a:t/>
            </a:r>
            <a:endParaRPr/>
          </a:p>
          <a:p>
            <a:pPr indent="-285750" lvl="0" marL="285750" rtl="0" algn="l">
              <a:lnSpc>
                <a:spcPct val="110000"/>
              </a:lnSpc>
              <a:spcBef>
                <a:spcPts val="700"/>
              </a:spcBef>
              <a:spcAft>
                <a:spcPts val="0"/>
              </a:spcAft>
              <a:buSzPts val="2000"/>
              <a:buChar char="•"/>
            </a:pPr>
            <a:r>
              <a:rPr lang="en-US"/>
              <a:t>Regression: attempt to predict the magnitude of each earthquake</a:t>
            </a:r>
            <a:endParaRPr/>
          </a:p>
          <a:p>
            <a:pPr indent="-158750" lvl="0" marL="285750" rtl="0" algn="l">
              <a:lnSpc>
                <a:spcPct val="110000"/>
              </a:lnSpc>
              <a:spcBef>
                <a:spcPts val="700"/>
              </a:spcBef>
              <a:spcAft>
                <a:spcPts val="0"/>
              </a:spcAft>
              <a:buSzPts val="2000"/>
              <a:buNone/>
            </a:pPr>
            <a:r>
              <a:t/>
            </a:r>
            <a:endParaRPr/>
          </a:p>
          <a:p>
            <a:pPr indent="-285750" lvl="0" marL="285750" rtl="0" algn="l">
              <a:lnSpc>
                <a:spcPct val="110000"/>
              </a:lnSpc>
              <a:spcBef>
                <a:spcPts val="700"/>
              </a:spcBef>
              <a:spcAft>
                <a:spcPts val="0"/>
              </a:spcAft>
              <a:buSzPts val="2000"/>
              <a:buChar char="•"/>
            </a:pPr>
            <a:r>
              <a:rPr lang="en-US"/>
              <a:t>Earthquake magnitudes are measured on log-scale and small earthquakes are much more common than large ones, so the predictions at higher magnitudes may have more error</a:t>
            </a:r>
            <a:endParaRPr/>
          </a:p>
          <a:p>
            <a:pPr indent="-158750" lvl="0" marL="285750" rtl="0" algn="l">
              <a:lnSpc>
                <a:spcPct val="110000"/>
              </a:lnSpc>
              <a:spcBef>
                <a:spcPts val="700"/>
              </a:spcBef>
              <a:spcAft>
                <a:spcPts val="0"/>
              </a:spcAft>
              <a:buSzPts val="2000"/>
              <a:buNone/>
            </a:pPr>
            <a:r>
              <a:t/>
            </a:r>
            <a:endParaRPr/>
          </a:p>
          <a:p>
            <a:pPr indent="-285750" lvl="0" marL="285750" rtl="0" algn="l">
              <a:lnSpc>
                <a:spcPct val="110000"/>
              </a:lnSpc>
              <a:spcBef>
                <a:spcPts val="700"/>
              </a:spcBef>
              <a:spcAft>
                <a:spcPts val="0"/>
              </a:spcAft>
              <a:buSzPts val="2000"/>
              <a:buChar char="•"/>
            </a:pPr>
            <a:r>
              <a:rPr lang="en-US"/>
              <a:t>MSE:  </a:t>
            </a:r>
            <a:r>
              <a:rPr b="1" lang="en-US"/>
              <a:t>0.1344</a:t>
            </a:r>
            <a:endParaRPr/>
          </a:p>
          <a:p>
            <a:pPr indent="-101600" lvl="0" marL="228600" rtl="0" algn="l">
              <a:lnSpc>
                <a:spcPct val="110000"/>
              </a:lnSpc>
              <a:spcBef>
                <a:spcPts val="700"/>
              </a:spcBef>
              <a:spcAft>
                <a:spcPts val="0"/>
              </a:spcAft>
              <a:buSzPts val="2000"/>
              <a:buNone/>
            </a:pPr>
            <a:r>
              <a:t/>
            </a:r>
            <a:endParaRPr/>
          </a:p>
        </p:txBody>
      </p:sp>
      <p:pic>
        <p:nvPicPr>
          <p:cNvPr id="191" name="Google Shape;191;p11"/>
          <p:cNvPicPr preferRelativeResize="0"/>
          <p:nvPr/>
        </p:nvPicPr>
        <p:blipFill rotWithShape="1">
          <a:blip r:embed="rId3">
            <a:alphaModFix/>
          </a:blip>
          <a:srcRect b="0" l="0" r="0" t="0"/>
          <a:stretch/>
        </p:blipFill>
        <p:spPr>
          <a:xfrm>
            <a:off x="6340839" y="1468793"/>
            <a:ext cx="5089161" cy="5089161"/>
          </a:xfrm>
          <a:prstGeom prst="rect">
            <a:avLst/>
          </a:prstGeom>
          <a:noFill/>
          <a:ln>
            <a:noFill/>
          </a:ln>
        </p:spPr>
      </p:pic>
      <p:pic>
        <p:nvPicPr>
          <p:cNvPr id="192" name="Google Shape;192;p11"/>
          <p:cNvPicPr preferRelativeResize="0"/>
          <p:nvPr/>
        </p:nvPicPr>
        <p:blipFill rotWithShape="1">
          <a:blip r:embed="rId4">
            <a:alphaModFix/>
          </a:blip>
          <a:srcRect b="0" l="0" r="0" t="0"/>
          <a:stretch/>
        </p:blipFill>
        <p:spPr>
          <a:xfrm>
            <a:off x="6320193" y="1448147"/>
            <a:ext cx="5109807" cy="51098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ce44d2e929_0_8"/>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REGRESSION CNN</a:t>
            </a:r>
            <a:endParaRPr/>
          </a:p>
        </p:txBody>
      </p:sp>
      <p:sp>
        <p:nvSpPr>
          <p:cNvPr id="198" name="Google Shape;198;gce44d2e929_0_8"/>
          <p:cNvSpPr txBox="1"/>
          <p:nvPr>
            <p:ph idx="1" type="body"/>
          </p:nvPr>
        </p:nvSpPr>
        <p:spPr>
          <a:xfrm>
            <a:off x="1482625" y="1802034"/>
            <a:ext cx="4368600" cy="4422600"/>
          </a:xfrm>
          <a:prstGeom prst="rect">
            <a:avLst/>
          </a:prstGeom>
          <a:noFill/>
          <a:ln>
            <a:noFill/>
          </a:ln>
        </p:spPr>
        <p:txBody>
          <a:bodyPr anchorCtr="0" anchor="t" bIns="45700" lIns="91425" spcFirstLastPara="1" rIns="91425" wrap="square" tIns="45700">
            <a:normAutofit/>
          </a:bodyPr>
          <a:lstStyle/>
          <a:p>
            <a:pPr indent="-285750" lvl="0" marL="285750" rtl="0" algn="l">
              <a:lnSpc>
                <a:spcPct val="110000"/>
              </a:lnSpc>
              <a:spcBef>
                <a:spcPts val="0"/>
              </a:spcBef>
              <a:spcAft>
                <a:spcPts val="0"/>
              </a:spcAft>
              <a:buSzPts val="2000"/>
              <a:buChar char="•"/>
            </a:pPr>
            <a:r>
              <a:rPr lang="en-US"/>
              <a:t>Trained CNN on 30,000 images</a:t>
            </a:r>
            <a:endParaRPr/>
          </a:p>
          <a:p>
            <a:pPr indent="-158750" lvl="0" marL="285750" rtl="0" algn="l">
              <a:lnSpc>
                <a:spcPct val="110000"/>
              </a:lnSpc>
              <a:spcBef>
                <a:spcPts val="700"/>
              </a:spcBef>
              <a:spcAft>
                <a:spcPts val="0"/>
              </a:spcAft>
              <a:buSzPts val="2000"/>
              <a:buNone/>
            </a:pPr>
            <a:r>
              <a:t/>
            </a:r>
            <a:endParaRPr/>
          </a:p>
          <a:p>
            <a:pPr indent="-285750" lvl="0" marL="285750" rtl="0" algn="l">
              <a:lnSpc>
                <a:spcPct val="110000"/>
              </a:lnSpc>
              <a:spcBef>
                <a:spcPts val="700"/>
              </a:spcBef>
              <a:spcAft>
                <a:spcPts val="0"/>
              </a:spcAft>
              <a:buSzPts val="2000"/>
              <a:buChar char="•"/>
            </a:pPr>
            <a:r>
              <a:rPr lang="en-US"/>
              <a:t>Regression: attempt to predict the </a:t>
            </a:r>
            <a:r>
              <a:rPr lang="en-US" u="sng"/>
              <a:t>distance of each earthquake from the seismic station</a:t>
            </a:r>
            <a:r>
              <a:rPr lang="en-US"/>
              <a:t> that recorded it</a:t>
            </a:r>
            <a:endParaRPr/>
          </a:p>
          <a:p>
            <a:pPr indent="0" lvl="0" marL="0" rtl="0" algn="l">
              <a:lnSpc>
                <a:spcPct val="110000"/>
              </a:lnSpc>
              <a:spcBef>
                <a:spcPts val="700"/>
              </a:spcBef>
              <a:spcAft>
                <a:spcPts val="0"/>
              </a:spcAft>
              <a:buSzPts val="2000"/>
              <a:buNone/>
            </a:pPr>
            <a:r>
              <a:t/>
            </a:r>
            <a:endParaRPr/>
          </a:p>
          <a:p>
            <a:pPr indent="-285750" lvl="0" marL="285750" rtl="0" algn="l">
              <a:lnSpc>
                <a:spcPct val="110000"/>
              </a:lnSpc>
              <a:spcBef>
                <a:spcPts val="700"/>
              </a:spcBef>
              <a:spcAft>
                <a:spcPts val="0"/>
              </a:spcAft>
              <a:buSzPts val="2000"/>
              <a:buChar char="•"/>
            </a:pPr>
            <a:r>
              <a:rPr lang="en-US"/>
              <a:t>MSE:  </a:t>
            </a:r>
            <a:r>
              <a:rPr b="1" lang="en-US" sz="1850">
                <a:solidFill>
                  <a:schemeClr val="dk1"/>
                </a:solidFill>
                <a:highlight>
                  <a:srgbClr val="FFFFFF"/>
                </a:highlight>
              </a:rPr>
              <a:t>601.35</a:t>
            </a:r>
            <a:endParaRPr b="1" sz="1850">
              <a:solidFill>
                <a:schemeClr val="dk1"/>
              </a:solidFill>
              <a:highlight>
                <a:srgbClr val="FFFFFF"/>
              </a:highlight>
            </a:endParaRPr>
          </a:p>
          <a:p>
            <a:pPr indent="0" lvl="0" marL="0" rtl="0" algn="l">
              <a:lnSpc>
                <a:spcPct val="110000"/>
              </a:lnSpc>
              <a:spcBef>
                <a:spcPts val="700"/>
              </a:spcBef>
              <a:spcAft>
                <a:spcPts val="0"/>
              </a:spcAft>
              <a:buNone/>
            </a:pPr>
            <a:r>
              <a:t/>
            </a:r>
            <a:endParaRPr b="1"/>
          </a:p>
          <a:p>
            <a:pPr indent="-101600" lvl="0" marL="228600" rtl="0" algn="l">
              <a:lnSpc>
                <a:spcPct val="110000"/>
              </a:lnSpc>
              <a:spcBef>
                <a:spcPts val="700"/>
              </a:spcBef>
              <a:spcAft>
                <a:spcPts val="0"/>
              </a:spcAft>
              <a:buSzPts val="2000"/>
              <a:buNone/>
            </a:pPr>
            <a:r>
              <a:t/>
            </a:r>
            <a:endParaRPr/>
          </a:p>
        </p:txBody>
      </p:sp>
      <p:pic>
        <p:nvPicPr>
          <p:cNvPr id="199" name="Google Shape;199;gce44d2e929_0_8"/>
          <p:cNvPicPr preferRelativeResize="0"/>
          <p:nvPr/>
        </p:nvPicPr>
        <p:blipFill>
          <a:blip r:embed="rId3">
            <a:alphaModFix/>
          </a:blip>
          <a:stretch>
            <a:fillRect/>
          </a:stretch>
        </p:blipFill>
        <p:spPr>
          <a:xfrm>
            <a:off x="6426200" y="1405648"/>
            <a:ext cx="4678616" cy="4678616"/>
          </a:xfrm>
          <a:prstGeom prst="rect">
            <a:avLst/>
          </a:prstGeom>
          <a:noFill/>
          <a:ln>
            <a:noFill/>
          </a:ln>
        </p:spPr>
      </p:pic>
      <p:sp>
        <p:nvSpPr>
          <p:cNvPr id="200" name="Google Shape;200;gce44d2e929_0_8"/>
          <p:cNvSpPr txBox="1"/>
          <p:nvPr/>
        </p:nvSpPr>
        <p:spPr>
          <a:xfrm>
            <a:off x="7084249" y="1338775"/>
            <a:ext cx="4929900" cy="3078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latin typeface="Gill Sans"/>
                <a:ea typeface="Gill Sans"/>
                <a:cs typeface="Gill Sans"/>
                <a:sym typeface="Gill Sans"/>
              </a:rPr>
              <a:t>Regression CNN Results 30k dataset | (10 epochs)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1173967" y="304288"/>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APPENDICES</a:t>
            </a:r>
            <a:br>
              <a:rPr lang="en-US"/>
            </a:br>
            <a:r>
              <a:rPr lang="en-US" sz="2800"/>
              <a:t>MODEL METRICS</a:t>
            </a:r>
            <a:endParaRPr/>
          </a:p>
        </p:txBody>
      </p:sp>
      <p:pic>
        <p:nvPicPr>
          <p:cNvPr id="206" name="Google Shape;206;p12"/>
          <p:cNvPicPr preferRelativeResize="0"/>
          <p:nvPr/>
        </p:nvPicPr>
        <p:blipFill rotWithShape="1">
          <a:blip r:embed="rId3">
            <a:alphaModFix/>
          </a:blip>
          <a:srcRect b="0" l="0" r="0" t="0"/>
          <a:stretch/>
        </p:blipFill>
        <p:spPr>
          <a:xfrm>
            <a:off x="6647647" y="1554635"/>
            <a:ext cx="5089161" cy="4978767"/>
          </a:xfrm>
          <a:prstGeom prst="rect">
            <a:avLst/>
          </a:prstGeom>
          <a:noFill/>
          <a:ln>
            <a:noFill/>
          </a:ln>
        </p:spPr>
      </p:pic>
      <p:sp>
        <p:nvSpPr>
          <p:cNvPr id="207" name="Google Shape;207;p12"/>
          <p:cNvSpPr txBox="1"/>
          <p:nvPr/>
        </p:nvSpPr>
        <p:spPr>
          <a:xfrm>
            <a:off x="8362678" y="1427088"/>
            <a:ext cx="232967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Regression Model Loss</a:t>
            </a:r>
            <a:endParaRPr/>
          </a:p>
        </p:txBody>
      </p:sp>
      <p:pic>
        <p:nvPicPr>
          <p:cNvPr id="208" name="Google Shape;208;p12"/>
          <p:cNvPicPr preferRelativeResize="0"/>
          <p:nvPr/>
        </p:nvPicPr>
        <p:blipFill rotWithShape="1">
          <a:blip r:embed="rId4">
            <a:alphaModFix/>
          </a:blip>
          <a:srcRect b="0" l="0" r="0" t="0"/>
          <a:stretch/>
        </p:blipFill>
        <p:spPr>
          <a:xfrm>
            <a:off x="1251678" y="1554634"/>
            <a:ext cx="5011450" cy="4978767"/>
          </a:xfrm>
          <a:prstGeom prst="rect">
            <a:avLst/>
          </a:prstGeom>
          <a:noFill/>
          <a:ln>
            <a:noFill/>
          </a:ln>
        </p:spPr>
      </p:pic>
      <p:sp>
        <p:nvSpPr>
          <p:cNvPr id="209" name="Google Shape;209;p12"/>
          <p:cNvSpPr txBox="1"/>
          <p:nvPr/>
        </p:nvSpPr>
        <p:spPr>
          <a:xfrm>
            <a:off x="2588737" y="1437971"/>
            <a:ext cx="295561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Classification Model Accuracy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APPENDICES</a:t>
            </a:r>
            <a:br>
              <a:rPr lang="en-US"/>
            </a:br>
            <a:r>
              <a:rPr lang="en-US" sz="2400"/>
              <a:t>CLASSIFICATION CNN</a:t>
            </a:r>
            <a:endParaRPr/>
          </a:p>
        </p:txBody>
      </p:sp>
      <p:sp>
        <p:nvSpPr>
          <p:cNvPr id="216" name="Google Shape;216;p15"/>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fontScale="77500" lnSpcReduction="20000"/>
          </a:bodyPr>
          <a:lstStyle/>
          <a:p>
            <a:pPr indent="0" lvl="1" marL="457200" rtl="0" algn="l">
              <a:lnSpc>
                <a:spcPct val="110000"/>
              </a:lnSpc>
              <a:spcBef>
                <a:spcPts val="0"/>
              </a:spcBef>
              <a:spcAft>
                <a:spcPts val="0"/>
              </a:spcAft>
              <a:buSzPct val="100000"/>
              <a:buNone/>
            </a:pPr>
            <a:r>
              <a:rPr lang="en-US"/>
              <a:t>model = keras.Sequential()</a:t>
            </a:r>
            <a:endParaRPr/>
          </a:p>
          <a:p>
            <a:pPr indent="0" lvl="0" marL="0" rtl="0" algn="l">
              <a:lnSpc>
                <a:spcPct val="110000"/>
              </a:lnSpc>
              <a:spcBef>
                <a:spcPts val="700"/>
              </a:spcBef>
              <a:spcAft>
                <a:spcPts val="0"/>
              </a:spcAft>
              <a:buSzPct val="100000"/>
              <a:buNone/>
            </a:pPr>
            <a:r>
              <a:rPr lang="en-US"/>
              <a:t>        model.add(keras.layers.Conv2D(32, kernel_size=(5, 5), activation = 'relu', padding = 'same'))</a:t>
            </a:r>
            <a:endParaRPr/>
          </a:p>
          <a:p>
            <a:pPr indent="0" lvl="0" marL="0" rtl="0" algn="l">
              <a:lnSpc>
                <a:spcPct val="110000"/>
              </a:lnSpc>
              <a:spcBef>
                <a:spcPts val="700"/>
              </a:spcBef>
              <a:spcAft>
                <a:spcPts val="0"/>
              </a:spcAft>
              <a:buSzPct val="100000"/>
              <a:buNone/>
            </a:pPr>
            <a:r>
              <a:rPr lang="en-US"/>
              <a:t>        model.add(keras.layers.MaxPool2D(2,2))</a:t>
            </a:r>
            <a:endParaRPr/>
          </a:p>
          <a:p>
            <a:pPr indent="0" lvl="0" marL="0" rtl="0" algn="l">
              <a:lnSpc>
                <a:spcPct val="110000"/>
              </a:lnSpc>
              <a:spcBef>
                <a:spcPts val="700"/>
              </a:spcBef>
              <a:spcAft>
                <a:spcPts val="0"/>
              </a:spcAft>
              <a:buSzPct val="100000"/>
              <a:buNone/>
            </a:pPr>
            <a:r>
              <a:rPr lang="en-US"/>
              <a:t>        model.add(keras.layers.Dropout(0.25))</a:t>
            </a:r>
            <a:endParaRPr/>
          </a:p>
          <a:p>
            <a:pPr indent="0" lvl="0" marL="0" rtl="0" algn="l">
              <a:lnSpc>
                <a:spcPct val="110000"/>
              </a:lnSpc>
              <a:spcBef>
                <a:spcPts val="700"/>
              </a:spcBef>
              <a:spcAft>
                <a:spcPts val="0"/>
              </a:spcAft>
              <a:buSzPct val="100000"/>
              <a:buNone/>
            </a:pPr>
            <a:r>
              <a:rPr lang="en-US"/>
              <a:t>        model.add(keras.layers.Flatten(input_shape=(self.imgs.shape[1],self.imgs.shape[2])))</a:t>
            </a:r>
            <a:endParaRPr/>
          </a:p>
          <a:p>
            <a:pPr indent="0" lvl="0" marL="0" rtl="0" algn="l">
              <a:lnSpc>
                <a:spcPct val="110000"/>
              </a:lnSpc>
              <a:spcBef>
                <a:spcPts val="700"/>
              </a:spcBef>
              <a:spcAft>
                <a:spcPts val="0"/>
              </a:spcAft>
              <a:buSzPct val="100000"/>
              <a:buNone/>
            </a:pPr>
            <a:r>
              <a:rPr lang="en-US"/>
              <a:t>        model.add(keras.layers.Dense(16,activation='relu'))</a:t>
            </a:r>
            <a:endParaRPr/>
          </a:p>
          <a:p>
            <a:pPr indent="0" lvl="0" marL="0" rtl="0" algn="l">
              <a:lnSpc>
                <a:spcPct val="110000"/>
              </a:lnSpc>
              <a:spcBef>
                <a:spcPts val="700"/>
              </a:spcBef>
              <a:spcAft>
                <a:spcPts val="0"/>
              </a:spcAft>
              <a:buSzPct val="100000"/>
              <a:buNone/>
            </a:pPr>
            <a:r>
              <a:rPr lang="en-US"/>
              <a:t>        model.add(keras.layers.Dropout(0.5))</a:t>
            </a:r>
            <a:endParaRPr/>
          </a:p>
          <a:p>
            <a:pPr indent="0" lvl="0" marL="0" rtl="0" algn="l">
              <a:lnSpc>
                <a:spcPct val="110000"/>
              </a:lnSpc>
              <a:spcBef>
                <a:spcPts val="700"/>
              </a:spcBef>
              <a:spcAft>
                <a:spcPts val="0"/>
              </a:spcAft>
              <a:buSzPct val="100000"/>
              <a:buNone/>
            </a:pPr>
            <a:r>
              <a:rPr lang="en-US"/>
              <a:t>        model.add(keras.layers.Dense(10,activation='softmax'))</a:t>
            </a:r>
            <a:endParaRPr/>
          </a:p>
          <a:p>
            <a:pPr indent="0" lvl="0" marL="0" rtl="0" algn="l">
              <a:lnSpc>
                <a:spcPct val="110000"/>
              </a:lnSpc>
              <a:spcBef>
                <a:spcPts val="700"/>
              </a:spcBef>
              <a:spcAft>
                <a:spcPts val="0"/>
              </a:spcAft>
              <a:buSzPct val="100000"/>
              <a:buNone/>
            </a:pPr>
            <a:r>
              <a:t/>
            </a:r>
            <a:endParaRPr/>
          </a:p>
          <a:p>
            <a:pPr indent="0" lvl="0" marL="0" rtl="0" algn="l">
              <a:lnSpc>
                <a:spcPct val="110000"/>
              </a:lnSpc>
              <a:spcBef>
                <a:spcPts val="700"/>
              </a:spcBef>
              <a:spcAft>
                <a:spcPts val="0"/>
              </a:spcAft>
              <a:buSzPct val="100000"/>
              <a:buNone/>
            </a:pPr>
            <a:r>
              <a:rPr lang="en-US"/>
              <a:t>        model.compile(optimizer='adam',loss='sparse_categorical_crossentropy',metrics='accuracy')</a:t>
            </a:r>
            <a:endParaRPr/>
          </a:p>
          <a:p>
            <a:pPr indent="0" lvl="0" marL="0" rtl="0" algn="l">
              <a:lnSpc>
                <a:spcPct val="110000"/>
              </a:lnSpc>
              <a:spcBef>
                <a:spcPts val="700"/>
              </a:spcBef>
              <a:spcAft>
                <a:spcPts val="0"/>
              </a:spcAft>
              <a:buSzPct val="100000"/>
              <a:buNone/>
            </a:pPr>
            <a:r>
              <a:rPr lang="en-US"/>
              <a:t>        self.history = model.fit(self.train_images,self.train_labels,epochs=epochs,callbacks=callbacks,validation_split=0.2)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APPENDICES</a:t>
            </a:r>
            <a:br>
              <a:rPr lang="en-US"/>
            </a:br>
            <a:r>
              <a:rPr lang="en-US" sz="3200"/>
              <a:t>REGRESSION CNN</a:t>
            </a:r>
            <a:endParaRPr/>
          </a:p>
        </p:txBody>
      </p:sp>
      <p:sp>
        <p:nvSpPr>
          <p:cNvPr id="222" name="Google Shape;222;p16"/>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0000"/>
              </a:lnSpc>
              <a:spcBef>
                <a:spcPts val="0"/>
              </a:spcBef>
              <a:spcAft>
                <a:spcPts val="0"/>
              </a:spcAft>
              <a:buSzPct val="100000"/>
              <a:buNone/>
            </a:pPr>
            <a:r>
              <a:rPr lang="en-US"/>
              <a:t>        model = keras.Sequential()</a:t>
            </a:r>
            <a:endParaRPr/>
          </a:p>
          <a:p>
            <a:pPr indent="0" lvl="0" marL="0" rtl="0" algn="l">
              <a:lnSpc>
                <a:spcPct val="110000"/>
              </a:lnSpc>
              <a:spcBef>
                <a:spcPts val="700"/>
              </a:spcBef>
              <a:spcAft>
                <a:spcPts val="0"/>
              </a:spcAft>
              <a:buSzPct val="100000"/>
              <a:buNone/>
            </a:pPr>
            <a:r>
              <a:rPr lang="en-US"/>
              <a:t>        model.add(keras.layers.Conv2D(32, kernel_size=(5, 5), activation = 'relu', padding = 'same'))</a:t>
            </a:r>
            <a:endParaRPr/>
          </a:p>
          <a:p>
            <a:pPr indent="0" lvl="0" marL="0" rtl="0" algn="l">
              <a:lnSpc>
                <a:spcPct val="110000"/>
              </a:lnSpc>
              <a:spcBef>
                <a:spcPts val="700"/>
              </a:spcBef>
              <a:spcAft>
                <a:spcPts val="0"/>
              </a:spcAft>
              <a:buSzPct val="100000"/>
              <a:buNone/>
            </a:pPr>
            <a:r>
              <a:rPr lang="en-US"/>
              <a:t>        model.add(keras.layers.MaxPool2D(2,2))</a:t>
            </a:r>
            <a:endParaRPr/>
          </a:p>
          <a:p>
            <a:pPr indent="0" lvl="0" marL="0" rtl="0" algn="l">
              <a:lnSpc>
                <a:spcPct val="110000"/>
              </a:lnSpc>
              <a:spcBef>
                <a:spcPts val="700"/>
              </a:spcBef>
              <a:spcAft>
                <a:spcPts val="0"/>
              </a:spcAft>
              <a:buSzPct val="100000"/>
              <a:buNone/>
            </a:pPr>
            <a:r>
              <a:rPr lang="en-US"/>
              <a:t>        model.add(keras.layers.Conv2D(64, kernel_size=(3, 3), activation='relu'))</a:t>
            </a:r>
            <a:endParaRPr/>
          </a:p>
          <a:p>
            <a:pPr indent="0" lvl="0" marL="0" rtl="0" algn="l">
              <a:lnSpc>
                <a:spcPct val="110000"/>
              </a:lnSpc>
              <a:spcBef>
                <a:spcPts val="700"/>
              </a:spcBef>
              <a:spcAft>
                <a:spcPts val="0"/>
              </a:spcAft>
              <a:buSzPct val="100000"/>
              <a:buNone/>
            </a:pPr>
            <a:r>
              <a:rPr lang="en-US"/>
              <a:t>        model.add(keras.layers.MaxPool2D(2,2))</a:t>
            </a:r>
            <a:endParaRPr/>
          </a:p>
          <a:p>
            <a:pPr indent="0" lvl="0" marL="0" rtl="0" algn="l">
              <a:lnSpc>
                <a:spcPct val="110000"/>
              </a:lnSpc>
              <a:spcBef>
                <a:spcPts val="700"/>
              </a:spcBef>
              <a:spcAft>
                <a:spcPts val="0"/>
              </a:spcAft>
              <a:buSzPct val="100000"/>
              <a:buNone/>
            </a:pPr>
            <a:r>
              <a:rPr lang="en-US"/>
              <a:t>        model.add(keras.layers.Dropout(0.25))</a:t>
            </a:r>
            <a:endParaRPr/>
          </a:p>
          <a:p>
            <a:pPr indent="0" lvl="0" marL="0" rtl="0" algn="l">
              <a:lnSpc>
                <a:spcPct val="110000"/>
              </a:lnSpc>
              <a:spcBef>
                <a:spcPts val="700"/>
              </a:spcBef>
              <a:spcAft>
                <a:spcPts val="0"/>
              </a:spcAft>
              <a:buSzPct val="100000"/>
              <a:buNone/>
            </a:pPr>
            <a:r>
              <a:rPr lang="en-US"/>
              <a:t>        model.add(keras.layers.Flatten(input_shape=(self.imgs.shape[1],self.imgs.shape[2])))</a:t>
            </a:r>
            <a:endParaRPr/>
          </a:p>
          <a:p>
            <a:pPr indent="0" lvl="0" marL="0" rtl="0" algn="l">
              <a:lnSpc>
                <a:spcPct val="110000"/>
              </a:lnSpc>
              <a:spcBef>
                <a:spcPts val="700"/>
              </a:spcBef>
              <a:spcAft>
                <a:spcPts val="0"/>
              </a:spcAft>
              <a:buSzPct val="100000"/>
              <a:buNone/>
            </a:pPr>
            <a:r>
              <a:rPr lang="en-US"/>
              <a:t>        model.add(keras.layers.Dense(16,activation='relu'))</a:t>
            </a:r>
            <a:endParaRPr/>
          </a:p>
          <a:p>
            <a:pPr indent="0" lvl="0" marL="0" rtl="0" algn="l">
              <a:lnSpc>
                <a:spcPct val="110000"/>
              </a:lnSpc>
              <a:spcBef>
                <a:spcPts val="700"/>
              </a:spcBef>
              <a:spcAft>
                <a:spcPts val="0"/>
              </a:spcAft>
              <a:buSzPct val="100000"/>
              <a:buNone/>
            </a:pPr>
            <a:r>
              <a:rPr lang="en-US"/>
              <a:t>        model.add(keras.layers.Dense(32,activation='relu'))</a:t>
            </a:r>
            <a:endParaRPr/>
          </a:p>
          <a:p>
            <a:pPr indent="0" lvl="0" marL="0" rtl="0" algn="l">
              <a:lnSpc>
                <a:spcPct val="110000"/>
              </a:lnSpc>
              <a:spcBef>
                <a:spcPts val="700"/>
              </a:spcBef>
              <a:spcAft>
                <a:spcPts val="0"/>
              </a:spcAft>
              <a:buSzPct val="100000"/>
              <a:buNone/>
            </a:pPr>
            <a:r>
              <a:rPr lang="en-US"/>
              <a:t>        model.add(keras.layers.Dense(1))</a:t>
            </a:r>
            <a:endParaRPr/>
          </a:p>
          <a:p>
            <a:pPr indent="0" lvl="0" marL="0" rtl="0" algn="l">
              <a:lnSpc>
                <a:spcPct val="110000"/>
              </a:lnSpc>
              <a:spcBef>
                <a:spcPts val="700"/>
              </a:spcBef>
              <a:spcAft>
                <a:spcPts val="0"/>
              </a:spcAft>
              <a:buSzPct val="100000"/>
              <a:buNone/>
            </a:pPr>
            <a:r>
              <a:t/>
            </a:r>
            <a:endParaRPr/>
          </a:p>
          <a:p>
            <a:pPr indent="0" lvl="0" marL="0" rtl="0" algn="l">
              <a:lnSpc>
                <a:spcPct val="110000"/>
              </a:lnSpc>
              <a:spcBef>
                <a:spcPts val="700"/>
              </a:spcBef>
              <a:spcAft>
                <a:spcPts val="0"/>
              </a:spcAft>
              <a:buSzPct val="100000"/>
              <a:buNone/>
            </a:pPr>
            <a:r>
              <a:rPr lang="en-US"/>
              <a:t>        model.compile(optimizer='adam',loss='mse')</a:t>
            </a:r>
            <a:endParaRPr/>
          </a:p>
          <a:p>
            <a:pPr indent="0" lvl="0" marL="0" rtl="0" algn="l">
              <a:lnSpc>
                <a:spcPct val="110000"/>
              </a:lnSpc>
              <a:spcBef>
                <a:spcPts val="700"/>
              </a:spcBef>
              <a:spcAft>
                <a:spcPts val="0"/>
              </a:spcAft>
              <a:buSzPct val="100000"/>
              <a:buNone/>
            </a:pPr>
            <a:r>
              <a:rPr lang="en-US"/>
              <a:t>        self.history = model.fit(self.train_images,self.train_labels,epochs=epochs,callbacks=callbacks,validation_split=0.2)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INTRODUCTION</a:t>
            </a:r>
            <a:endParaRPr/>
          </a:p>
        </p:txBody>
      </p:sp>
      <p:sp>
        <p:nvSpPr>
          <p:cNvPr id="108" name="Google Shape;108;p2"/>
          <p:cNvSpPr txBox="1"/>
          <p:nvPr>
            <p:ph idx="1" type="body"/>
          </p:nvPr>
        </p:nvSpPr>
        <p:spPr>
          <a:xfrm>
            <a:off x="1251678" y="1569717"/>
            <a:ext cx="10590917" cy="473815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b="1" lang="en-US"/>
              <a:t>Goal</a:t>
            </a:r>
            <a:r>
              <a:rPr lang="en-US"/>
              <a:t>: to train two convolutional neural network models on seismic signal images, to: </a:t>
            </a:r>
            <a:endParaRPr/>
          </a:p>
          <a:p>
            <a:pPr indent="-342900" lvl="1" marL="800100" rtl="0" algn="l">
              <a:lnSpc>
                <a:spcPct val="110000"/>
              </a:lnSpc>
              <a:spcBef>
                <a:spcPts val="700"/>
              </a:spcBef>
              <a:spcAft>
                <a:spcPts val="0"/>
              </a:spcAft>
              <a:buSzPts val="1800"/>
              <a:buFont typeface="Impact"/>
              <a:buAutoNum type="arabicPeriod"/>
            </a:pPr>
            <a:r>
              <a:rPr lang="en-US"/>
              <a:t>Classify whether signals are earthquakes or noise </a:t>
            </a:r>
            <a:endParaRPr/>
          </a:p>
          <a:p>
            <a:pPr indent="-342900" lvl="1" marL="800100" rtl="0" algn="l">
              <a:lnSpc>
                <a:spcPct val="110000"/>
              </a:lnSpc>
              <a:spcBef>
                <a:spcPts val="700"/>
              </a:spcBef>
              <a:spcAft>
                <a:spcPts val="0"/>
              </a:spcAft>
              <a:buSzPts val="1800"/>
              <a:buFont typeface="Impact"/>
              <a:buAutoNum type="arabicPeriod"/>
            </a:pPr>
            <a:r>
              <a:rPr lang="en-US"/>
              <a:t>Predict earthquake magnitude </a:t>
            </a:r>
            <a:endParaRPr/>
          </a:p>
          <a:p>
            <a:pPr indent="-228600" lvl="1" marL="800100" rtl="0" algn="l">
              <a:lnSpc>
                <a:spcPct val="110000"/>
              </a:lnSpc>
              <a:spcBef>
                <a:spcPts val="700"/>
              </a:spcBef>
              <a:spcAft>
                <a:spcPts val="0"/>
              </a:spcAft>
              <a:buSzPts val="1800"/>
              <a:buFont typeface="Impact"/>
              <a:buNone/>
            </a:pPr>
            <a:r>
              <a:t/>
            </a:r>
            <a:endParaRPr/>
          </a:p>
          <a:p>
            <a:pPr indent="-228600" lvl="0" marL="228600" rtl="0" algn="l">
              <a:lnSpc>
                <a:spcPct val="110000"/>
              </a:lnSpc>
              <a:spcBef>
                <a:spcPts val="700"/>
              </a:spcBef>
              <a:spcAft>
                <a:spcPts val="0"/>
              </a:spcAft>
              <a:buSzPts val="2000"/>
              <a:buChar char="•"/>
            </a:pPr>
            <a:r>
              <a:rPr b="1" lang="en-US"/>
              <a:t>Use Case</a:t>
            </a:r>
            <a:r>
              <a:rPr lang="en-US"/>
              <a:t>:  This study has potential applications for faster earthquake detection, as these CNN models could be used to classify and measure signals in near-real time. </a:t>
            </a:r>
            <a:endParaRPr/>
          </a:p>
          <a:p>
            <a:pPr indent="-101600" lvl="0" marL="228600" rtl="0" algn="l">
              <a:lnSpc>
                <a:spcPct val="110000"/>
              </a:lnSpc>
              <a:spcBef>
                <a:spcPts val="700"/>
              </a:spcBef>
              <a:spcAft>
                <a:spcPts val="0"/>
              </a:spcAft>
              <a:buSzPts val="2000"/>
              <a:buNone/>
            </a:pPr>
            <a:r>
              <a:t/>
            </a:r>
            <a:endParaRPr/>
          </a:p>
          <a:p>
            <a:pPr indent="-228600" lvl="0" marL="228600" rtl="0" algn="l">
              <a:lnSpc>
                <a:spcPct val="110000"/>
              </a:lnSpc>
              <a:spcBef>
                <a:spcPts val="700"/>
              </a:spcBef>
              <a:spcAft>
                <a:spcPts val="0"/>
              </a:spcAft>
              <a:buSzPts val="2000"/>
              <a:buChar char="•"/>
            </a:pPr>
            <a:r>
              <a:rPr b="1" lang="en-US"/>
              <a:t>Data</a:t>
            </a:r>
            <a:r>
              <a:rPr lang="en-US"/>
              <a:t>: 630,623 global seismic signals from the STanford EArthquake Dataset (STEAD; 2019) plus metadata (34 features including earthquake magnitude, depth, location, etc.)</a:t>
            </a:r>
            <a:endParaRPr/>
          </a:p>
          <a:p>
            <a:pPr indent="-228600" lvl="1" marL="685800" rtl="0" algn="l">
              <a:lnSpc>
                <a:spcPct val="110000"/>
              </a:lnSpc>
              <a:spcBef>
                <a:spcPts val="700"/>
              </a:spcBef>
              <a:spcAft>
                <a:spcPts val="0"/>
              </a:spcAft>
              <a:buSzPts val="1800"/>
              <a:buChar char="–"/>
            </a:pPr>
            <a:r>
              <a:rPr lang="en-US"/>
              <a:t>400,000 earthquake signals</a:t>
            </a:r>
            <a:endParaRPr/>
          </a:p>
          <a:p>
            <a:pPr indent="-228600" lvl="1" marL="685800" rtl="0" algn="l">
              <a:lnSpc>
                <a:spcPct val="110000"/>
              </a:lnSpc>
              <a:spcBef>
                <a:spcPts val="700"/>
              </a:spcBef>
              <a:spcAft>
                <a:spcPts val="0"/>
              </a:spcAft>
              <a:buSzPts val="1800"/>
              <a:buChar char="–"/>
            </a:pPr>
            <a:r>
              <a:rPr lang="en-US"/>
              <a:t>230,623 noise signals</a:t>
            </a:r>
            <a:endParaRPr/>
          </a:p>
          <a:p>
            <a:pPr indent="-228600" lvl="1" marL="685800" rtl="0" algn="l">
              <a:lnSpc>
                <a:spcPct val="110000"/>
              </a:lnSpc>
              <a:spcBef>
                <a:spcPts val="700"/>
              </a:spcBef>
              <a:spcAft>
                <a:spcPts val="0"/>
              </a:spcAft>
              <a:buSzPts val="1800"/>
              <a:buChar char="–"/>
            </a:pPr>
            <a:r>
              <a:rPr lang="en-US"/>
              <a:t>Each signal is 60 seconds long</a:t>
            </a:r>
            <a:endParaRPr/>
          </a:p>
          <a:p>
            <a:pPr indent="-114300" lvl="1" marL="685800" rtl="0" algn="l">
              <a:lnSpc>
                <a:spcPct val="110000"/>
              </a:lnSpc>
              <a:spcBef>
                <a:spcPts val="7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INTRODUCTION</a:t>
            </a:r>
            <a:endParaRPr/>
          </a:p>
        </p:txBody>
      </p:sp>
      <p:sp>
        <p:nvSpPr>
          <p:cNvPr id="115" name="Google Shape;115;p3"/>
          <p:cNvSpPr txBox="1"/>
          <p:nvPr>
            <p:ph idx="1" type="body"/>
          </p:nvPr>
        </p:nvSpPr>
        <p:spPr>
          <a:xfrm>
            <a:off x="1552760" y="2008331"/>
            <a:ext cx="4134361" cy="377915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Earthquakes cause ground displacement, measured by a seismometer</a:t>
            </a:r>
            <a:endParaRPr/>
          </a:p>
          <a:p>
            <a:pPr indent="-228600" lvl="0" marL="228600" rtl="0" algn="l">
              <a:lnSpc>
                <a:spcPct val="110000"/>
              </a:lnSpc>
              <a:spcBef>
                <a:spcPts val="700"/>
              </a:spcBef>
              <a:spcAft>
                <a:spcPts val="0"/>
              </a:spcAft>
              <a:buSzPts val="2000"/>
              <a:buChar char="•"/>
            </a:pPr>
            <a:r>
              <a:rPr lang="en-US"/>
              <a:t>Earthquakes usually have a p-wave and an s-wave, and sometimes surface waves</a:t>
            </a:r>
            <a:endParaRPr/>
          </a:p>
          <a:p>
            <a:pPr indent="-228600" lvl="0" marL="228600" rtl="0" algn="l">
              <a:lnSpc>
                <a:spcPct val="110000"/>
              </a:lnSpc>
              <a:spcBef>
                <a:spcPts val="700"/>
              </a:spcBef>
              <a:spcAft>
                <a:spcPts val="0"/>
              </a:spcAft>
              <a:buSzPts val="2000"/>
              <a:buChar char="•"/>
            </a:pPr>
            <a:r>
              <a:rPr lang="en-US"/>
              <a:t>A spectrogram is used to show the power of different frequencies in the signal over time</a:t>
            </a:r>
            <a:endParaRPr/>
          </a:p>
          <a:p>
            <a:pPr indent="-114300" lvl="1" marL="685800" rtl="0" algn="l">
              <a:lnSpc>
                <a:spcPct val="110000"/>
              </a:lnSpc>
              <a:spcBef>
                <a:spcPts val="700"/>
              </a:spcBef>
              <a:spcAft>
                <a:spcPts val="0"/>
              </a:spcAft>
              <a:buSzPts val="1800"/>
              <a:buNone/>
            </a:pPr>
            <a:r>
              <a:t/>
            </a:r>
            <a:endParaRPr/>
          </a:p>
        </p:txBody>
      </p:sp>
      <p:pic>
        <p:nvPicPr>
          <p:cNvPr id="116" name="Google Shape;116;p3"/>
          <p:cNvPicPr preferRelativeResize="0"/>
          <p:nvPr/>
        </p:nvPicPr>
        <p:blipFill rotWithShape="1">
          <a:blip r:embed="rId3">
            <a:alphaModFix/>
          </a:blip>
          <a:srcRect b="0" l="0" r="0" t="0"/>
          <a:stretch/>
        </p:blipFill>
        <p:spPr>
          <a:xfrm>
            <a:off x="6375400" y="622300"/>
            <a:ext cx="5816600" cy="6235700"/>
          </a:xfrm>
          <a:prstGeom prst="rect">
            <a:avLst/>
          </a:prstGeom>
          <a:noFill/>
          <a:ln>
            <a:noFill/>
          </a:ln>
        </p:spPr>
      </p:pic>
      <p:sp>
        <p:nvSpPr>
          <p:cNvPr id="117" name="Google Shape;117;p3"/>
          <p:cNvSpPr txBox="1"/>
          <p:nvPr/>
        </p:nvSpPr>
        <p:spPr>
          <a:xfrm>
            <a:off x="7092176" y="847493"/>
            <a:ext cx="45464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Example Earthquake Waveform &amp; Spectrogram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EDA</a:t>
            </a:r>
            <a:endParaRPr/>
          </a:p>
        </p:txBody>
      </p:sp>
      <p:pic>
        <p:nvPicPr>
          <p:cNvPr id="123" name="Google Shape;123;p4"/>
          <p:cNvPicPr preferRelativeResize="0"/>
          <p:nvPr/>
        </p:nvPicPr>
        <p:blipFill rotWithShape="1">
          <a:blip r:embed="rId3">
            <a:alphaModFix/>
          </a:blip>
          <a:srcRect b="0" l="0" r="0" t="0"/>
          <a:stretch/>
        </p:blipFill>
        <p:spPr>
          <a:xfrm>
            <a:off x="1077441" y="3429000"/>
            <a:ext cx="10797355" cy="3374174"/>
          </a:xfrm>
          <a:prstGeom prst="rect">
            <a:avLst/>
          </a:prstGeom>
          <a:noFill/>
          <a:ln>
            <a:noFill/>
          </a:ln>
        </p:spPr>
      </p:pic>
      <p:pic>
        <p:nvPicPr>
          <p:cNvPr id="124" name="Google Shape;124;p4"/>
          <p:cNvPicPr preferRelativeResize="0"/>
          <p:nvPr/>
        </p:nvPicPr>
        <p:blipFill rotWithShape="1">
          <a:blip r:embed="rId4">
            <a:alphaModFix/>
          </a:blip>
          <a:srcRect b="5989" l="2352" r="31679" t="8067"/>
          <a:stretch/>
        </p:blipFill>
        <p:spPr>
          <a:xfrm>
            <a:off x="3908400" y="751717"/>
            <a:ext cx="4921150" cy="2533753"/>
          </a:xfrm>
          <a:prstGeom prst="rect">
            <a:avLst/>
          </a:prstGeom>
          <a:noFill/>
          <a:ln>
            <a:noFill/>
          </a:ln>
        </p:spPr>
      </p:pic>
      <p:sp>
        <p:nvSpPr>
          <p:cNvPr id="125" name="Google Shape;125;p4"/>
          <p:cNvSpPr txBox="1"/>
          <p:nvPr/>
        </p:nvSpPr>
        <p:spPr>
          <a:xfrm>
            <a:off x="5320177" y="382385"/>
            <a:ext cx="21909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Earthquake Locations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METHODS</a:t>
            </a:r>
            <a:endParaRPr/>
          </a:p>
        </p:txBody>
      </p:sp>
      <p:pic>
        <p:nvPicPr>
          <p:cNvPr id="131" name="Google Shape;131;p5"/>
          <p:cNvPicPr preferRelativeResize="0"/>
          <p:nvPr>
            <p:ph idx="1" type="body"/>
          </p:nvPr>
        </p:nvPicPr>
        <p:blipFill rotWithShape="1">
          <a:blip r:embed="rId3">
            <a:alphaModFix/>
          </a:blip>
          <a:srcRect b="0" l="0" r="0" t="0"/>
          <a:stretch/>
        </p:blipFill>
        <p:spPr>
          <a:xfrm>
            <a:off x="4737720" y="1355389"/>
            <a:ext cx="7272144" cy="4848096"/>
          </a:xfrm>
          <a:prstGeom prst="rect">
            <a:avLst/>
          </a:prstGeom>
          <a:noFill/>
          <a:ln cap="flat" cmpd="sng" w="9525">
            <a:solidFill>
              <a:srgbClr val="FFFFFF"/>
            </a:solidFill>
            <a:prstDash val="solid"/>
            <a:round/>
            <a:headEnd len="sm" w="sm" type="none"/>
            <a:tailEnd len="sm" w="sm" type="none"/>
          </a:ln>
        </p:spPr>
      </p:pic>
      <p:sp>
        <p:nvSpPr>
          <p:cNvPr id="132" name="Google Shape;132;p5"/>
          <p:cNvSpPr txBox="1"/>
          <p:nvPr/>
        </p:nvSpPr>
        <p:spPr>
          <a:xfrm>
            <a:off x="1251678" y="2052936"/>
            <a:ext cx="3288061"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Used raw seismic signal data to plot 630,000+ spectrogram images</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Normalized spectrograms so they are colored between -10 and 25 dB/Hz</a:t>
            </a:r>
            <a:endParaRPr/>
          </a:p>
          <a:p>
            <a:pPr indent="0" lvl="0" marL="0" marR="0" rtl="0" algn="l">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Used spectrogram images to train CNNs</a:t>
            </a:r>
            <a:endParaRPr/>
          </a:p>
        </p:txBody>
      </p:sp>
      <p:sp>
        <p:nvSpPr>
          <p:cNvPr id="133" name="Google Shape;133;p5"/>
          <p:cNvSpPr txBox="1"/>
          <p:nvPr/>
        </p:nvSpPr>
        <p:spPr>
          <a:xfrm>
            <a:off x="6548613" y="854575"/>
            <a:ext cx="40950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Example Images Used to Train/Test CNNs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CLASSIFICATION CNN</a:t>
            </a:r>
            <a:endParaRPr/>
          </a:p>
        </p:txBody>
      </p:sp>
      <p:sp>
        <p:nvSpPr>
          <p:cNvPr id="139" name="Google Shape;139;p6"/>
          <p:cNvSpPr txBox="1"/>
          <p:nvPr/>
        </p:nvSpPr>
        <p:spPr>
          <a:xfrm>
            <a:off x="1375846" y="1676155"/>
            <a:ext cx="4045151" cy="470898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595959"/>
              </a:buClr>
              <a:buSzPts val="2000"/>
              <a:buFont typeface="Arial"/>
              <a:buChar char="•"/>
            </a:pPr>
            <a:r>
              <a:rPr lang="en-US" sz="2000">
                <a:solidFill>
                  <a:srgbClr val="595959"/>
                </a:solidFill>
                <a:latin typeface="Gill Sans"/>
                <a:ea typeface="Gill Sans"/>
                <a:cs typeface="Gill Sans"/>
                <a:sym typeface="Gill Sans"/>
              </a:rPr>
              <a:t>Trained CNN on 200,000 images</a:t>
            </a:r>
            <a:endParaRPr/>
          </a:p>
          <a:p>
            <a:pPr indent="0" lvl="0" marL="0" marR="0" rtl="0" algn="l">
              <a:spcBef>
                <a:spcPts val="0"/>
              </a:spcBef>
              <a:spcAft>
                <a:spcPts val="0"/>
              </a:spcAft>
              <a:buNone/>
            </a:pPr>
            <a:r>
              <a:t/>
            </a:r>
            <a:endParaRPr sz="2000">
              <a:solidFill>
                <a:srgbClr val="595959"/>
              </a:solidFill>
              <a:latin typeface="Gill Sans"/>
              <a:ea typeface="Gill Sans"/>
              <a:cs typeface="Gill Sans"/>
              <a:sym typeface="Gill Sans"/>
            </a:endParaRPr>
          </a:p>
          <a:p>
            <a:pPr indent="-285750" lvl="0" marL="285750" marR="0" rtl="0" algn="l">
              <a:spcBef>
                <a:spcPts val="0"/>
              </a:spcBef>
              <a:spcAft>
                <a:spcPts val="0"/>
              </a:spcAft>
              <a:buClr>
                <a:srgbClr val="595959"/>
              </a:buClr>
              <a:buSzPts val="2000"/>
              <a:buFont typeface="Arial"/>
              <a:buChar char="•"/>
            </a:pPr>
            <a:r>
              <a:rPr lang="en-US" sz="2000">
                <a:solidFill>
                  <a:srgbClr val="595959"/>
                </a:solidFill>
                <a:latin typeface="Gill Sans"/>
                <a:ea typeface="Gill Sans"/>
                <a:cs typeface="Gill Sans"/>
                <a:sym typeface="Gill Sans"/>
              </a:rPr>
              <a:t>Binary classification: ‘earthquake’ or ‘not earthquake’</a:t>
            </a:r>
            <a:endParaRPr/>
          </a:p>
          <a:p>
            <a:pPr indent="-158750" lvl="0" marL="285750" marR="0" rtl="0" algn="l">
              <a:spcBef>
                <a:spcPts val="0"/>
              </a:spcBef>
              <a:spcAft>
                <a:spcPts val="0"/>
              </a:spcAft>
              <a:buClr>
                <a:schemeClr val="dk1"/>
              </a:buClr>
              <a:buSzPts val="2000"/>
              <a:buFont typeface="Arial"/>
              <a:buNone/>
            </a:pPr>
            <a:r>
              <a:t/>
            </a:r>
            <a:endParaRPr sz="2000">
              <a:solidFill>
                <a:srgbClr val="595959"/>
              </a:solidFill>
              <a:latin typeface="Gill Sans"/>
              <a:ea typeface="Gill Sans"/>
              <a:cs typeface="Gill Sans"/>
              <a:sym typeface="Gill Sans"/>
            </a:endParaRPr>
          </a:p>
          <a:p>
            <a:pPr indent="-285750" lvl="0" marL="285750" marR="0" rtl="0" algn="l">
              <a:spcBef>
                <a:spcPts val="0"/>
              </a:spcBef>
              <a:spcAft>
                <a:spcPts val="0"/>
              </a:spcAft>
              <a:buClr>
                <a:srgbClr val="595959"/>
              </a:buClr>
              <a:buSzPts val="2000"/>
              <a:buFont typeface="Arial"/>
              <a:buChar char="•"/>
            </a:pPr>
            <a:r>
              <a:rPr lang="en-US" sz="2000">
                <a:solidFill>
                  <a:srgbClr val="595959"/>
                </a:solidFill>
                <a:latin typeface="Gill Sans"/>
                <a:ea typeface="Gill Sans"/>
                <a:cs typeface="Gill Sans"/>
                <a:sym typeface="Gill Sans"/>
              </a:rPr>
              <a:t>Baseline model: Model predicts ‘earthquake’ for every signal. </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Baseline accuracy: 0.633</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Baseline precision: 0.633</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Baseline recall: 1.0</a:t>
            </a:r>
            <a:endParaRPr/>
          </a:p>
          <a:p>
            <a:pPr indent="-158750" lvl="0" marL="285750" marR="0" rtl="0" algn="l">
              <a:spcBef>
                <a:spcPts val="0"/>
              </a:spcBef>
              <a:spcAft>
                <a:spcPts val="0"/>
              </a:spcAft>
              <a:buClr>
                <a:schemeClr val="dk1"/>
              </a:buClr>
              <a:buSzPts val="2000"/>
              <a:buFont typeface="Arial"/>
              <a:buNone/>
            </a:pPr>
            <a:r>
              <a:t/>
            </a:r>
            <a:endParaRPr sz="2000">
              <a:solidFill>
                <a:srgbClr val="595959"/>
              </a:solidFill>
              <a:latin typeface="Gill Sans"/>
              <a:ea typeface="Gill Sans"/>
              <a:cs typeface="Gill Sans"/>
              <a:sym typeface="Gill Sans"/>
            </a:endParaRPr>
          </a:p>
          <a:p>
            <a:pPr indent="-285750" lvl="0" marL="285750" marR="0" rtl="0" algn="l">
              <a:spcBef>
                <a:spcPts val="0"/>
              </a:spcBef>
              <a:spcAft>
                <a:spcPts val="0"/>
              </a:spcAft>
              <a:buClr>
                <a:srgbClr val="595959"/>
              </a:buClr>
              <a:buSzPts val="2000"/>
              <a:buFont typeface="Arial"/>
              <a:buChar char="•"/>
            </a:pPr>
            <a:r>
              <a:rPr lang="en-US" sz="2000">
                <a:solidFill>
                  <a:srgbClr val="595959"/>
                </a:solidFill>
                <a:latin typeface="Gill Sans"/>
                <a:ea typeface="Gill Sans"/>
                <a:cs typeface="Gill Sans"/>
                <a:sym typeface="Gill Sans"/>
              </a:rPr>
              <a:t>Best Model:</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Model accuracy:  </a:t>
            </a:r>
            <a:r>
              <a:rPr b="1" i="0" lang="en-US" sz="2000" u="none" cap="none" strike="noStrike">
                <a:solidFill>
                  <a:srgbClr val="595959"/>
                </a:solidFill>
                <a:latin typeface="Gill Sans"/>
                <a:ea typeface="Gill Sans"/>
                <a:cs typeface="Gill Sans"/>
                <a:sym typeface="Gill Sans"/>
              </a:rPr>
              <a:t>0.9848</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Model precision: </a:t>
            </a:r>
            <a:r>
              <a:rPr b="1" i="0" lang="en-US" sz="2000" u="none" cap="none" strike="noStrike">
                <a:solidFill>
                  <a:srgbClr val="595959"/>
                </a:solidFill>
                <a:latin typeface="Gill Sans"/>
                <a:ea typeface="Gill Sans"/>
                <a:cs typeface="Gill Sans"/>
                <a:sym typeface="Gill Sans"/>
              </a:rPr>
              <a:t>0.9840</a:t>
            </a:r>
            <a:endParaRPr/>
          </a:p>
          <a:p>
            <a:pPr indent="-285750" lvl="1" marL="742950" marR="0" rtl="0" algn="l">
              <a:spcBef>
                <a:spcPts val="0"/>
              </a:spcBef>
              <a:spcAft>
                <a:spcPts val="0"/>
              </a:spcAft>
              <a:buClr>
                <a:srgbClr val="595959"/>
              </a:buClr>
              <a:buSzPts val="2000"/>
              <a:buFont typeface="Arial"/>
              <a:buChar char="•"/>
            </a:pPr>
            <a:r>
              <a:rPr b="0" i="0" lang="en-US" sz="2000" u="none" cap="none" strike="noStrike">
                <a:solidFill>
                  <a:srgbClr val="595959"/>
                </a:solidFill>
                <a:latin typeface="Gill Sans"/>
                <a:ea typeface="Gill Sans"/>
                <a:cs typeface="Gill Sans"/>
                <a:sym typeface="Gill Sans"/>
              </a:rPr>
              <a:t>Model recall: </a:t>
            </a:r>
            <a:r>
              <a:rPr b="1" i="0" lang="en-US" sz="2000" u="none" cap="none" strike="noStrike">
                <a:solidFill>
                  <a:srgbClr val="595959"/>
                </a:solidFill>
                <a:latin typeface="Gill Sans"/>
                <a:ea typeface="Gill Sans"/>
                <a:cs typeface="Gill Sans"/>
                <a:sym typeface="Gill Sans"/>
              </a:rPr>
              <a:t>0.9921</a:t>
            </a:r>
            <a:endParaRPr/>
          </a:p>
        </p:txBody>
      </p:sp>
      <p:pic>
        <p:nvPicPr>
          <p:cNvPr id="140" name="Google Shape;140;p6"/>
          <p:cNvPicPr preferRelativeResize="0"/>
          <p:nvPr>
            <p:ph idx="1" type="body"/>
          </p:nvPr>
        </p:nvPicPr>
        <p:blipFill rotWithShape="1">
          <a:blip r:embed="rId3">
            <a:alphaModFix/>
          </a:blip>
          <a:srcRect b="0" l="0" r="0" t="0"/>
          <a:stretch/>
        </p:blipFill>
        <p:spPr>
          <a:xfrm>
            <a:off x="5545165" y="1641589"/>
            <a:ext cx="6370796" cy="468115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CLASSIFICATION CNN</a:t>
            </a:r>
            <a:endParaRPr/>
          </a:p>
        </p:txBody>
      </p:sp>
      <p:pic>
        <p:nvPicPr>
          <p:cNvPr id="146" name="Google Shape;146;p7"/>
          <p:cNvPicPr preferRelativeResize="0"/>
          <p:nvPr/>
        </p:nvPicPr>
        <p:blipFill rotWithShape="1">
          <a:blip r:embed="rId3">
            <a:alphaModFix/>
          </a:blip>
          <a:srcRect b="0" l="0" r="0" t="0"/>
          <a:stretch/>
        </p:blipFill>
        <p:spPr>
          <a:xfrm>
            <a:off x="6718391" y="4361240"/>
            <a:ext cx="3411849" cy="2379546"/>
          </a:xfrm>
          <a:prstGeom prst="rect">
            <a:avLst/>
          </a:prstGeom>
          <a:noFill/>
          <a:ln>
            <a:noFill/>
          </a:ln>
        </p:spPr>
      </p:pic>
      <p:pic>
        <p:nvPicPr>
          <p:cNvPr id="147" name="Google Shape;147;p7"/>
          <p:cNvPicPr preferRelativeResize="0"/>
          <p:nvPr/>
        </p:nvPicPr>
        <p:blipFill rotWithShape="1">
          <a:blip r:embed="rId4">
            <a:alphaModFix/>
          </a:blip>
          <a:srcRect b="0" l="0" r="0" t="0"/>
          <a:stretch/>
        </p:blipFill>
        <p:spPr>
          <a:xfrm>
            <a:off x="6718390" y="1607815"/>
            <a:ext cx="3411849" cy="2379546"/>
          </a:xfrm>
          <a:prstGeom prst="rect">
            <a:avLst/>
          </a:prstGeom>
          <a:noFill/>
          <a:ln>
            <a:noFill/>
          </a:ln>
        </p:spPr>
      </p:pic>
      <p:pic>
        <p:nvPicPr>
          <p:cNvPr id="148" name="Google Shape;148;p7"/>
          <p:cNvPicPr preferRelativeResize="0"/>
          <p:nvPr/>
        </p:nvPicPr>
        <p:blipFill rotWithShape="1">
          <a:blip r:embed="rId5">
            <a:alphaModFix/>
          </a:blip>
          <a:srcRect b="0" l="0" r="0" t="0"/>
          <a:stretch/>
        </p:blipFill>
        <p:spPr>
          <a:xfrm>
            <a:off x="2213297" y="4361239"/>
            <a:ext cx="3411850" cy="2379547"/>
          </a:xfrm>
          <a:prstGeom prst="rect">
            <a:avLst/>
          </a:prstGeom>
          <a:noFill/>
          <a:ln>
            <a:noFill/>
          </a:ln>
        </p:spPr>
      </p:pic>
      <p:pic>
        <p:nvPicPr>
          <p:cNvPr id="149" name="Google Shape;149;p7"/>
          <p:cNvPicPr preferRelativeResize="0"/>
          <p:nvPr/>
        </p:nvPicPr>
        <p:blipFill rotWithShape="1">
          <a:blip r:embed="rId6">
            <a:alphaModFix/>
          </a:blip>
          <a:srcRect b="0" l="0" r="0" t="0"/>
          <a:stretch/>
        </p:blipFill>
        <p:spPr>
          <a:xfrm>
            <a:off x="2213297" y="1607815"/>
            <a:ext cx="3411850" cy="2379546"/>
          </a:xfrm>
          <a:prstGeom prst="rect">
            <a:avLst/>
          </a:prstGeom>
          <a:noFill/>
          <a:ln>
            <a:noFill/>
          </a:ln>
        </p:spPr>
      </p:pic>
      <p:sp>
        <p:nvSpPr>
          <p:cNvPr id="150" name="Google Shape;150;p7"/>
          <p:cNvSpPr txBox="1"/>
          <p:nvPr/>
        </p:nvSpPr>
        <p:spPr>
          <a:xfrm>
            <a:off x="3300762" y="1316540"/>
            <a:ext cx="1577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63DDB"/>
                </a:solidFill>
                <a:latin typeface="Gill Sans"/>
                <a:ea typeface="Gill Sans"/>
                <a:cs typeface="Gill Sans"/>
                <a:sym typeface="Gill Sans"/>
              </a:rPr>
              <a:t>Noisiest Noise</a:t>
            </a:r>
            <a:endParaRPr/>
          </a:p>
        </p:txBody>
      </p:sp>
      <p:sp>
        <p:nvSpPr>
          <p:cNvPr id="151" name="Google Shape;151;p7"/>
          <p:cNvSpPr txBox="1"/>
          <p:nvPr/>
        </p:nvSpPr>
        <p:spPr>
          <a:xfrm>
            <a:off x="3026969" y="4082124"/>
            <a:ext cx="20611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63DDB"/>
                </a:solidFill>
                <a:latin typeface="Gill Sans"/>
                <a:ea typeface="Gill Sans"/>
                <a:cs typeface="Gill Sans"/>
                <a:sym typeface="Gill Sans"/>
              </a:rPr>
              <a:t>Noisiest earthquake</a:t>
            </a:r>
            <a:endParaRPr/>
          </a:p>
        </p:txBody>
      </p:sp>
      <p:sp>
        <p:nvSpPr>
          <p:cNvPr id="152" name="Google Shape;152;p7"/>
          <p:cNvSpPr txBox="1"/>
          <p:nvPr/>
        </p:nvSpPr>
        <p:spPr>
          <a:xfrm>
            <a:off x="7472588" y="1316540"/>
            <a:ext cx="20728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63DDB"/>
                </a:solidFill>
                <a:latin typeface="Gill Sans"/>
                <a:ea typeface="Gill Sans"/>
                <a:cs typeface="Gill Sans"/>
                <a:sym typeface="Gill Sans"/>
              </a:rPr>
              <a:t>Earthquakiest Noise</a:t>
            </a:r>
            <a:endParaRPr/>
          </a:p>
        </p:txBody>
      </p:sp>
      <p:sp>
        <p:nvSpPr>
          <p:cNvPr id="153" name="Google Shape;153;p7"/>
          <p:cNvSpPr txBox="1"/>
          <p:nvPr/>
        </p:nvSpPr>
        <p:spPr>
          <a:xfrm>
            <a:off x="7143771" y="4095316"/>
            <a:ext cx="25610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63DDB"/>
                </a:solidFill>
                <a:latin typeface="Gill Sans"/>
                <a:ea typeface="Gill Sans"/>
                <a:cs typeface="Gill Sans"/>
                <a:sym typeface="Gill Sans"/>
              </a:rPr>
              <a:t>Earthquakiest Earthquake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REGRESSION CNN</a:t>
            </a:r>
            <a:endParaRPr/>
          </a:p>
        </p:txBody>
      </p:sp>
      <p:sp>
        <p:nvSpPr>
          <p:cNvPr id="160" name="Google Shape;160;p8"/>
          <p:cNvSpPr txBox="1"/>
          <p:nvPr>
            <p:ph idx="1" type="body"/>
          </p:nvPr>
        </p:nvSpPr>
        <p:spPr>
          <a:xfrm>
            <a:off x="1482625" y="1635413"/>
            <a:ext cx="4368537" cy="4922541"/>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110000"/>
              </a:lnSpc>
              <a:spcBef>
                <a:spcPts val="0"/>
              </a:spcBef>
              <a:spcAft>
                <a:spcPts val="0"/>
              </a:spcAft>
              <a:buSzPct val="100000"/>
              <a:buChar char="•"/>
            </a:pPr>
            <a:r>
              <a:rPr lang="en-US"/>
              <a:t>Trained CNN on 200,000 images</a:t>
            </a:r>
            <a:endParaRPr/>
          </a:p>
          <a:p>
            <a:pPr indent="-177800" lvl="0" marL="285750" rtl="0" algn="l">
              <a:lnSpc>
                <a:spcPct val="110000"/>
              </a:lnSpc>
              <a:spcBef>
                <a:spcPts val="700"/>
              </a:spcBef>
              <a:spcAft>
                <a:spcPts val="0"/>
              </a:spcAft>
              <a:buSzPct val="100000"/>
              <a:buNone/>
            </a:pPr>
            <a:r>
              <a:t/>
            </a:r>
            <a:endParaRPr/>
          </a:p>
          <a:p>
            <a:pPr indent="-285750" lvl="0" marL="285750" rtl="0" algn="l">
              <a:lnSpc>
                <a:spcPct val="110000"/>
              </a:lnSpc>
              <a:spcBef>
                <a:spcPts val="700"/>
              </a:spcBef>
              <a:spcAft>
                <a:spcPts val="0"/>
              </a:spcAft>
              <a:buSzPct val="100000"/>
              <a:buChar char="•"/>
            </a:pPr>
            <a:r>
              <a:rPr lang="en-US"/>
              <a:t>Regression: attempt to predict the magnitude of each earthquake</a:t>
            </a:r>
            <a:endParaRPr/>
          </a:p>
          <a:p>
            <a:pPr indent="-177800" lvl="0" marL="285750" rtl="0" algn="l">
              <a:lnSpc>
                <a:spcPct val="110000"/>
              </a:lnSpc>
              <a:spcBef>
                <a:spcPts val="700"/>
              </a:spcBef>
              <a:spcAft>
                <a:spcPts val="0"/>
              </a:spcAft>
              <a:buSzPct val="100000"/>
              <a:buNone/>
            </a:pPr>
            <a:r>
              <a:t/>
            </a:r>
            <a:endParaRPr/>
          </a:p>
          <a:p>
            <a:pPr indent="-285750" lvl="0" marL="285750" rtl="0" algn="l">
              <a:lnSpc>
                <a:spcPct val="110000"/>
              </a:lnSpc>
              <a:spcBef>
                <a:spcPts val="700"/>
              </a:spcBef>
              <a:spcAft>
                <a:spcPts val="0"/>
              </a:spcAft>
              <a:buSzPct val="100000"/>
              <a:buChar char="•"/>
            </a:pPr>
            <a:r>
              <a:rPr lang="en-US"/>
              <a:t>Earthquake magnitudes are measured on log-scale and small earthquakes are much more common than large ones, so the predictions at higher magnitudes may have more error</a:t>
            </a:r>
            <a:endParaRPr/>
          </a:p>
          <a:p>
            <a:pPr indent="-177800" lvl="0" marL="285750" rtl="0" algn="l">
              <a:lnSpc>
                <a:spcPct val="110000"/>
              </a:lnSpc>
              <a:spcBef>
                <a:spcPts val="700"/>
              </a:spcBef>
              <a:spcAft>
                <a:spcPts val="0"/>
              </a:spcAft>
              <a:buSzPct val="100000"/>
              <a:buNone/>
            </a:pPr>
            <a:r>
              <a:t/>
            </a:r>
            <a:endParaRPr/>
          </a:p>
          <a:p>
            <a:pPr indent="-285750" lvl="0" marL="285750" rtl="0" algn="l">
              <a:lnSpc>
                <a:spcPct val="110000"/>
              </a:lnSpc>
              <a:spcBef>
                <a:spcPts val="700"/>
              </a:spcBef>
              <a:spcAft>
                <a:spcPts val="0"/>
              </a:spcAft>
              <a:buSzPct val="100000"/>
              <a:buChar char="•"/>
            </a:pPr>
            <a:r>
              <a:rPr lang="en-US"/>
              <a:t>Baseline model: predict mean magnitude of 1.5215</a:t>
            </a:r>
            <a:endParaRPr/>
          </a:p>
          <a:p>
            <a:pPr indent="-285750" lvl="1" marL="742950" rtl="0" algn="l">
              <a:lnSpc>
                <a:spcPct val="110000"/>
              </a:lnSpc>
              <a:spcBef>
                <a:spcPts val="700"/>
              </a:spcBef>
              <a:spcAft>
                <a:spcPts val="0"/>
              </a:spcAft>
              <a:buSzPct val="100000"/>
              <a:buChar char="–"/>
            </a:pPr>
            <a:r>
              <a:rPr lang="en-US"/>
              <a:t>Baseline MSE: 0.9497</a:t>
            </a:r>
            <a:endParaRPr/>
          </a:p>
          <a:p>
            <a:pPr indent="0" lvl="1" marL="457200" rtl="0" algn="l">
              <a:lnSpc>
                <a:spcPct val="110000"/>
              </a:lnSpc>
              <a:spcBef>
                <a:spcPts val="700"/>
              </a:spcBef>
              <a:spcAft>
                <a:spcPts val="0"/>
              </a:spcAft>
              <a:buSzPct val="100000"/>
              <a:buNone/>
            </a:pPr>
            <a:r>
              <a:t/>
            </a:r>
            <a:endParaRPr/>
          </a:p>
          <a:p>
            <a:pPr indent="-285750" lvl="0" marL="285750" rtl="0" algn="l">
              <a:lnSpc>
                <a:spcPct val="110000"/>
              </a:lnSpc>
              <a:spcBef>
                <a:spcPts val="700"/>
              </a:spcBef>
              <a:spcAft>
                <a:spcPts val="0"/>
              </a:spcAft>
              <a:buSzPct val="100000"/>
              <a:buChar char="•"/>
            </a:pPr>
            <a:r>
              <a:rPr lang="en-US"/>
              <a:t>Best model:</a:t>
            </a:r>
            <a:endParaRPr/>
          </a:p>
          <a:p>
            <a:pPr indent="-285750" lvl="1" marL="742950" rtl="0" algn="l">
              <a:lnSpc>
                <a:spcPct val="110000"/>
              </a:lnSpc>
              <a:spcBef>
                <a:spcPts val="700"/>
              </a:spcBef>
              <a:spcAft>
                <a:spcPts val="0"/>
              </a:spcAft>
              <a:buSzPct val="100000"/>
              <a:buChar char="–"/>
            </a:pPr>
            <a:r>
              <a:rPr lang="en-US"/>
              <a:t>MSE:  </a:t>
            </a:r>
            <a:r>
              <a:rPr b="1" lang="en-US"/>
              <a:t>0.1344</a:t>
            </a:r>
            <a:endParaRPr/>
          </a:p>
          <a:p>
            <a:pPr indent="-120650" lvl="0" marL="228600" rtl="0" algn="l">
              <a:lnSpc>
                <a:spcPct val="110000"/>
              </a:lnSpc>
              <a:spcBef>
                <a:spcPts val="700"/>
              </a:spcBef>
              <a:spcAft>
                <a:spcPts val="0"/>
              </a:spcAft>
              <a:buSzPct val="100000"/>
              <a:buNone/>
            </a:pPr>
            <a:r>
              <a:t/>
            </a:r>
            <a:endParaRPr/>
          </a:p>
        </p:txBody>
      </p:sp>
      <p:pic>
        <p:nvPicPr>
          <p:cNvPr id="161" name="Google Shape;161;p8"/>
          <p:cNvPicPr preferRelativeResize="0"/>
          <p:nvPr/>
        </p:nvPicPr>
        <p:blipFill rotWithShape="1">
          <a:blip r:embed="rId3">
            <a:alphaModFix/>
          </a:blip>
          <a:srcRect b="0" l="0" r="0" t="0"/>
          <a:stretch/>
        </p:blipFill>
        <p:spPr>
          <a:xfrm>
            <a:off x="6340839" y="1468793"/>
            <a:ext cx="5089161" cy="5089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FUTURE WORK</a:t>
            </a:r>
            <a:endParaRPr/>
          </a:p>
        </p:txBody>
      </p:sp>
      <p:sp>
        <p:nvSpPr>
          <p:cNvPr id="167" name="Google Shape;167;p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More model hyperparameter tuning</a:t>
            </a:r>
            <a:endParaRPr/>
          </a:p>
          <a:p>
            <a:pPr indent="0" lvl="0" marL="228600" rtl="0" algn="l">
              <a:lnSpc>
                <a:spcPct val="110000"/>
              </a:lnSpc>
              <a:spcBef>
                <a:spcPts val="0"/>
              </a:spcBef>
              <a:spcAft>
                <a:spcPts val="0"/>
              </a:spcAft>
              <a:buNone/>
            </a:pPr>
            <a:r>
              <a:t/>
            </a:r>
            <a:endParaRPr/>
          </a:p>
          <a:p>
            <a:pPr indent="-228600" lvl="0" marL="228600" rtl="0" algn="l">
              <a:lnSpc>
                <a:spcPct val="110000"/>
              </a:lnSpc>
              <a:spcBef>
                <a:spcPts val="0"/>
              </a:spcBef>
              <a:spcAft>
                <a:spcPts val="0"/>
              </a:spcAft>
              <a:buSzPts val="2000"/>
              <a:buChar char="•"/>
            </a:pPr>
            <a:r>
              <a:rPr lang="en-US"/>
              <a:t>Build a CNN to predict locations of p-wave and s-wave arrivals </a:t>
            </a:r>
            <a:endParaRPr/>
          </a:p>
          <a:p>
            <a:pPr indent="0" lvl="0" marL="228600" rtl="0" algn="l">
              <a:lnSpc>
                <a:spcPct val="110000"/>
              </a:lnSpc>
              <a:spcBef>
                <a:spcPts val="0"/>
              </a:spcBef>
              <a:spcAft>
                <a:spcPts val="0"/>
              </a:spcAft>
              <a:buNone/>
            </a:pPr>
            <a:r>
              <a:t/>
            </a:r>
            <a:endParaRPr/>
          </a:p>
          <a:p>
            <a:pPr indent="-228600" lvl="0" marL="228600" rtl="0" algn="l">
              <a:lnSpc>
                <a:spcPct val="110000"/>
              </a:lnSpc>
              <a:spcBef>
                <a:spcPts val="0"/>
              </a:spcBef>
              <a:spcAft>
                <a:spcPts val="0"/>
              </a:spcAft>
              <a:buSzPts val="2000"/>
              <a:buChar char="•"/>
            </a:pPr>
            <a:r>
              <a:rPr lang="en-US"/>
              <a:t>Connect the CNN to a seismic data network </a:t>
            </a:r>
            <a:endParaRPr/>
          </a:p>
          <a:p>
            <a:pPr indent="0" lvl="0" marL="228600" rtl="0" algn="l">
              <a:lnSpc>
                <a:spcPct val="11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Custom 4">
      <a:dk1>
        <a:srgbClr val="000000"/>
      </a:dk1>
      <a:lt1>
        <a:srgbClr val="FFFFFF"/>
      </a:lt1>
      <a:dk2>
        <a:srgbClr val="0B082E"/>
      </a:dk2>
      <a:lt2>
        <a:srgbClr val="E2E2E2"/>
      </a:lt2>
      <a:accent1>
        <a:srgbClr val="FEFFFE"/>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2021-04-02T03:12:40Z</dcterms:created>
  <dc:creator>Kaelynn Rose</dc:creator>
</cp:coreProperties>
</file>