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383D0B-8292-4DAE-A0A2-C8335C1E35FC}">
  <a:tblStyle styleId="{32383D0B-8292-4DAE-A0A2-C8335C1E3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74540f10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74540f10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74540f10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74540f10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74540f1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74540f1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4540f10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4540f10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4540f10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4540f10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 ridership: as the % of weekday rights go UP, the number of trips in the first 30 days went UP - customers more likely to take more rides if they’re using the rideshare to get to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Surge pricing: as the % of surge rides when UP, the # of trips in the first 30 days went DOWN - customers don’t like surge 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ratings: as the average trip distance went UP, the average rating of the driver went 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4540f1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4540f1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4540f10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4540f10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4540f10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4540f10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74540f10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74540f10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74540f10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74540f10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4540f10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4540f10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9150" y="857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Rideshare </a:t>
            </a:r>
            <a:r>
              <a:rPr b="1" lang="en"/>
              <a:t>Churn Prediction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92725" y="2571750"/>
            <a:ext cx="34707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Kaelynn Rose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Alek Sanchez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Chun Liu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Appendix. </a:t>
            </a:r>
            <a:r>
              <a:rPr b="1" lang="en"/>
              <a:t>Cost Matrix and Profit Curve</a:t>
            </a:r>
            <a:endParaRPr b="1"/>
          </a:p>
        </p:txBody>
      </p:sp>
      <p:sp>
        <p:nvSpPr>
          <p:cNvPr id="214" name="Google Shape;214;p23"/>
          <p:cNvSpPr txBox="1"/>
          <p:nvPr>
            <p:ph idx="2" type="body"/>
          </p:nvPr>
        </p:nvSpPr>
        <p:spPr>
          <a:xfrm>
            <a:off x="4209426" y="982650"/>
            <a:ext cx="4408800" cy="376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23"/>
          <p:cNvGraphicFramePr/>
          <p:nvPr/>
        </p:nvGraphicFramePr>
        <p:xfrm>
          <a:off x="1052925" y="982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{32383D0B-8292-4DAE-A0A2-C8335C1E35FC}</a:tableStyleId>
              </a:tblPr>
              <a:tblGrid>
                <a:gridCol w="979375"/>
                <a:gridCol w="979375"/>
                <a:gridCol w="979375"/>
              </a:tblGrid>
              <a:tr h="3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Churn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Churn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 $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 $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+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$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426" y="982651"/>
            <a:ext cx="4408825" cy="3762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067525" y="3154025"/>
            <a:ext cx="293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Optimal Threshold: 0.30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Profit: $27,710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006875" y="473100"/>
            <a:ext cx="7145100" cy="391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ROC Curve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581100"/>
            <a:ext cx="68961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we interested in?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44900"/>
            <a:ext cx="7038900" cy="30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8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30"/>
              <a:buChar char="●"/>
            </a:pPr>
            <a:r>
              <a:rPr b="1" lang="en" sz="2130"/>
              <a:t>Objective</a:t>
            </a:r>
            <a:r>
              <a:rPr lang="en" sz="2130"/>
              <a:t>: Predict User Churn</a:t>
            </a:r>
            <a:endParaRPr sz="213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0"/>
          </a:p>
          <a:p>
            <a:pPr indent="-36385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130"/>
              <a:buChar char="●"/>
            </a:pPr>
            <a:r>
              <a:rPr b="1" lang="en" sz="2130"/>
              <a:t>Data</a:t>
            </a:r>
            <a:r>
              <a:rPr lang="en" sz="2130"/>
              <a:t>: Rideshare information </a:t>
            </a:r>
            <a:endParaRPr sz="2130"/>
          </a:p>
          <a:p>
            <a:pPr indent="-34480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~25,000 users churned</a:t>
            </a:r>
            <a:endParaRPr sz="1829"/>
          </a:p>
          <a:p>
            <a:pPr indent="-34480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~15,000 users did not churn</a:t>
            </a:r>
            <a:endParaRPr sz="1829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30"/>
          </a:p>
          <a:p>
            <a:pPr indent="-36385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130"/>
              <a:buChar char="●"/>
            </a:pPr>
            <a:r>
              <a:rPr b="1" lang="en" sz="2130"/>
              <a:t>Feature Importance:</a:t>
            </a:r>
            <a:r>
              <a:rPr lang="en" sz="2130"/>
              <a:t> W</a:t>
            </a:r>
            <a:r>
              <a:rPr lang="en" sz="2130"/>
              <a:t>hat</a:t>
            </a:r>
            <a:r>
              <a:rPr lang="en" sz="2130"/>
              <a:t> factors are the best p</a:t>
            </a:r>
            <a:r>
              <a:rPr lang="en" sz="2130"/>
              <a:t>redictors for retention?</a:t>
            </a:r>
            <a:endParaRPr sz="213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5" y="1544475"/>
            <a:ext cx="2808250" cy="279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538" y="1544463"/>
            <a:ext cx="2808250" cy="279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000" y="1537675"/>
            <a:ext cx="2808249" cy="28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75" y="1537675"/>
            <a:ext cx="2808226" cy="282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7550" y="1537675"/>
            <a:ext cx="2781050" cy="27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8000" y="1544475"/>
            <a:ext cx="2808250" cy="278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76850"/>
            <a:ext cx="27300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06"/>
              <a:t>Train, Test, Split:</a:t>
            </a:r>
            <a:endParaRPr b="1"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Accuracy: </a:t>
            </a:r>
            <a:r>
              <a:rPr lang="en" sz="1606"/>
              <a:t>0.7185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Precision: 0.6752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Recall: 0.5025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06"/>
              <a:t>KFold = 2:</a:t>
            </a:r>
            <a:endParaRPr b="1"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Accuracy: 0.7203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Precision: 0.6701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6"/>
              <a:t>Recall: 0.5001</a:t>
            </a:r>
            <a:endParaRPr sz="16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3251075" y="1176700"/>
            <a:ext cx="5085300" cy="330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053" y="1176700"/>
            <a:ext cx="4917003" cy="31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1370800" y="363925"/>
            <a:ext cx="69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Classifier</a:t>
            </a:r>
            <a:endParaRPr b="1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5484400" y="1463625"/>
            <a:ext cx="34032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used: 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measures: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Accuracy: 0.7726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Precision: 0.7192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Recall: 0.6494</a:t>
            </a:r>
            <a:endParaRPr sz="1600"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00" y="1639200"/>
            <a:ext cx="4534476" cy="3272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2052425" y="1239000"/>
            <a:ext cx="19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Importance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Boosting Classifier</a:t>
            </a:r>
            <a:endParaRPr b="1"/>
          </a:p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6361125" y="1307850"/>
            <a:ext cx="25824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a Grid Search to tune hyperparameters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best hyperparameters gave score metrics of: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Accuracy: 0.7880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Precision: 0.7485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Recall: 0.6612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76" name="Google Shape;176;p18"/>
          <p:cNvGrpSpPr/>
          <p:nvPr/>
        </p:nvGrpSpPr>
        <p:grpSpPr>
          <a:xfrm>
            <a:off x="97969" y="1350611"/>
            <a:ext cx="6339922" cy="3128101"/>
            <a:chOff x="181950" y="1455575"/>
            <a:chExt cx="7158900" cy="3442012"/>
          </a:xfrm>
        </p:grpSpPr>
        <p:sp>
          <p:nvSpPr>
            <p:cNvPr id="177" name="Google Shape;177;p18"/>
            <p:cNvSpPr/>
            <p:nvPr/>
          </p:nvSpPr>
          <p:spPr>
            <a:xfrm>
              <a:off x="181950" y="1455575"/>
              <a:ext cx="7158900" cy="3435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8" name="Google Shape;17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950" y="1567554"/>
              <a:ext cx="7038900" cy="33300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392000" y="1376000"/>
            <a:ext cx="4784100" cy="357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1137500" y="36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Model: Gradient Boosting</a:t>
            </a:r>
            <a:endParaRPr b="1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441500" y="164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2" type="body"/>
          </p:nvPr>
        </p:nvSpPr>
        <p:spPr>
          <a:xfrm>
            <a:off x="5333225" y="1275850"/>
            <a:ext cx="34032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the best Gradient Boosting model on the full test/train dataset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resulted in: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Accuracy: 0.7837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Precision: 0.7415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Recall: 0.6634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" y="1387850"/>
            <a:ext cx="47625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368619" y="1672000"/>
            <a:ext cx="4983600" cy="296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Gradient Boosting</a:t>
            </a:r>
            <a:r>
              <a:rPr b="1" lang="en"/>
              <a:t> Classifier</a:t>
            </a:r>
            <a:endParaRPr b="1"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5505400" y="1516000"/>
            <a:ext cx="34032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Have to be careful here, since numerical data tends to be rated more important than categorical data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But, these feature importances indicate that the top three features are average rating by driver, surge %, and being in the city of King’s Landing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5" name="Google Shape;195;p20"/>
          <p:cNvSpPr txBox="1"/>
          <p:nvPr/>
        </p:nvSpPr>
        <p:spPr>
          <a:xfrm>
            <a:off x="1412625" y="1238000"/>
            <a:ext cx="30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 Model 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Importance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" y="1695025"/>
            <a:ext cx="4983600" cy="2932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Proposals to reduce churn</a:t>
            </a:r>
            <a:endParaRPr b="1"/>
          </a:p>
        </p:txBody>
      </p:sp>
      <p:sp>
        <p:nvSpPr>
          <p:cNvPr id="202" name="Google Shape;202;p21"/>
          <p:cNvSpPr txBox="1"/>
          <p:nvPr/>
        </p:nvSpPr>
        <p:spPr>
          <a:xfrm>
            <a:off x="1297500" y="1001700"/>
            <a:ext cx="7038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Improve rider experience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 incentive programs for users to take trips on weekdays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surge times, because this seems to increase ridership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