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sldIdLst>
    <p:sldId id="276" r:id="rId3"/>
    <p:sldId id="269" r:id="rId4"/>
    <p:sldId id="277" r:id="rId5"/>
    <p:sldId id="310" r:id="rId6"/>
    <p:sldId id="319" r:id="rId7"/>
    <p:sldId id="342" r:id="rId8"/>
    <p:sldId id="291" r:id="rId9"/>
    <p:sldId id="345" r:id="rId10"/>
    <p:sldId id="293" r:id="rId11"/>
    <p:sldId id="322" r:id="rId12"/>
    <p:sldId id="294" r:id="rId13"/>
    <p:sldId id="295" r:id="rId14"/>
    <p:sldId id="272" r:id="rId15"/>
    <p:sldId id="304" r:id="rId16"/>
    <p:sldId id="299" r:id="rId17"/>
    <p:sldId id="305" r:id="rId18"/>
    <p:sldId id="343" r:id="rId19"/>
    <p:sldId id="333" r:id="rId20"/>
    <p:sldId id="334" r:id="rId21"/>
    <p:sldId id="344" r:id="rId22"/>
    <p:sldId id="331" r:id="rId23"/>
    <p:sldId id="350" r:id="rId24"/>
    <p:sldId id="351" r:id="rId25"/>
    <p:sldId id="352" r:id="rId26"/>
    <p:sldId id="347" r:id="rId27"/>
    <p:sldId id="356" r:id="rId28"/>
    <p:sldId id="353" r:id="rId29"/>
    <p:sldId id="336" r:id="rId30"/>
    <p:sldId id="337" r:id="rId31"/>
    <p:sldId id="355" r:id="rId32"/>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38B17084-30D2-468E-A7CD-8BC6E849734A}">
          <p14:sldIdLst>
            <p14:sldId id="276"/>
            <p14:sldId id="269"/>
          </p14:sldIdLst>
        </p14:section>
        <p14:section name="Exploratory Data Analysis" id="{73F87C19-F1BD-418F-A90A-859637980E47}">
          <p14:sldIdLst>
            <p14:sldId id="277"/>
            <p14:sldId id="310"/>
            <p14:sldId id="319"/>
            <p14:sldId id="342"/>
            <p14:sldId id="291"/>
            <p14:sldId id="345"/>
            <p14:sldId id="293"/>
          </p14:sldIdLst>
        </p14:section>
        <p14:section name="Data Pre-processing" id="{F1A1AD20-B6DA-426A-BA9E-9F3966EF022C}">
          <p14:sldIdLst>
            <p14:sldId id="322"/>
            <p14:sldId id="294"/>
            <p14:sldId id="295"/>
            <p14:sldId id="272"/>
            <p14:sldId id="304"/>
            <p14:sldId id="299"/>
          </p14:sldIdLst>
        </p14:section>
        <p14:section name="Model Comparison" id="{2D0D4C96-380A-41EE-B391-2BF934BA03BB}">
          <p14:sldIdLst>
            <p14:sldId id="305"/>
            <p14:sldId id="343"/>
            <p14:sldId id="333"/>
            <p14:sldId id="334"/>
            <p14:sldId id="344"/>
            <p14:sldId id="331"/>
            <p14:sldId id="350"/>
            <p14:sldId id="351"/>
            <p14:sldId id="352"/>
          </p14:sldIdLst>
        </p14:section>
        <p14:section name="Recommendations" id="{D8AE9932-4FA4-4D73-88FD-CA76251B3C1A}">
          <p14:sldIdLst>
            <p14:sldId id="347"/>
            <p14:sldId id="356"/>
            <p14:sldId id="353"/>
            <p14:sldId id="336"/>
            <p14:sldId id="337"/>
          </p14:sldIdLst>
        </p14:section>
        <p14:section name="Conclusion" id="{CBE20634-4938-431F-9EB4-76AE7DA08C7D}">
          <p14:sldIdLst>
            <p14:sldId id="355"/>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ERIWAL" initials="SP" lastIdx="9" clrIdx="0">
    <p:extLst>
      <p:ext uri="{19B8F6BF-5375-455C-9EA6-DF929625EA0E}">
        <p15:presenceInfo xmlns:p15="http://schemas.microsoft.com/office/powerpoint/2012/main" userId="Shubham PERIWAL" providerId="None"/>
      </p:ext>
    </p:extLst>
  </p:cmAuthor>
  <p:cmAuthor id="2" name="ZHUO Yunying" initials="ZY" lastIdx="1" clrIdx="1">
    <p:extLst>
      <p:ext uri="{19B8F6BF-5375-455C-9EA6-DF929625EA0E}">
        <p15:presenceInfo xmlns:p15="http://schemas.microsoft.com/office/powerpoint/2012/main" userId="S::yyzhuo.2016@business.smu.edu.sg::d5e2567b-cd71-4d30-ab4c-b53ec0a3bab5" providerId="AD"/>
      </p:ext>
    </p:extLst>
  </p:cmAuthor>
  <p:cmAuthor id="3" name="Shubham PERIWAL" initials="SP [2]" lastIdx="1" clrIdx="2">
    <p:extLst>
      <p:ext uri="{19B8F6BF-5375-455C-9EA6-DF929625EA0E}">
        <p15:presenceInfo xmlns:p15="http://schemas.microsoft.com/office/powerpoint/2012/main" userId="S::shubhamp.2016@sis.smu.edu.sg::295a3ff1-dfc9-41fc-84a8-d88563b4e4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F3E"/>
    <a:srgbClr val="FFC312"/>
    <a:srgbClr val="000000"/>
    <a:srgbClr val="ED5E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E4441-133E-48DD-8CAF-2C82790CC198}" v="1" dt="2019-03-26T02:45:31.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01" autoAdjust="0"/>
    <p:restoredTop sz="84005" autoAdjust="0"/>
  </p:normalViewPr>
  <p:slideViewPr>
    <p:cSldViewPr snapToGrid="0">
      <p:cViewPr varScale="1">
        <p:scale>
          <a:sx n="74" d="100"/>
          <a:sy n="74" d="100"/>
        </p:scale>
        <p:origin x="424" y="60"/>
      </p:cViewPr>
      <p:guideLst>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ERIWAL" userId="295a3ff1-dfc9-41fc-84a8-d88563b4e444" providerId="ADAL" clId="{129E4441-133E-48DD-8CAF-2C82790CC198}"/>
    <pc:docChg chg="custSel modSld">
      <pc:chgData name="Shubham PERIWAL" userId="295a3ff1-dfc9-41fc-84a8-d88563b4e444" providerId="ADAL" clId="{129E4441-133E-48DD-8CAF-2C82790CC198}" dt="2019-03-26T02:45:31.355" v="1"/>
      <pc:docMkLst>
        <pc:docMk/>
      </pc:docMkLst>
      <pc:sldChg chg="addCm modCm">
        <pc:chgData name="Shubham PERIWAL" userId="295a3ff1-dfc9-41fc-84a8-d88563b4e444" providerId="ADAL" clId="{129E4441-133E-48DD-8CAF-2C82790CC198}" dt="2019-03-26T02:45:31.355" v="1"/>
        <pc:sldMkLst>
          <pc:docMk/>
          <pc:sldMk cId="3053499014" sldId="27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3-26T10:45:15.028" idx="9">
    <p:pos x="1424" y="1152"/>
    <p:text>Removing time so no point talking about scaling it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83594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Source: https://towardsdatascience.com/train-validation-and-test-sets-72cb40cba9e7</a:t>
            </a:r>
          </a:p>
          <a:p>
            <a:endParaRPr lang="en-SG"/>
          </a:p>
        </p:txBody>
      </p:sp>
    </p:spTree>
    <p:extLst>
      <p:ext uri="{BB962C8B-B14F-4D97-AF65-F5344CB8AC3E}">
        <p14:creationId xmlns:p14="http://schemas.microsoft.com/office/powerpoint/2010/main" val="117622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The </a:t>
            </a:r>
            <a:r>
              <a:rPr lang="en-US" sz="1100" b="0" i="0" u="none" strike="noStrike" cap="none" err="1">
                <a:solidFill>
                  <a:srgbClr val="000000"/>
                </a:solidFill>
                <a:effectLst/>
                <a:latin typeface="Arial"/>
                <a:ea typeface="Arial"/>
                <a:cs typeface="Arial"/>
                <a:sym typeface="Arial"/>
              </a:rPr>
              <a:t>missingno</a:t>
            </a:r>
            <a:r>
              <a:rPr lang="en-US" sz="1100" b="0" i="0" u="none" strike="noStrike" cap="none">
                <a:solidFill>
                  <a:srgbClr val="000000"/>
                </a:solidFill>
                <a:effectLst/>
                <a:latin typeface="Arial"/>
                <a:ea typeface="Arial"/>
                <a:cs typeface="Arial"/>
                <a:sym typeface="Arial"/>
              </a:rPr>
              <a:t> correlation heatmap measures nullity correlation: how strongly the presence or absence of one variable affects the presence of another. In this case, it shows that only Feature 6 and 5 are missing and there is a 0.1 correlation between the missing values in these two columns.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Dendrogram interpretation:</a:t>
            </a:r>
            <a:endParaRPr lang="en-SG"/>
          </a:p>
          <a:p>
            <a:endParaRPr lang="en-SG"/>
          </a:p>
        </p:txBody>
      </p:sp>
    </p:spTree>
    <p:extLst>
      <p:ext uri="{BB962C8B-B14F-4D97-AF65-F5344CB8AC3E}">
        <p14:creationId xmlns:p14="http://schemas.microsoft.com/office/powerpoint/2010/main" val="44540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Dropping the rows will make the model biased and we will be using Imputation instead</a:t>
            </a:r>
            <a:endParaRPr lang="en-SG"/>
          </a:p>
          <a:p>
            <a:endParaRPr lang="en-SG"/>
          </a:p>
        </p:txBody>
      </p:sp>
    </p:spTree>
    <p:extLst>
      <p:ext uri="{BB962C8B-B14F-4D97-AF65-F5344CB8AC3E}">
        <p14:creationId xmlns:p14="http://schemas.microsoft.com/office/powerpoint/2010/main" val="242328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Since the value of amount and time have a very different scale from the rest, we should consider </a:t>
            </a:r>
            <a:r>
              <a:rPr lang="en-US" sz="1100" b="0" i="0" u="none" strike="noStrike" cap="none" err="1">
                <a:solidFill>
                  <a:srgbClr val="000000"/>
                </a:solidFill>
                <a:effectLst/>
                <a:latin typeface="Arial"/>
                <a:ea typeface="Arial"/>
                <a:cs typeface="Arial"/>
                <a:sym typeface="Arial"/>
              </a:rPr>
              <a:t>normalising</a:t>
            </a:r>
            <a:r>
              <a:rPr lang="en-US" sz="1100" b="0" i="0" u="none" strike="noStrike" cap="none">
                <a:solidFill>
                  <a:srgbClr val="000000"/>
                </a:solidFill>
                <a:effectLst/>
                <a:latin typeface="Arial"/>
                <a:ea typeface="Arial"/>
                <a:cs typeface="Arial"/>
                <a:sym typeface="Arial"/>
              </a:rPr>
              <a:t> the columns "Amount" and "Seconds since reference time"</a:t>
            </a:r>
            <a:endParaRPr lang="en-SG"/>
          </a:p>
        </p:txBody>
      </p:sp>
    </p:spTree>
    <p:extLst>
      <p:ext uri="{BB962C8B-B14F-4D97-AF65-F5344CB8AC3E}">
        <p14:creationId xmlns:p14="http://schemas.microsoft.com/office/powerpoint/2010/main" val="240986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Data Shuffling: </a:t>
            </a:r>
            <a:r>
              <a:rPr lang="en-SG"/>
              <a:t>avoid element of bias / patterns in the split datasets (after splitting into training, testing and validation datasets) before training the ML model and subsampling </a:t>
            </a:r>
            <a:r>
              <a:rPr lang="en-SG">
                <a:sym typeface="Wingdings" panose="05000000000000000000" pitchFamily="2" charset="2"/>
              </a:rPr>
              <a:t> Improve ML model quality + Improve predictive performance </a:t>
            </a:r>
          </a:p>
          <a:p>
            <a:r>
              <a:rPr lang="en-SG" b="1">
                <a:sym typeface="Wingdings" panose="05000000000000000000" pitchFamily="2" charset="2"/>
              </a:rPr>
              <a:t>Correlation Metrics: </a:t>
            </a:r>
          </a:p>
          <a:p>
            <a:pPr lvl="1"/>
            <a:r>
              <a:rPr lang="en-US" sz="1100" b="1" i="0" u="none" strike="noStrike" cap="none">
                <a:solidFill>
                  <a:srgbClr val="000000"/>
                </a:solidFill>
                <a:effectLst/>
                <a:latin typeface="Arial"/>
                <a:ea typeface="Arial"/>
                <a:cs typeface="Arial"/>
                <a:sym typeface="Arial"/>
              </a:rPr>
              <a:t>Negative Correlations</a:t>
            </a:r>
            <a:r>
              <a:rPr lang="en-US" sz="1100" b="0" i="0" u="none" strike="noStrike" cap="none">
                <a:solidFill>
                  <a:srgbClr val="000000"/>
                </a:solidFill>
                <a:effectLst/>
                <a:latin typeface="Arial"/>
                <a:ea typeface="Arial"/>
                <a:cs typeface="Arial"/>
                <a:sym typeface="Arial"/>
              </a:rPr>
              <a:t>: Features (7 and 8), (15 and 16), (16 and 17), (16 and 21), (24 and 27), (26 and 27) are negatively correlated. </a:t>
            </a:r>
          </a:p>
          <a:p>
            <a:pPr lvl="1"/>
            <a:r>
              <a:rPr lang="en-US" sz="1100" b="1" i="0" u="none" strike="noStrike" cap="none">
                <a:solidFill>
                  <a:srgbClr val="000000"/>
                </a:solidFill>
                <a:effectLst/>
                <a:latin typeface="Arial"/>
                <a:ea typeface="Arial"/>
                <a:cs typeface="Arial"/>
                <a:sym typeface="Arial"/>
              </a:rPr>
              <a:t>Positive </a:t>
            </a:r>
            <a:r>
              <a:rPr lang="en-US" sz="1100" b="1" i="0" u="none" strike="noStrike" cap="none" err="1">
                <a:solidFill>
                  <a:srgbClr val="000000"/>
                </a:solidFill>
                <a:effectLst/>
                <a:latin typeface="Arial"/>
                <a:ea typeface="Arial"/>
                <a:cs typeface="Arial"/>
                <a:sym typeface="Arial"/>
              </a:rPr>
              <a:t>Correlations</a:t>
            </a:r>
            <a:r>
              <a:rPr lang="en-US" sz="1100" b="0" i="0" u="none" strike="noStrike" cap="none" err="1">
                <a:solidFill>
                  <a:srgbClr val="000000"/>
                </a:solidFill>
                <a:effectLst/>
                <a:latin typeface="Arial"/>
                <a:ea typeface="Arial"/>
                <a:cs typeface="Arial"/>
                <a:sym typeface="Arial"/>
              </a:rPr>
              <a:t>:Features</a:t>
            </a:r>
            <a:r>
              <a:rPr lang="en-US" sz="1100" b="0" i="0" u="none" strike="noStrike" cap="none">
                <a:solidFill>
                  <a:srgbClr val="000000"/>
                </a:solidFill>
                <a:effectLst/>
                <a:latin typeface="Arial"/>
                <a:ea typeface="Arial"/>
                <a:cs typeface="Arial"/>
                <a:sym typeface="Arial"/>
              </a:rPr>
              <a:t> (2,3, and 4), (2 and 26), (15 and 21) are positively correlated. Notice how the higher these values are, the more likely the end result will be a fraud transaction.</a:t>
            </a:r>
          </a:p>
          <a:p>
            <a:pPr lvl="1"/>
            <a:r>
              <a:rPr lang="en-US" sz="1100" b="0" i="0" u="none" strike="noStrike" cap="none">
                <a:solidFill>
                  <a:srgbClr val="000000"/>
                </a:solidFill>
                <a:effectLst/>
                <a:latin typeface="Arial"/>
                <a:ea typeface="Arial"/>
                <a:cs typeface="Arial"/>
                <a:sym typeface="Arial"/>
              </a:rPr>
              <a:t>So now we will be removing features 7, 16, 27, 2, 21</a:t>
            </a:r>
            <a:endParaRPr lang="en-SG"/>
          </a:p>
          <a:p>
            <a:endParaRPr lang="en-SG"/>
          </a:p>
        </p:txBody>
      </p:sp>
    </p:spTree>
    <p:extLst>
      <p:ext uri="{BB962C8B-B14F-4D97-AF65-F5344CB8AC3E}">
        <p14:creationId xmlns:p14="http://schemas.microsoft.com/office/powerpoint/2010/main" val="203073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t-SNE tells us if our prediction model will correctly able to cluster our training set datapoints correctly. From the plot above, we can see that the data can be classified into fraud and non-fraud and thus, we will be moving forward with it</a:t>
            </a:r>
            <a:br>
              <a:rPr lang="en-US" sz="1100" b="0" i="0" u="none" strike="noStrike" cap="none">
                <a:solidFill>
                  <a:srgbClr val="000000"/>
                </a:solidFill>
                <a:effectLst/>
                <a:latin typeface="Arial"/>
                <a:ea typeface="Arial"/>
                <a:cs typeface="Arial"/>
                <a:sym typeface="Arial"/>
              </a:rPr>
            </a:br>
            <a:r>
              <a:rPr lang="en-US" sz="1100" b="0" i="0" u="none" strike="noStrike" cap="none" err="1">
                <a:solidFill>
                  <a:srgbClr val="000000"/>
                </a:solidFill>
                <a:effectLst/>
                <a:latin typeface="Arial"/>
                <a:ea typeface="Arial"/>
                <a:cs typeface="Arial"/>
                <a:sym typeface="Arial"/>
              </a:rPr>
              <a:t>N_component</a:t>
            </a:r>
            <a:r>
              <a:rPr lang="en-US" sz="1100" b="0" i="0" u="none" strike="noStrike" cap="none">
                <a:solidFill>
                  <a:srgbClr val="000000"/>
                </a:solidFill>
                <a:effectLst/>
                <a:latin typeface="Arial"/>
                <a:ea typeface="Arial"/>
                <a:cs typeface="Arial"/>
                <a:sym typeface="Arial"/>
              </a:rPr>
              <a:t> = 2 because 2 classes., </a:t>
            </a:r>
            <a:r>
              <a:rPr lang="en-US" sz="1100" b="0" i="0" u="none" strike="noStrike" cap="none" err="1">
                <a:solidFill>
                  <a:srgbClr val="000000"/>
                </a:solidFill>
                <a:effectLst/>
                <a:latin typeface="Arial"/>
                <a:ea typeface="Arial"/>
                <a:cs typeface="Arial"/>
                <a:sym typeface="Arial"/>
              </a:rPr>
              <a:t>Random_state</a:t>
            </a:r>
            <a:r>
              <a:rPr lang="en-US" sz="1100" b="0" i="0" u="none" strike="noStrike" cap="none">
                <a:solidFill>
                  <a:srgbClr val="000000"/>
                </a:solidFill>
                <a:effectLst/>
                <a:latin typeface="Arial"/>
                <a:ea typeface="Arial"/>
                <a:cs typeface="Arial"/>
                <a:sym typeface="Arial"/>
              </a:rPr>
              <a:t>=42 so it's easy to re-run and test</a:t>
            </a:r>
          </a:p>
          <a:p>
            <a:r>
              <a:rPr lang="en-US" sz="1100" b="0" i="0" u="none" strike="noStrike" cap="none">
                <a:solidFill>
                  <a:srgbClr val="000000"/>
                </a:solidFill>
                <a:effectLst/>
                <a:latin typeface="Arial"/>
                <a:cs typeface="Arial"/>
                <a:sym typeface="Arial"/>
              </a:rPr>
              <a:t>SMOTE: </a:t>
            </a:r>
            <a:r>
              <a:rPr lang="en-US" sz="1100" b="0" i="0" u="none" strike="noStrike" cap="none">
                <a:solidFill>
                  <a:srgbClr val="000000"/>
                </a:solidFill>
                <a:effectLst/>
                <a:latin typeface="Arial"/>
                <a:ea typeface="Arial"/>
                <a:cs typeface="Arial"/>
                <a:sym typeface="Arial"/>
              </a:rPr>
              <a:t> it creates synthetic (not duplicate/replicate) samples of the minority class. Hence making the minority class equal to the majority class. SMOTE does this by selecting similar records and altering that record one column at a time by a random amount within the difference to the </a:t>
            </a:r>
            <a:r>
              <a:rPr lang="en-US" sz="1100" b="0" i="0" u="none" strike="noStrike" cap="none" err="1">
                <a:solidFill>
                  <a:srgbClr val="000000"/>
                </a:solidFill>
                <a:effectLst/>
                <a:latin typeface="Arial"/>
                <a:ea typeface="Arial"/>
                <a:cs typeface="Arial"/>
                <a:sym typeface="Arial"/>
              </a:rPr>
              <a:t>neighbouring</a:t>
            </a:r>
            <a:r>
              <a:rPr lang="en-US" sz="1100" b="0" i="0" u="none" strike="noStrike" cap="none">
                <a:solidFill>
                  <a:srgbClr val="000000"/>
                </a:solidFill>
                <a:effectLst/>
                <a:latin typeface="Arial"/>
                <a:ea typeface="Arial"/>
                <a:cs typeface="Arial"/>
                <a:sym typeface="Arial"/>
              </a:rPr>
              <a:t> records.</a:t>
            </a:r>
            <a:endParaRPr lang="en-SG"/>
          </a:p>
        </p:txBody>
      </p:sp>
    </p:spTree>
    <p:extLst>
      <p:ext uri="{BB962C8B-B14F-4D97-AF65-F5344CB8AC3E}">
        <p14:creationId xmlns:p14="http://schemas.microsoft.com/office/powerpoint/2010/main" val="62467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SVM: </a:t>
            </a:r>
            <a:r>
              <a:rPr lang="en-US" sz="1100" b="0" i="0" u="none" strike="noStrike" cap="none">
                <a:solidFill>
                  <a:srgbClr val="000000"/>
                </a:solidFill>
                <a:effectLst/>
                <a:latin typeface="Arial"/>
                <a:cs typeface="Arial"/>
                <a:sym typeface="Arial"/>
              </a:rPr>
              <a:t>n</a:t>
            </a:r>
            <a:r>
              <a:rPr lang="en-US" sz="1100" b="0" i="0" u="none" strike="noStrike" cap="none">
                <a:solidFill>
                  <a:srgbClr val="000000"/>
                </a:solidFill>
                <a:effectLst/>
                <a:latin typeface="Arial"/>
                <a:ea typeface="Arial"/>
                <a:cs typeface="Arial"/>
                <a:sym typeface="Arial"/>
              </a:rPr>
              <a:t>ot suitable for large datasets because of its high training time</a:t>
            </a:r>
            <a:endParaRPr lang="en-SG"/>
          </a:p>
        </p:txBody>
      </p:sp>
    </p:spTree>
    <p:extLst>
      <p:ext uri="{BB962C8B-B14F-4D97-AF65-F5344CB8AC3E}">
        <p14:creationId xmlns:p14="http://schemas.microsoft.com/office/powerpoint/2010/main" val="13341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evaluation metric we have chosen to evaluate our model and is it the most appropriate for the type of dataset? </a:t>
            </a:r>
          </a:p>
          <a:p>
            <a:endParaRPr lang="en-SG" dirty="0"/>
          </a:p>
          <a:p>
            <a:endParaRPr lang="en-SG" dirty="0"/>
          </a:p>
        </p:txBody>
      </p:sp>
    </p:spTree>
    <p:extLst>
      <p:ext uri="{BB962C8B-B14F-4D97-AF65-F5344CB8AC3E}">
        <p14:creationId xmlns:p14="http://schemas.microsoft.com/office/powerpoint/2010/main" val="34571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100" b="0" i="0" u="none" strike="noStrike" cap="none" dirty="0">
                <a:solidFill>
                  <a:srgbClr val="000000"/>
                </a:solidFill>
                <a:effectLst/>
                <a:latin typeface="Arial"/>
                <a:ea typeface="Arial"/>
                <a:cs typeface="Arial"/>
                <a:sym typeface="Arial"/>
              </a:rPr>
              <a:t>Accuracy</a:t>
            </a:r>
          </a:p>
          <a:p>
            <a:pPr lvl="1" rtl="0" fontAlgn="base"/>
            <a:r>
              <a:rPr lang="en-US" sz="1100" b="0" i="0" u="none" strike="noStrike" cap="none" dirty="0">
                <a:solidFill>
                  <a:srgbClr val="000000"/>
                </a:solidFill>
                <a:effectLst/>
                <a:latin typeface="Arial"/>
                <a:ea typeface="Arial"/>
                <a:cs typeface="Arial"/>
                <a:sym typeface="Arial"/>
              </a:rPr>
              <a:t>In appropriate for imbalanced dataset as the model will be more likely to predict the label to be non-fraud given the smaller number of fraud cases. Accuracy is  used very specifically for the dataset with equal number of records for fraud and non-fraud.</a:t>
            </a:r>
          </a:p>
          <a:p>
            <a:pPr rtl="0" fontAlgn="base"/>
            <a:r>
              <a:rPr lang="en-US" sz="1100" b="0" i="0" u="none" strike="noStrike" cap="none" dirty="0">
                <a:solidFill>
                  <a:srgbClr val="000000"/>
                </a:solidFill>
                <a:effectLst/>
                <a:latin typeface="Arial"/>
                <a:ea typeface="Arial"/>
                <a:cs typeface="Arial"/>
                <a:sym typeface="Arial"/>
              </a:rPr>
              <a:t>Confusion Matrix - precision, recall, F-score</a:t>
            </a:r>
          </a:p>
          <a:p>
            <a:pPr lvl="1" rtl="0" fontAlgn="base"/>
            <a:r>
              <a:rPr lang="en-US" sz="1100" b="0" i="0" u="none" strike="noStrike" cap="none" dirty="0">
                <a:solidFill>
                  <a:srgbClr val="000000"/>
                </a:solidFill>
                <a:effectLst/>
                <a:latin typeface="Arial"/>
                <a:ea typeface="Arial"/>
                <a:cs typeface="Arial"/>
                <a:sym typeface="Arial"/>
              </a:rPr>
              <a:t>F-score: balance precision and recall trade-off </a:t>
            </a:r>
          </a:p>
          <a:p>
            <a:pPr lvl="1" rtl="0" fontAlgn="base"/>
            <a:r>
              <a:rPr lang="en-US" sz="1100" b="0" i="0" u="none" strike="noStrike" cap="none" dirty="0">
                <a:solidFill>
                  <a:srgbClr val="000000"/>
                </a:solidFill>
                <a:effectLst/>
                <a:latin typeface="Arial"/>
                <a:ea typeface="Arial"/>
                <a:cs typeface="Arial"/>
                <a:sym typeface="Arial"/>
              </a:rPr>
              <a:t>is calculated to balance the number of frauds detected and </a:t>
            </a:r>
            <a:r>
              <a:rPr lang="en-US" sz="1100" b="0" i="0" u="none" strike="noStrike" cap="none" dirty="0" err="1">
                <a:solidFill>
                  <a:srgbClr val="000000"/>
                </a:solidFill>
                <a:effectLst/>
                <a:latin typeface="Arial"/>
                <a:ea typeface="Arial"/>
                <a:cs typeface="Arial"/>
                <a:sym typeface="Arial"/>
              </a:rPr>
              <a:t>minimise</a:t>
            </a:r>
            <a:r>
              <a:rPr lang="en-US" sz="1100" b="0" i="0" u="none" strike="noStrike" cap="none" dirty="0">
                <a:solidFill>
                  <a:srgbClr val="000000"/>
                </a:solidFill>
                <a:effectLst/>
                <a:latin typeface="Arial"/>
                <a:ea typeface="Arial"/>
                <a:cs typeface="Arial"/>
                <a:sym typeface="Arial"/>
              </a:rPr>
              <a:t> the number of frauds falsely detected</a:t>
            </a:r>
          </a:p>
          <a:p>
            <a:pPr rtl="0" fontAlgn="base"/>
            <a:r>
              <a:rPr lang="en-US" sz="1100" b="0" i="0" u="none" strike="noStrike" cap="none" dirty="0">
                <a:solidFill>
                  <a:srgbClr val="000000"/>
                </a:solidFill>
                <a:effectLst/>
                <a:latin typeface="Arial"/>
                <a:ea typeface="Arial"/>
                <a:cs typeface="Arial"/>
                <a:sym typeface="Arial"/>
              </a:rPr>
              <a:t>Area under Curve</a:t>
            </a:r>
          </a:p>
          <a:p>
            <a:pPr lvl="1" rtl="0" fontAlgn="base"/>
            <a:r>
              <a:rPr lang="en-US" sz="1100" b="0" i="0" u="none" strike="noStrike" cap="none" dirty="0">
                <a:solidFill>
                  <a:srgbClr val="000000"/>
                </a:solidFill>
                <a:effectLst/>
                <a:latin typeface="Arial"/>
                <a:ea typeface="Arial"/>
                <a:cs typeface="Arial"/>
                <a:sym typeface="Arial"/>
              </a:rPr>
              <a:t>We will use AUC (Area Under Curve) as the evaluation metric for parameter tunings for our Random Forest model. As we are working on classification predictive model, AUC is a more appropriate way for evaluation. </a:t>
            </a:r>
          </a:p>
          <a:p>
            <a:pPr marL="914400" marR="0" lvl="1"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SG" sz="1100" dirty="0"/>
              <a:t>Given a random fraud case and a random non-fraud case, proportion of the time the model predicts a higher probability of fraud care to the fraud-care case.</a:t>
            </a:r>
          </a:p>
          <a:p>
            <a:pPr lvl="1" rtl="0" fontAlgn="base"/>
            <a:endParaRPr lang="en-US" sz="1100" b="0" i="0" u="none" strike="noStrike" cap="none" dirty="0">
              <a:solidFill>
                <a:srgbClr val="000000"/>
              </a:solidFill>
              <a:effectLst/>
              <a:latin typeface="Arial"/>
              <a:ea typeface="Arial"/>
              <a:cs typeface="Arial"/>
              <a:sym typeface="Arial"/>
            </a:endParaRPr>
          </a:p>
          <a:p>
            <a:endParaRPr lang="en-SG" dirty="0"/>
          </a:p>
        </p:txBody>
      </p:sp>
    </p:spTree>
    <p:extLst>
      <p:ext uri="{BB962C8B-B14F-4D97-AF65-F5344CB8AC3E}">
        <p14:creationId xmlns:p14="http://schemas.microsoft.com/office/powerpoint/2010/main" val="192775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From the 3 decision trees w </a:t>
            </a:r>
            <a:r>
              <a:rPr lang="en-SG" dirty="0" err="1">
                <a:solidFill>
                  <a:schemeClr val="bg1"/>
                </a:solidFill>
              </a:rPr>
              <a:t>eselected</a:t>
            </a:r>
            <a:r>
              <a:rPr lang="en-SG" dirty="0">
                <a:solidFill>
                  <a:schemeClr val="bg1"/>
                </a:solidFill>
              </a:rPr>
              <a:t> randomly and printed, we found the following 2 insights:</a:t>
            </a:r>
          </a:p>
          <a:p>
            <a:r>
              <a:rPr lang="en-SG" dirty="0">
                <a:solidFill>
                  <a:schemeClr val="bg1"/>
                </a:solidFill>
              </a:rPr>
              <a:t>1. Low value for Feature 24 (&lt;-1.7) implies a Fraudulent transaction</a:t>
            </a:r>
          </a:p>
          <a:p>
            <a:endParaRPr lang="en-SG" dirty="0">
              <a:solidFill>
                <a:schemeClr val="bg1"/>
              </a:solidFill>
            </a:endParaRPr>
          </a:p>
          <a:p>
            <a:r>
              <a:rPr lang="en-SG" dirty="0">
                <a:solidFill>
                  <a:schemeClr val="bg1"/>
                </a:solidFill>
              </a:rPr>
              <a:t>Thus, we can keep an eye out for features 24 as preliminary indicators for fraud.</a:t>
            </a:r>
          </a:p>
          <a:p>
            <a:endParaRPr lang="en-SG" dirty="0"/>
          </a:p>
        </p:txBody>
      </p:sp>
    </p:spTree>
    <p:extLst>
      <p:ext uri="{BB962C8B-B14F-4D97-AF65-F5344CB8AC3E}">
        <p14:creationId xmlns:p14="http://schemas.microsoft.com/office/powerpoint/2010/main" val="17040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196333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2. Low value for Feature 26 (-2) implies a non-Fraudulent transaction </a:t>
            </a:r>
          </a:p>
          <a:p>
            <a:r>
              <a:rPr lang="en-SG" dirty="0">
                <a:solidFill>
                  <a:schemeClr val="bg1"/>
                </a:solidFill>
              </a:rPr>
              <a:t>3. Low value for Feature 17 (-2.8) implies a non-Fraudulent transaction </a:t>
            </a:r>
            <a:r>
              <a:rPr lang="en-SG" dirty="0" err="1">
                <a:solidFill>
                  <a:schemeClr val="bg1"/>
                </a:solidFill>
              </a:rPr>
              <a:t>rgb</a:t>
            </a:r>
            <a:r>
              <a:rPr lang="en-SG" dirty="0">
                <a:solidFill>
                  <a:schemeClr val="bg1"/>
                </a:solidFill>
              </a:rPr>
              <a:t>(22, 160, 133)</a:t>
            </a:r>
          </a:p>
          <a:p>
            <a:endParaRPr lang="en-SG"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solidFill>
                  <a:schemeClr val="bg1"/>
                </a:solidFill>
              </a:rPr>
              <a:t>Thus, we can keep an eye out for features 26 and 17 as preliminary indicators for non-fraud.</a:t>
            </a:r>
          </a:p>
          <a:p>
            <a:endParaRPr lang="en-SG" dirty="0"/>
          </a:p>
        </p:txBody>
      </p:sp>
    </p:spTree>
    <p:extLst>
      <p:ext uri="{BB962C8B-B14F-4D97-AF65-F5344CB8AC3E}">
        <p14:creationId xmlns:p14="http://schemas.microsoft.com/office/powerpoint/2010/main" val="399404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017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883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SG" b="1"/>
              <a:t>Fraud Class Analysis</a:t>
            </a:r>
          </a:p>
          <a:p>
            <a:r>
              <a:rPr lang="en-SG"/>
              <a:t>Fraud Class Histogram</a:t>
            </a:r>
          </a:p>
          <a:p>
            <a:r>
              <a:rPr lang="en-SG"/>
              <a:t>Scatter Plot of Fraud Class versus Seconds since Reference Time</a:t>
            </a:r>
          </a:p>
          <a:p>
            <a:r>
              <a:rPr lang="en-SG"/>
              <a:t>Scatter Plot of Fraud Class versus Transaction Amount </a:t>
            </a:r>
          </a:p>
          <a:p>
            <a:r>
              <a:rPr lang="en-SG"/>
              <a:t>Line Graph of Density of Probability for Fraud Class versus Transaction Amount </a:t>
            </a:r>
          </a:p>
        </p:txBody>
      </p:sp>
    </p:spTree>
    <p:extLst>
      <p:ext uri="{BB962C8B-B14F-4D97-AF65-F5344CB8AC3E}">
        <p14:creationId xmlns:p14="http://schemas.microsoft.com/office/powerpoint/2010/main" val="110989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190135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74886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415096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Since Feature 16, 19, 21 and 22 has much higher range (between 76 to 95) as compared to the rest, we will check for the distribution plot of these features. </a:t>
            </a:r>
          </a:p>
          <a:p>
            <a:r>
              <a:rPr lang="en-SG"/>
              <a:t>Even though the features contains outliers, these outlier values adds value to the fraud detection classification model </a:t>
            </a:r>
          </a:p>
        </p:txBody>
      </p:sp>
    </p:spTree>
    <p:extLst>
      <p:ext uri="{BB962C8B-B14F-4D97-AF65-F5344CB8AC3E}">
        <p14:creationId xmlns:p14="http://schemas.microsoft.com/office/powerpoint/2010/main" val="182399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62565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BA4-0544-4D46-94DA-8A7CCF8EFCFB}"/>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78F8CD-8F9C-4879-96F7-73D98B67EE82}"/>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D8D5C91-BAE8-48DC-9E84-5A4D461AE351}"/>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5" name="Footer Placeholder 4">
            <a:extLst>
              <a:ext uri="{FF2B5EF4-FFF2-40B4-BE49-F238E27FC236}">
                <a16:creationId xmlns:a16="http://schemas.microsoft.com/office/drawing/2014/main" id="{B1FE5637-AA1A-40A3-B673-36E6EFA58E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4F578A-C704-4A97-8DFF-78CF630E674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31231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13E-E610-4EF5-8E0B-942A6398B7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B8E633A-9781-4C68-B610-928E8E7E0E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968761-6978-40BE-9941-F8592DDD19DB}"/>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5" name="Footer Placeholder 4">
            <a:extLst>
              <a:ext uri="{FF2B5EF4-FFF2-40B4-BE49-F238E27FC236}">
                <a16:creationId xmlns:a16="http://schemas.microsoft.com/office/drawing/2014/main" id="{7259E1CB-06F4-471A-9444-EEA1D013B0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E37C90-85C4-4F41-AC1C-11A0C3BE1DA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64527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A12D-1E66-46CC-A5F0-7267C4236B35}"/>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3B97EBB-D4FE-444D-92B3-4D073791149F}"/>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0376A-6012-41FA-BAFD-BE56AF5CE6E1}"/>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5" name="Footer Placeholder 4">
            <a:extLst>
              <a:ext uri="{FF2B5EF4-FFF2-40B4-BE49-F238E27FC236}">
                <a16:creationId xmlns:a16="http://schemas.microsoft.com/office/drawing/2014/main" id="{E5D35C85-DFB4-406E-BD69-B55D275E35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C0C926-A472-4210-B4FC-E8EC1DF4A41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935721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6DF-75B1-41CD-B71A-25CAEBEF8C8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9127DB3-CCC9-48BF-A40F-86AD9FB7C389}"/>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0A5BEB-713A-4D54-9406-13B3AE1D74A5}"/>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9FCC0E-7F25-4CF3-A12A-644BBB17397D}"/>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6" name="Footer Placeholder 5">
            <a:extLst>
              <a:ext uri="{FF2B5EF4-FFF2-40B4-BE49-F238E27FC236}">
                <a16:creationId xmlns:a16="http://schemas.microsoft.com/office/drawing/2014/main" id="{A93523A3-8FA3-4D7E-A87B-4F776B6C60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7495C-0CF6-4AED-BDB4-861882859E7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090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 name="Picture 3">
            <a:extLst>
              <a:ext uri="{FF2B5EF4-FFF2-40B4-BE49-F238E27FC236}">
                <a16:creationId xmlns:a16="http://schemas.microsoft.com/office/drawing/2014/main" id="{A648CCC0-ADA5-4BA6-B8C9-4F9D5EB91F5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5" name="TextBox 4">
            <a:extLst>
              <a:ext uri="{FF2B5EF4-FFF2-40B4-BE49-F238E27FC236}">
                <a16:creationId xmlns:a16="http://schemas.microsoft.com/office/drawing/2014/main" id="{0557B5EF-90E2-445F-BFB4-9C4C35FC219B}"/>
              </a:ext>
            </a:extLst>
          </p:cNvPr>
          <p:cNvSpPr txBox="1"/>
          <p:nvPr userDrawn="1"/>
        </p:nvSpPr>
        <p:spPr>
          <a:xfrm>
            <a:off x="410862" y="4829564"/>
            <a:ext cx="1390389" cy="261610"/>
          </a:xfrm>
          <a:prstGeom prst="rect">
            <a:avLst/>
          </a:prstGeom>
          <a:noFill/>
        </p:spPr>
        <p:txBody>
          <a:bodyPr wrap="square" rtlCol="0">
            <a:spAutoFit/>
          </a:bodyPr>
          <a:lstStyle/>
          <a:p>
            <a:r>
              <a:rPr lang="en-SG" sz="1050" b="1">
                <a:latin typeface="Century Gothic" panose="020B0502020202020204" pitchFamily="34" charset="0"/>
              </a:rPr>
              <a:t>Introduction</a:t>
            </a:r>
          </a:p>
        </p:txBody>
      </p:sp>
      <p:cxnSp>
        <p:nvCxnSpPr>
          <p:cNvPr id="6" name="Straight Connector 5">
            <a:extLst>
              <a:ext uri="{FF2B5EF4-FFF2-40B4-BE49-F238E27FC236}">
                <a16:creationId xmlns:a16="http://schemas.microsoft.com/office/drawing/2014/main" id="{E6F527DB-43DC-46E4-8171-B2A601F8B60D}"/>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45DADC0-D259-47B2-91FF-01EC77F0A742}"/>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8" name="Picture 7">
            <a:extLst>
              <a:ext uri="{FF2B5EF4-FFF2-40B4-BE49-F238E27FC236}">
                <a16:creationId xmlns:a16="http://schemas.microsoft.com/office/drawing/2014/main" id="{8033E965-4361-4615-9025-BFA7F63870C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9" name="Picture 8">
            <a:extLst>
              <a:ext uri="{FF2B5EF4-FFF2-40B4-BE49-F238E27FC236}">
                <a16:creationId xmlns:a16="http://schemas.microsoft.com/office/drawing/2014/main" id="{01F00B29-94EA-45C4-A598-A0F6E27EF9DA}"/>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10" name="Picture 9">
            <a:extLst>
              <a:ext uri="{FF2B5EF4-FFF2-40B4-BE49-F238E27FC236}">
                <a16:creationId xmlns:a16="http://schemas.microsoft.com/office/drawing/2014/main" id="{EB92E58D-F595-41C4-BC1B-CB3A32FF49D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11" name="Picture 10">
            <a:extLst>
              <a:ext uri="{FF2B5EF4-FFF2-40B4-BE49-F238E27FC236}">
                <a16:creationId xmlns:a16="http://schemas.microsoft.com/office/drawing/2014/main" id="{ADEA3183-3573-4232-ABD8-CCB23AC2E2B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12" name="TextBox 11">
            <a:extLst>
              <a:ext uri="{FF2B5EF4-FFF2-40B4-BE49-F238E27FC236}">
                <a16:creationId xmlns:a16="http://schemas.microsoft.com/office/drawing/2014/main" id="{0D903FBE-6344-4649-B5CC-2D01174C9BC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13" name="TextBox 12">
            <a:extLst>
              <a:ext uri="{FF2B5EF4-FFF2-40B4-BE49-F238E27FC236}">
                <a16:creationId xmlns:a16="http://schemas.microsoft.com/office/drawing/2014/main" id="{F77C4A59-B3FC-47AF-A7F7-3AD7F1C0BDA6}"/>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16" name="TextBox 15">
            <a:extLst>
              <a:ext uri="{FF2B5EF4-FFF2-40B4-BE49-F238E27FC236}">
                <a16:creationId xmlns:a16="http://schemas.microsoft.com/office/drawing/2014/main" id="{C157FBB2-2659-4B22-A84E-5BDC9EA295ED}"/>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17" name="TextBox 16">
            <a:extLst>
              <a:ext uri="{FF2B5EF4-FFF2-40B4-BE49-F238E27FC236}">
                <a16:creationId xmlns:a16="http://schemas.microsoft.com/office/drawing/2014/main" id="{60948DCF-BB2C-464B-B372-3D618E6D7A58}"/>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18" name="TextBox 17">
            <a:extLst>
              <a:ext uri="{FF2B5EF4-FFF2-40B4-BE49-F238E27FC236}">
                <a16:creationId xmlns:a16="http://schemas.microsoft.com/office/drawing/2014/main" id="{A90EF0A3-73E2-4B33-9AB5-A7D8E7B1AE4F}"/>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9DD1-F306-4BB7-95DB-7FFAE167827F}"/>
              </a:ext>
            </a:extLst>
          </p:cNvPr>
          <p:cNvSpPr>
            <a:spLocks noGrp="1"/>
          </p:cNvSpPr>
          <p:nvPr>
            <p:ph type="title"/>
          </p:nvPr>
        </p:nvSpPr>
        <p:spPr>
          <a:xfrm>
            <a:off x="473075" y="274638"/>
            <a:ext cx="5915025" cy="993775"/>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E2E430E-6921-43EA-9140-3497E7E6A1AC}"/>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E9CAC-54EF-4851-AA3D-301C54192AD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7D89771-C03C-4B83-8721-B096973F4D99}"/>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D8AA17-A6FB-45FA-A80C-00D235DB107B}"/>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512B5F2-73D1-47F4-BEDA-5FAA4BA30E51}"/>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8" name="Footer Placeholder 7">
            <a:extLst>
              <a:ext uri="{FF2B5EF4-FFF2-40B4-BE49-F238E27FC236}">
                <a16:creationId xmlns:a16="http://schemas.microsoft.com/office/drawing/2014/main" id="{6A10B91A-46AD-4D1F-A78B-E6FEDD84A1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3971E0-4106-4013-828B-7B94C0F579D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36439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2AC3-ACC8-4B98-A54F-3E8F1537AA8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3D527D-F9B7-4B9C-8A97-C4A98114AB33}"/>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4" name="Footer Placeholder 3">
            <a:extLst>
              <a:ext uri="{FF2B5EF4-FFF2-40B4-BE49-F238E27FC236}">
                <a16:creationId xmlns:a16="http://schemas.microsoft.com/office/drawing/2014/main" id="{4F0ECCF1-642B-49A2-A095-041665088F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52D9A4B-F4E0-4151-AA8D-8F1C1C9086A9}"/>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55074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0C00-3EB2-423F-96BD-457AF99220B6}"/>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3" name="Footer Placeholder 2">
            <a:extLst>
              <a:ext uri="{FF2B5EF4-FFF2-40B4-BE49-F238E27FC236}">
                <a16:creationId xmlns:a16="http://schemas.microsoft.com/office/drawing/2014/main" id="{4573BF37-541E-4E04-A75B-E29CCBB675F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4A3C338-1E80-4559-8914-DA479AFA18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926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F60F-2853-4C95-A1BA-84859106FBDD}"/>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CB6CCD-6E61-4368-AB2A-02E86431D7C4}"/>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1AF757-6323-40C4-8C31-BAEFEB1D4707}"/>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724F82-05F8-4F6E-B167-E8966EF231D6}"/>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6" name="Footer Placeholder 5">
            <a:extLst>
              <a:ext uri="{FF2B5EF4-FFF2-40B4-BE49-F238E27FC236}">
                <a16:creationId xmlns:a16="http://schemas.microsoft.com/office/drawing/2014/main" id="{8E0D3FEF-011E-4304-8767-1661E3A834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85FCAA-5840-48E9-928B-CD482A0408F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77452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C7-1B7F-4A3D-AB2D-85D6A49650C1}"/>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CFFC48-B609-49BC-AF7D-934C2989443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305ABB-E066-43AA-94C8-C1A94D75C29A}"/>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7DEAD-B62D-448D-AA68-419481C917BD}"/>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6" name="Footer Placeholder 5">
            <a:extLst>
              <a:ext uri="{FF2B5EF4-FFF2-40B4-BE49-F238E27FC236}">
                <a16:creationId xmlns:a16="http://schemas.microsoft.com/office/drawing/2014/main" id="{78FF5EA1-4123-43E4-AE7D-0E07A2F812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490508-3F7D-4874-BD6B-B8A4E647ECCA}"/>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502821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E-6EF0-49F0-9A3C-5DB3AF0B10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AD795C-AE3A-4C12-AA37-E9C2971802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65429A3-2A68-4BDA-A57D-F991F5ED4A4E}"/>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5" name="Footer Placeholder 4">
            <a:extLst>
              <a:ext uri="{FF2B5EF4-FFF2-40B4-BE49-F238E27FC236}">
                <a16:creationId xmlns:a16="http://schemas.microsoft.com/office/drawing/2014/main" id="{63C77A65-7A84-40BD-9F40-7E5AF2F0CD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4121D2-E79B-454D-8D15-C7E5D67457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2415148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A81EE-3829-4B21-A082-F7DF4E132ADD}"/>
              </a:ext>
            </a:extLst>
          </p:cNvPr>
          <p:cNvSpPr>
            <a:spLocks noGrp="1"/>
          </p:cNvSpPr>
          <p:nvPr>
            <p:ph type="title" orient="vert"/>
          </p:nvPr>
        </p:nvSpPr>
        <p:spPr>
          <a:xfrm>
            <a:off x="4908550" y="274638"/>
            <a:ext cx="1477963" cy="43576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AE9712-D101-471B-9827-6DDA77903368}"/>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FE0792-6500-41A1-94C5-FAB7BE24A54D}"/>
              </a:ext>
            </a:extLst>
          </p:cNvPr>
          <p:cNvSpPr>
            <a:spLocks noGrp="1"/>
          </p:cNvSpPr>
          <p:nvPr>
            <p:ph type="dt" sz="half" idx="10"/>
          </p:nvPr>
        </p:nvSpPr>
        <p:spPr/>
        <p:txBody>
          <a:bodyPr/>
          <a:lstStyle/>
          <a:p>
            <a:fld id="{98896983-7E91-4B45-9D88-275DABA3C663}" type="datetimeFigureOut">
              <a:rPr lang="en-SG" smtClean="0"/>
              <a:t>26/3/2019</a:t>
            </a:fld>
            <a:endParaRPr lang="en-SG"/>
          </a:p>
        </p:txBody>
      </p:sp>
      <p:sp>
        <p:nvSpPr>
          <p:cNvPr id="5" name="Footer Placeholder 4">
            <a:extLst>
              <a:ext uri="{FF2B5EF4-FFF2-40B4-BE49-F238E27FC236}">
                <a16:creationId xmlns:a16="http://schemas.microsoft.com/office/drawing/2014/main" id="{F17A3ECC-CE01-4701-B9A4-8449F5CBA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1ADF45-F0ED-4F8E-86AA-32AC3ED831FB}"/>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65705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15;p3">
            <a:extLst>
              <a:ext uri="{FF2B5EF4-FFF2-40B4-BE49-F238E27FC236}">
                <a16:creationId xmlns:a16="http://schemas.microsoft.com/office/drawing/2014/main" id="{55532B23-9A2F-4C5C-89CA-728B15E5A4E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8" name="Picture 47">
            <a:extLst>
              <a:ext uri="{FF2B5EF4-FFF2-40B4-BE49-F238E27FC236}">
                <a16:creationId xmlns:a16="http://schemas.microsoft.com/office/drawing/2014/main" id="{89D560D9-3900-4B06-AD00-13454D923989}"/>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49" name="TextBox 48">
            <a:extLst>
              <a:ext uri="{FF2B5EF4-FFF2-40B4-BE49-F238E27FC236}">
                <a16:creationId xmlns:a16="http://schemas.microsoft.com/office/drawing/2014/main" id="{E2DC9CB7-3F46-4F1E-9B84-90A50F263097}"/>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50" name="Straight Connector 49">
            <a:extLst>
              <a:ext uri="{FF2B5EF4-FFF2-40B4-BE49-F238E27FC236}">
                <a16:creationId xmlns:a16="http://schemas.microsoft.com/office/drawing/2014/main" id="{CD5958B5-A1B0-4EDF-9202-1BD70804D793}"/>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51" name="Picture 50">
            <a:extLst>
              <a:ext uri="{FF2B5EF4-FFF2-40B4-BE49-F238E27FC236}">
                <a16:creationId xmlns:a16="http://schemas.microsoft.com/office/drawing/2014/main" id="{84FFD857-359C-4DFE-803A-24D52237AE6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52" name="Picture 51">
            <a:extLst>
              <a:ext uri="{FF2B5EF4-FFF2-40B4-BE49-F238E27FC236}">
                <a16:creationId xmlns:a16="http://schemas.microsoft.com/office/drawing/2014/main" id="{7D4BD126-DD94-47F5-9D6A-1F75AC952962}"/>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53" name="Picture 52">
            <a:extLst>
              <a:ext uri="{FF2B5EF4-FFF2-40B4-BE49-F238E27FC236}">
                <a16:creationId xmlns:a16="http://schemas.microsoft.com/office/drawing/2014/main" id="{8B690819-3857-418A-90B5-80838D2F8E67}"/>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54" name="Picture 53">
            <a:extLst>
              <a:ext uri="{FF2B5EF4-FFF2-40B4-BE49-F238E27FC236}">
                <a16:creationId xmlns:a16="http://schemas.microsoft.com/office/drawing/2014/main" id="{CB71630F-4FD9-4556-95E9-C89A12A72F28}"/>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55" name="Picture 54">
            <a:extLst>
              <a:ext uri="{FF2B5EF4-FFF2-40B4-BE49-F238E27FC236}">
                <a16:creationId xmlns:a16="http://schemas.microsoft.com/office/drawing/2014/main" id="{177C8A72-15B2-474C-B587-5211910E267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56" name="TextBox 55">
            <a:extLst>
              <a:ext uri="{FF2B5EF4-FFF2-40B4-BE49-F238E27FC236}">
                <a16:creationId xmlns:a16="http://schemas.microsoft.com/office/drawing/2014/main" id="{9568D89E-AB98-440C-87C4-B962BB1B10C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57" name="TextBox 56">
            <a:extLst>
              <a:ext uri="{FF2B5EF4-FFF2-40B4-BE49-F238E27FC236}">
                <a16:creationId xmlns:a16="http://schemas.microsoft.com/office/drawing/2014/main" id="{99EAFFD0-D3E8-4B2D-9BF9-1D5AB538CA4C}"/>
              </a:ext>
            </a:extLst>
          </p:cNvPr>
          <p:cNvSpPr txBox="1"/>
          <p:nvPr userDrawn="1"/>
        </p:nvSpPr>
        <p:spPr>
          <a:xfrm>
            <a:off x="1661892" y="4836003"/>
            <a:ext cx="642184" cy="256274"/>
          </a:xfrm>
          <a:prstGeom prst="rect">
            <a:avLst/>
          </a:prstGeom>
          <a:noFill/>
        </p:spPr>
        <p:txBody>
          <a:bodyPr wrap="square" rtlCol="0">
            <a:spAutoFit/>
          </a:bodyPr>
          <a:lstStyle/>
          <a:p>
            <a:r>
              <a:rPr lang="en-SG" sz="1050" b="1">
                <a:latin typeface="Century Gothic" panose="020B0502020202020204" pitchFamily="34" charset="0"/>
              </a:rPr>
              <a:t>EDA</a:t>
            </a:r>
          </a:p>
        </p:txBody>
      </p:sp>
      <p:sp>
        <p:nvSpPr>
          <p:cNvPr id="58" name="TextBox 57">
            <a:extLst>
              <a:ext uri="{FF2B5EF4-FFF2-40B4-BE49-F238E27FC236}">
                <a16:creationId xmlns:a16="http://schemas.microsoft.com/office/drawing/2014/main" id="{E4FE67BC-261E-4777-9368-04BB844BAE54}"/>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59" name="TextBox 58">
            <a:extLst>
              <a:ext uri="{FF2B5EF4-FFF2-40B4-BE49-F238E27FC236}">
                <a16:creationId xmlns:a16="http://schemas.microsoft.com/office/drawing/2014/main" id="{E97BA065-D0A5-4DB5-9863-2645C40D115C}"/>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60" name="TextBox 59">
            <a:extLst>
              <a:ext uri="{FF2B5EF4-FFF2-40B4-BE49-F238E27FC236}">
                <a16:creationId xmlns:a16="http://schemas.microsoft.com/office/drawing/2014/main" id="{02AC48F7-51D4-4A5F-9DDB-50601B6684DE}"/>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8759E89C-A46F-46F3-9EF1-CA3CF3A8A0AD}"/>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62044AB4-3E63-418D-A8C5-89C8EC1074E6}"/>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E8F71991-9B7F-4389-BB65-87C9CF2EFDAD}"/>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F640797B-2775-4D62-ADBE-CCB3DFFF94B8}"/>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217C7578-D097-472A-AA35-70B9F5F3F9F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8839806B-6E02-4979-BC92-DE5C5E238B25}"/>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27BC2FA-1E11-4E72-B3C8-004C4862B4A0}"/>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990DDC5E-6FCB-4CA0-9642-1BBF1D8D6BE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8D96A9D7-3BD6-494E-BBC5-2E29DD94D2C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1D85350-1714-4D72-BA57-213EB2B6F409}"/>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b="1">
                <a:latin typeface="Century Gothic" panose="020B0502020202020204" pitchFamily="34" charset="0"/>
              </a:rPr>
              <a:t>Data </a:t>
            </a:r>
          </a:p>
          <a:p>
            <a:pPr algn="ctr"/>
            <a:r>
              <a:rPr lang="en-SG" sz="1050" b="1" err="1">
                <a:latin typeface="Century Gothic" panose="020B0502020202020204" pitchFamily="34" charset="0"/>
              </a:rPr>
              <a:t>Preprocess</a:t>
            </a:r>
            <a:endParaRPr lang="en-SG" sz="1050" b="1">
              <a:latin typeface="Century Gothic" panose="020B0502020202020204" pitchFamily="34" charset="0"/>
            </a:endParaRPr>
          </a:p>
        </p:txBody>
      </p:sp>
      <p:sp>
        <p:nvSpPr>
          <p:cNvPr id="43" name="TextBox 42">
            <a:extLst>
              <a:ext uri="{FF2B5EF4-FFF2-40B4-BE49-F238E27FC236}">
                <a16:creationId xmlns:a16="http://schemas.microsoft.com/office/drawing/2014/main" id="{9325EDBF-9681-4622-8244-9FA1C5221CAA}"/>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33B50FFB-39CF-4814-AAED-7FDF3B10AFB0}"/>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33D0FFB-0645-4640-8890-F51C07D99DE6}"/>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15CFFC47-1ACA-401F-801F-BD3C6F6CFC4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7454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A0D933E5-5DDB-4395-8EF5-2ED3D51733D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DBC8E1CA-7D5F-4713-A594-C2857C75777A}"/>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3D4979-176D-4B90-B3FE-9EFF8C4315A8}"/>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1D1DD784-0FC6-45E2-A05D-80660D8195DC}"/>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DA528EBC-54CE-4AC9-8897-6466C31A7CA1}"/>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68049E4B-9895-4B5C-A2F3-F50A3632FDD9}"/>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6A76179D-F297-4AFE-8173-0D0711DE832D}"/>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D8BA862A-4EDA-4F27-A166-36DC64917BA2}"/>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B1FA92BC-7C4A-4E29-B9A4-C36042750A97}"/>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3CCCDE6-E736-41F9-9606-7FCD18D13F4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7DBE329D-D1B4-4ECE-BE12-76B4E6802715}"/>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DF4BA337-BD90-427C-B987-1423DE58019F}"/>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78EEF73D-EA21-4A3F-A51A-2F6D63F2C6B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7C5198F2-9542-481D-8B82-4B6D99B7FD0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b="1">
                <a:latin typeface="Century Gothic" panose="020B0502020202020204" pitchFamily="34" charset="0"/>
              </a:rPr>
              <a:t>Model </a:t>
            </a:r>
          </a:p>
          <a:p>
            <a:pPr algn="ctr"/>
            <a:r>
              <a:rPr lang="en-SG" sz="1050" b="1">
                <a:latin typeface="Century Gothic" panose="020B0502020202020204" pitchFamily="34" charset="0"/>
              </a:rPr>
              <a:t>Comparison</a:t>
            </a:r>
          </a:p>
        </p:txBody>
      </p:sp>
    </p:spTree>
    <p:extLst>
      <p:ext uri="{BB962C8B-B14F-4D97-AF65-F5344CB8AC3E}">
        <p14:creationId xmlns:p14="http://schemas.microsoft.com/office/powerpoint/2010/main" val="18897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41C34787-4C21-4790-A536-EC6BA989F133}"/>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524CC9BF-8E1B-49DD-9F1E-E04CF9119EC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C490D1-A99A-4DB6-BAC2-547EF5583A2A}"/>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4CB03521-B6DB-417C-BB97-F1BE506250B9}"/>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C7957173-DCF9-44CB-AEED-B1048209A6D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7DC00EC1-8AC2-4886-B8BE-F5D72C914330}"/>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39D27E7B-9CA3-4B0F-9F1C-F4EFD64FD3C2}"/>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C393C3D6-9AED-4D4F-8FB1-1B5F3CD1AE6F}"/>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34B4B3C4-A54D-4DEC-A322-2FE5F629D0E9}"/>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944C1B2-BC7F-463B-A3AA-9FBFCABDE32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6E513FB2-290C-40A0-A138-3D91705DB62F}"/>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ED7731A8-F6E3-4121-945E-0D4EDD4687DB}"/>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b="1">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F8F186CA-3DEC-43F9-B14B-486CAEF4475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23F6A749-49EB-4612-B82F-17A2FAEF540A}"/>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545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0A792B6B-BA96-41E2-8657-08DDCA0DD92A}"/>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047B454B-6C5E-4CAE-9191-55E3F050954D}"/>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4DFD036F-E14E-432C-9767-5AD3F1FF83B5}"/>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3CCCB693-65E3-4E19-A5DC-B1025042F19F}"/>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3EF9E3A5-A91E-44F2-BA10-44FDBA2736F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E8D2D778-A953-45E1-A37D-D62E8CD73C6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6A609E9-2EEF-43F3-9308-B14A94A7C89E}"/>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E85A86A1-63A1-4E9A-BD16-5A939C2AAD3D}"/>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A7E92EA8-594A-4B5C-BA07-47683E7CEE35}"/>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7AB3446-A74D-4240-B2EA-38FF46E24E08}"/>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52427A6F-0E31-4AB1-B336-50CC89C5D38E}"/>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5F34A442-D2C9-445A-BD08-90E5E4523B83}"/>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85B329B-D458-4BFA-AB97-C158F48AA820}"/>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b="1">
                <a:latin typeface="Century Gothic" panose="020B0502020202020204" pitchFamily="34" charset="0"/>
              </a:rPr>
              <a:t>Conclusion</a:t>
            </a:r>
          </a:p>
        </p:txBody>
      </p:sp>
      <p:sp>
        <p:nvSpPr>
          <p:cNvPr id="46" name="TextBox 45">
            <a:extLst>
              <a:ext uri="{FF2B5EF4-FFF2-40B4-BE49-F238E27FC236}">
                <a16:creationId xmlns:a16="http://schemas.microsoft.com/office/drawing/2014/main" id="{3580B8BD-B5E5-4801-A8FA-DCB268DBC692}"/>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273139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3" r:id="rId5"/>
    <p:sldLayoutId id="2147483674" r:id="rId6"/>
    <p:sldLayoutId id="2147483675"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1D0F-6A52-4A79-8855-7CADF2380BF3}"/>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D3B7075-29E4-46A7-AE04-8FCE187E33C4}"/>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D91AC0-9586-4B60-B7CD-023BE29EB4DF}"/>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8896983-7E91-4B45-9D88-275DABA3C663}" type="datetimeFigureOut">
              <a:rPr lang="en-SG" smtClean="0"/>
              <a:t>26/3/2019</a:t>
            </a:fld>
            <a:endParaRPr lang="en-SG"/>
          </a:p>
        </p:txBody>
      </p:sp>
      <p:sp>
        <p:nvSpPr>
          <p:cNvPr id="5" name="Footer Placeholder 4">
            <a:extLst>
              <a:ext uri="{FF2B5EF4-FFF2-40B4-BE49-F238E27FC236}">
                <a16:creationId xmlns:a16="http://schemas.microsoft.com/office/drawing/2014/main" id="{52574FDC-A6CA-42B5-9FA1-DD11C90D7C8B}"/>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83DFAC-704D-4228-A820-770E7B6C98E3}"/>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05600B5-7F63-4C16-A071-D6A9E8908FC9}" type="slidenum">
              <a:rPr lang="en-SG" smtClean="0"/>
              <a:t>‹#›</a:t>
            </a:fld>
            <a:endParaRPr lang="en-SG"/>
          </a:p>
        </p:txBody>
      </p:sp>
    </p:spTree>
    <p:extLst>
      <p:ext uri="{BB962C8B-B14F-4D97-AF65-F5344CB8AC3E}">
        <p14:creationId xmlns:p14="http://schemas.microsoft.com/office/powerpoint/2010/main" val="423646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jp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jpg"/><Relationship Id="rId11" Type="http://schemas.openxmlformats.org/officeDocument/2006/relationships/image" Target="../media/image56.sv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BA7-63EE-4315-BE20-9188C742493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2659B13D-90F3-4C8B-A1CF-C4B730467F6E}"/>
              </a:ext>
            </a:extLst>
          </p:cNvPr>
          <p:cNvSpPr>
            <a:spLocks noGrp="1"/>
          </p:cNvSpPr>
          <p:nvPr>
            <p:ph type="subTitle" idx="1"/>
          </p:nvPr>
        </p:nvSpPr>
        <p:spPr/>
        <p:txBody>
          <a:bodyPr/>
          <a:lstStyle/>
          <a:p>
            <a:endParaRPr lang="en-SG"/>
          </a:p>
        </p:txBody>
      </p:sp>
      <p:sp>
        <p:nvSpPr>
          <p:cNvPr id="4" name="Rectangle: Rounded Corners 3">
            <a:extLst>
              <a:ext uri="{FF2B5EF4-FFF2-40B4-BE49-F238E27FC236}">
                <a16:creationId xmlns:a16="http://schemas.microsoft.com/office/drawing/2014/main" id="{91C28722-4DA4-4701-95DF-CF798C92B858}"/>
              </a:ext>
            </a:extLst>
          </p:cNvPr>
          <p:cNvSpPr/>
          <p:nvPr/>
        </p:nvSpPr>
        <p:spPr>
          <a:xfrm>
            <a:off x="137786" y="100207"/>
            <a:ext cx="6601217" cy="4935255"/>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Rounded Corners 4">
            <a:extLst>
              <a:ext uri="{FF2B5EF4-FFF2-40B4-BE49-F238E27FC236}">
                <a16:creationId xmlns:a16="http://schemas.microsoft.com/office/drawing/2014/main" id="{5A2572FF-4AA5-4F54-9F41-C1837A2F374D}"/>
              </a:ext>
            </a:extLst>
          </p:cNvPr>
          <p:cNvSpPr/>
          <p:nvPr/>
        </p:nvSpPr>
        <p:spPr>
          <a:xfrm>
            <a:off x="137786"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Rectangle: Rounded Corners 5">
            <a:extLst>
              <a:ext uri="{FF2B5EF4-FFF2-40B4-BE49-F238E27FC236}">
                <a16:creationId xmlns:a16="http://schemas.microsoft.com/office/drawing/2014/main" id="{EB8D30E7-1BF3-4388-BC85-C68C333A390C}"/>
              </a:ext>
            </a:extLst>
          </p:cNvPr>
          <p:cNvSpPr/>
          <p:nvPr/>
        </p:nvSpPr>
        <p:spPr>
          <a:xfrm>
            <a:off x="4310284"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7" name="Rectangle: Rounded Corners 6">
            <a:extLst>
              <a:ext uri="{FF2B5EF4-FFF2-40B4-BE49-F238E27FC236}">
                <a16:creationId xmlns:a16="http://schemas.microsoft.com/office/drawing/2014/main" id="{A461D3B3-AA79-4B61-9788-9DA460202037}"/>
              </a:ext>
            </a:extLst>
          </p:cNvPr>
          <p:cNvSpPr/>
          <p:nvPr/>
        </p:nvSpPr>
        <p:spPr>
          <a:xfrm>
            <a:off x="137786"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8" name="Rectangle: Rounded Corners 7">
            <a:extLst>
              <a:ext uri="{FF2B5EF4-FFF2-40B4-BE49-F238E27FC236}">
                <a16:creationId xmlns:a16="http://schemas.microsoft.com/office/drawing/2014/main" id="{2884EE69-E987-4432-922B-8BC3800DD38C}"/>
              </a:ext>
            </a:extLst>
          </p:cNvPr>
          <p:cNvSpPr/>
          <p:nvPr/>
        </p:nvSpPr>
        <p:spPr>
          <a:xfrm>
            <a:off x="4310282"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AutoShape 2" descr="https://banner2.kisspng.com/20180424/qjw/kisspng-chip-pin-solutions-ltd-emv-payment-card-credit-c-chip-5adec4d888c159.9368124415245488245602.jpg">
            <a:extLst>
              <a:ext uri="{FF2B5EF4-FFF2-40B4-BE49-F238E27FC236}">
                <a16:creationId xmlns:a16="http://schemas.microsoft.com/office/drawing/2014/main" id="{F5C535E6-C835-4815-B444-FBDAEBF9F155}"/>
              </a:ext>
            </a:extLst>
          </p:cNvPr>
          <p:cNvSpPr>
            <a:spLocks noChangeAspect="1" noChangeArrowheads="1"/>
          </p:cNvSpPr>
          <p:nvPr/>
        </p:nvSpPr>
        <p:spPr bwMode="auto">
          <a:xfrm>
            <a:off x="338201" y="2419349"/>
            <a:ext cx="3243199" cy="3243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B94BE075-208F-4797-A965-1B6407B127F6}"/>
              </a:ext>
            </a:extLst>
          </p:cNvPr>
          <p:cNvPicPr>
            <a:picLocks noChangeAspect="1"/>
          </p:cNvPicPr>
          <p:nvPr/>
        </p:nvPicPr>
        <p:blipFill>
          <a:blip r:embed="rId3"/>
          <a:stretch>
            <a:fillRect/>
          </a:stretch>
        </p:blipFill>
        <p:spPr>
          <a:xfrm>
            <a:off x="890821" y="1992448"/>
            <a:ext cx="961569" cy="961569"/>
          </a:xfrm>
          <a:prstGeom prst="rect">
            <a:avLst/>
          </a:prstGeom>
        </p:spPr>
      </p:pic>
      <p:sp>
        <p:nvSpPr>
          <p:cNvPr id="11" name="AutoShape 10" descr="Image result for cognizant logo transparent background">
            <a:extLst>
              <a:ext uri="{FF2B5EF4-FFF2-40B4-BE49-F238E27FC236}">
                <a16:creationId xmlns:a16="http://schemas.microsoft.com/office/drawing/2014/main" id="{9480ADDC-ADD1-44CF-AD4D-4AA335001F33}"/>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TextBox 11">
            <a:extLst>
              <a:ext uri="{FF2B5EF4-FFF2-40B4-BE49-F238E27FC236}">
                <a16:creationId xmlns:a16="http://schemas.microsoft.com/office/drawing/2014/main" id="{F6472042-36B7-41A5-B936-BED6CE43C84B}"/>
              </a:ext>
            </a:extLst>
          </p:cNvPr>
          <p:cNvSpPr txBox="1"/>
          <p:nvPr/>
        </p:nvSpPr>
        <p:spPr>
          <a:xfrm>
            <a:off x="856329" y="2850026"/>
            <a:ext cx="6175331" cy="584775"/>
          </a:xfrm>
          <a:prstGeom prst="rect">
            <a:avLst/>
          </a:prstGeom>
          <a:noFill/>
        </p:spPr>
        <p:txBody>
          <a:bodyPr wrap="square" rtlCol="0">
            <a:spAutoFit/>
          </a:bodyPr>
          <a:lstStyle/>
          <a:p>
            <a:r>
              <a:rPr lang="en-SG" sz="3200">
                <a:solidFill>
                  <a:schemeClr val="bg1"/>
                </a:solidFill>
                <a:latin typeface="OCR A Extended" panose="02010509020102010303" pitchFamily="50" charset="0"/>
              </a:rPr>
              <a:t>9872 4908 2345 9898</a:t>
            </a:r>
          </a:p>
        </p:txBody>
      </p:sp>
      <p:sp>
        <p:nvSpPr>
          <p:cNvPr id="13" name="TextBox 12">
            <a:extLst>
              <a:ext uri="{FF2B5EF4-FFF2-40B4-BE49-F238E27FC236}">
                <a16:creationId xmlns:a16="http://schemas.microsoft.com/office/drawing/2014/main" id="{2757304C-3908-4308-9B9D-01A5AA4CAB39}"/>
              </a:ext>
            </a:extLst>
          </p:cNvPr>
          <p:cNvSpPr txBox="1"/>
          <p:nvPr/>
        </p:nvSpPr>
        <p:spPr>
          <a:xfrm>
            <a:off x="890821" y="3374999"/>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1234</a:t>
            </a:r>
          </a:p>
        </p:txBody>
      </p:sp>
      <p:sp>
        <p:nvSpPr>
          <p:cNvPr id="14" name="TextBox 13">
            <a:extLst>
              <a:ext uri="{FF2B5EF4-FFF2-40B4-BE49-F238E27FC236}">
                <a16:creationId xmlns:a16="http://schemas.microsoft.com/office/drawing/2014/main" id="{A86DEAF6-346D-451C-B927-A1F3BC5920E5}"/>
              </a:ext>
            </a:extLst>
          </p:cNvPr>
          <p:cNvSpPr txBox="1"/>
          <p:nvPr/>
        </p:nvSpPr>
        <p:spPr>
          <a:xfrm>
            <a:off x="2108417" y="3388610"/>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VALID TILL 12/19</a:t>
            </a:r>
          </a:p>
        </p:txBody>
      </p:sp>
      <p:sp>
        <p:nvSpPr>
          <p:cNvPr id="15" name="TextBox 14">
            <a:extLst>
              <a:ext uri="{FF2B5EF4-FFF2-40B4-BE49-F238E27FC236}">
                <a16:creationId xmlns:a16="http://schemas.microsoft.com/office/drawing/2014/main" id="{73A9E9C9-FC07-44F2-AE78-C7D884CCFE2E}"/>
              </a:ext>
            </a:extLst>
          </p:cNvPr>
          <p:cNvSpPr txBox="1"/>
          <p:nvPr/>
        </p:nvSpPr>
        <p:spPr>
          <a:xfrm>
            <a:off x="856328" y="3981505"/>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Team: NAÏVE BAE-S</a:t>
            </a:r>
          </a:p>
        </p:txBody>
      </p:sp>
      <p:sp>
        <p:nvSpPr>
          <p:cNvPr id="16" name="AutoShape 12" descr="Cognizant Technology Solutions">
            <a:extLst>
              <a:ext uri="{FF2B5EF4-FFF2-40B4-BE49-F238E27FC236}">
                <a16:creationId xmlns:a16="http://schemas.microsoft.com/office/drawing/2014/main" id="{898C2827-69B7-44F8-B328-F881BEBDCAD3}"/>
              </a:ext>
            </a:extLst>
          </p:cNvPr>
          <p:cNvSpPr>
            <a:spLocks noChangeAspect="1" noChangeArrowheads="1"/>
          </p:cNvSpPr>
          <p:nvPr/>
        </p:nvSpPr>
        <p:spPr bwMode="auto">
          <a:xfrm>
            <a:off x="3429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31E69FF9-C98C-4A26-97E1-62C3CFA8CF53}"/>
              </a:ext>
            </a:extLst>
          </p:cNvPr>
          <p:cNvSpPr/>
          <p:nvPr/>
        </p:nvSpPr>
        <p:spPr>
          <a:xfrm>
            <a:off x="4759890" y="4115997"/>
            <a:ext cx="1406581" cy="327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a:extLst>
              <a:ext uri="{FF2B5EF4-FFF2-40B4-BE49-F238E27FC236}">
                <a16:creationId xmlns:a16="http://schemas.microsoft.com/office/drawing/2014/main" id="{72B16164-5496-4CA6-AFE0-42F99176F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981" y="4184161"/>
            <a:ext cx="1149743" cy="244721"/>
          </a:xfrm>
          <a:prstGeom prst="rect">
            <a:avLst/>
          </a:prstGeom>
        </p:spPr>
      </p:pic>
      <p:sp>
        <p:nvSpPr>
          <p:cNvPr id="19" name="TextBox 18">
            <a:extLst>
              <a:ext uri="{FF2B5EF4-FFF2-40B4-BE49-F238E27FC236}">
                <a16:creationId xmlns:a16="http://schemas.microsoft.com/office/drawing/2014/main" id="{4C4DA225-5171-4C47-9DD2-65C6D4E43867}"/>
              </a:ext>
            </a:extLst>
          </p:cNvPr>
          <p:cNvSpPr txBox="1"/>
          <p:nvPr/>
        </p:nvSpPr>
        <p:spPr>
          <a:xfrm>
            <a:off x="2383216" y="903111"/>
            <a:ext cx="2493765" cy="707886"/>
          </a:xfrm>
          <a:prstGeom prst="rect">
            <a:avLst/>
          </a:prstGeom>
          <a:noFill/>
        </p:spPr>
        <p:txBody>
          <a:bodyPr wrap="square" rtlCol="0">
            <a:spAutoFit/>
          </a:bodyPr>
          <a:lstStyle/>
          <a:p>
            <a:r>
              <a:rPr lang="en-SG" sz="4000" b="1">
                <a:solidFill>
                  <a:schemeClr val="bg1">
                    <a:lumMod val="95000"/>
                  </a:schemeClr>
                </a:solidFill>
                <a:latin typeface="Century Gothic" panose="020B0502020202020204" pitchFamily="34" charset="0"/>
                <a:ea typeface="HGPGothicE" panose="020B0900000000000000" pitchFamily="34" charset="-128"/>
                <a:cs typeface="Aparajita" panose="020B0502040204020203" pitchFamily="18" charset="0"/>
              </a:rPr>
              <a:t>25Credit</a:t>
            </a:r>
          </a:p>
        </p:txBody>
      </p:sp>
    </p:spTree>
    <p:extLst>
      <p:ext uri="{BB962C8B-B14F-4D97-AF65-F5344CB8AC3E}">
        <p14:creationId xmlns:p14="http://schemas.microsoft.com/office/powerpoint/2010/main" val="91481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91ABF3-5DF5-4FE9-97ED-91662BDB3577}"/>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1FF07BE-DE67-4987-90DA-AFD2C087D653}"/>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Splitting of Dataset</a:t>
            </a:r>
          </a:p>
        </p:txBody>
      </p:sp>
      <p:sp>
        <p:nvSpPr>
          <p:cNvPr id="7" name="Rectangle 6">
            <a:extLst>
              <a:ext uri="{FF2B5EF4-FFF2-40B4-BE49-F238E27FC236}">
                <a16:creationId xmlns:a16="http://schemas.microsoft.com/office/drawing/2014/main" id="{5C2999BC-27CD-40BE-8C58-603A5A3C04B8}"/>
              </a:ext>
            </a:extLst>
          </p:cNvPr>
          <p:cNvSpPr/>
          <p:nvPr/>
        </p:nvSpPr>
        <p:spPr>
          <a:xfrm>
            <a:off x="335280" y="726323"/>
            <a:ext cx="4221352" cy="547304"/>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2400" b="1">
                <a:latin typeface="Century Gothic" panose="020B0502020202020204" pitchFamily="34" charset="0"/>
              </a:rPr>
              <a:t>Train Set</a:t>
            </a:r>
          </a:p>
        </p:txBody>
      </p:sp>
      <p:sp>
        <p:nvSpPr>
          <p:cNvPr id="8" name="Rectangle 7">
            <a:extLst>
              <a:ext uri="{FF2B5EF4-FFF2-40B4-BE49-F238E27FC236}">
                <a16:creationId xmlns:a16="http://schemas.microsoft.com/office/drawing/2014/main" id="{B7BD2F75-3CE1-4131-841F-95803CE3C0C3}"/>
              </a:ext>
            </a:extLst>
          </p:cNvPr>
          <p:cNvSpPr/>
          <p:nvPr/>
        </p:nvSpPr>
        <p:spPr>
          <a:xfrm>
            <a:off x="4725680" y="726323"/>
            <a:ext cx="1461759" cy="572970"/>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800" b="1">
                <a:latin typeface="Century Gothic" panose="020B0502020202020204" pitchFamily="34" charset="0"/>
              </a:rPr>
              <a:t>Test Set</a:t>
            </a:r>
          </a:p>
        </p:txBody>
      </p:sp>
      <p:pic>
        <p:nvPicPr>
          <p:cNvPr id="10" name="Picture 9">
            <a:extLst>
              <a:ext uri="{FF2B5EF4-FFF2-40B4-BE49-F238E27FC236}">
                <a16:creationId xmlns:a16="http://schemas.microsoft.com/office/drawing/2014/main" id="{EAE9BB1E-1593-405B-966B-FA6FC782367D}"/>
              </a:ext>
            </a:extLst>
          </p:cNvPr>
          <p:cNvPicPr>
            <a:picLocks noChangeAspect="1"/>
          </p:cNvPicPr>
          <p:nvPr/>
        </p:nvPicPr>
        <p:blipFill>
          <a:blip r:embed="rId3"/>
          <a:stretch>
            <a:fillRect/>
          </a:stretch>
        </p:blipFill>
        <p:spPr>
          <a:xfrm>
            <a:off x="301897" y="2691912"/>
            <a:ext cx="3892005" cy="1544795"/>
          </a:xfrm>
          <a:prstGeom prst="rect">
            <a:avLst/>
          </a:prstGeom>
        </p:spPr>
      </p:pic>
      <p:sp>
        <p:nvSpPr>
          <p:cNvPr id="11" name="Rectangle: Rounded Corners 10">
            <a:extLst>
              <a:ext uri="{FF2B5EF4-FFF2-40B4-BE49-F238E27FC236}">
                <a16:creationId xmlns:a16="http://schemas.microsoft.com/office/drawing/2014/main" id="{3C9BDBB2-8777-405B-AE5E-BBB57FDDE809}"/>
              </a:ext>
            </a:extLst>
          </p:cNvPr>
          <p:cNvSpPr/>
          <p:nvPr/>
        </p:nvSpPr>
        <p:spPr>
          <a:xfrm>
            <a:off x="698826" y="2028256"/>
            <a:ext cx="3098146" cy="45958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latin typeface="Century Gothic" panose="020B0502020202020204" pitchFamily="34" charset="0"/>
              </a:rPr>
              <a:t>K-fold Cross-Validation</a:t>
            </a:r>
          </a:p>
        </p:txBody>
      </p:sp>
      <p:cxnSp>
        <p:nvCxnSpPr>
          <p:cNvPr id="23" name="Straight Arrow Connector 22">
            <a:extLst>
              <a:ext uri="{FF2B5EF4-FFF2-40B4-BE49-F238E27FC236}">
                <a16:creationId xmlns:a16="http://schemas.microsoft.com/office/drawing/2014/main" id="{601894BE-E6D9-4755-91A2-9CC434999563}"/>
              </a:ext>
            </a:extLst>
          </p:cNvPr>
          <p:cNvCxnSpPr>
            <a:cxnSpLocks/>
          </p:cNvCxnSpPr>
          <p:nvPr/>
        </p:nvCxnSpPr>
        <p:spPr>
          <a:xfrm>
            <a:off x="304800" y="1413510"/>
            <a:ext cx="4221352" cy="31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CBC38DC-6DF3-46B3-B923-26BBEBC50262}"/>
              </a:ext>
            </a:extLst>
          </p:cNvPr>
          <p:cNvCxnSpPr>
            <a:cxnSpLocks/>
          </p:cNvCxnSpPr>
          <p:nvPr/>
        </p:nvCxnSpPr>
        <p:spPr>
          <a:xfrm flipV="1">
            <a:off x="4664208" y="1444547"/>
            <a:ext cx="1586679"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C0E2666C-17FE-45C6-9CBF-FCD91DC2F1DA}"/>
              </a:ext>
            </a:extLst>
          </p:cNvPr>
          <p:cNvSpPr txBox="1"/>
          <p:nvPr/>
        </p:nvSpPr>
        <p:spPr>
          <a:xfrm>
            <a:off x="2029535" y="1444547"/>
            <a:ext cx="876300" cy="461665"/>
          </a:xfrm>
          <a:prstGeom prst="rect">
            <a:avLst/>
          </a:prstGeom>
          <a:noFill/>
        </p:spPr>
        <p:txBody>
          <a:bodyPr wrap="square" rtlCol="0">
            <a:spAutoFit/>
          </a:bodyPr>
          <a:lstStyle/>
          <a:p>
            <a:r>
              <a:rPr lang="en-SG" sz="2400" b="1" dirty="0">
                <a:latin typeface="Century Gothic" panose="020B0502020202020204" pitchFamily="34" charset="0"/>
              </a:rPr>
              <a:t>80%</a:t>
            </a:r>
          </a:p>
        </p:txBody>
      </p:sp>
      <p:sp>
        <p:nvSpPr>
          <p:cNvPr id="32" name="TextBox 31">
            <a:extLst>
              <a:ext uri="{FF2B5EF4-FFF2-40B4-BE49-F238E27FC236}">
                <a16:creationId xmlns:a16="http://schemas.microsoft.com/office/drawing/2014/main" id="{1E307979-E13E-4ACC-B419-25902FEA601C}"/>
              </a:ext>
            </a:extLst>
          </p:cNvPr>
          <p:cNvSpPr txBox="1"/>
          <p:nvPr/>
        </p:nvSpPr>
        <p:spPr>
          <a:xfrm>
            <a:off x="5033677" y="1451287"/>
            <a:ext cx="1497671" cy="461665"/>
          </a:xfrm>
          <a:prstGeom prst="rect">
            <a:avLst/>
          </a:prstGeom>
          <a:noFill/>
        </p:spPr>
        <p:txBody>
          <a:bodyPr wrap="square" rtlCol="0">
            <a:spAutoFit/>
          </a:bodyPr>
          <a:lstStyle/>
          <a:p>
            <a:r>
              <a:rPr lang="en-SG" sz="2400" b="1" dirty="0">
                <a:latin typeface="Century Gothic" panose="020B0502020202020204" pitchFamily="34" charset="0"/>
              </a:rPr>
              <a:t>20%</a:t>
            </a:r>
          </a:p>
        </p:txBody>
      </p:sp>
      <p:sp>
        <p:nvSpPr>
          <p:cNvPr id="33" name="Title 1">
            <a:extLst>
              <a:ext uri="{FF2B5EF4-FFF2-40B4-BE49-F238E27FC236}">
                <a16:creationId xmlns:a16="http://schemas.microsoft.com/office/drawing/2014/main" id="{255CF9F8-C49C-4F9C-93D7-B901D79796AA}"/>
              </a:ext>
            </a:extLst>
          </p:cNvPr>
          <p:cNvSpPr txBox="1">
            <a:spLocks/>
          </p:cNvSpPr>
          <p:nvPr/>
        </p:nvSpPr>
        <p:spPr>
          <a:xfrm>
            <a:off x="4254862" y="2006395"/>
            <a:ext cx="2362201" cy="22303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400" b="1">
                <a:latin typeface="Century Gothic" panose="020B0502020202020204" pitchFamily="34" charset="0"/>
              </a:rPr>
              <a:t>Test Set: </a:t>
            </a:r>
            <a:r>
              <a:rPr lang="en-SG" sz="1400">
                <a:latin typeface="Century Gothic" panose="020B0502020202020204" pitchFamily="34" charset="0"/>
              </a:rPr>
              <a:t>to be used for model evaluation metrics</a:t>
            </a:r>
          </a:p>
          <a:p>
            <a:pPr algn="just"/>
            <a:endParaRPr lang="en-SG" sz="1400" b="1">
              <a:latin typeface="Century Gothic" panose="020B0502020202020204" pitchFamily="34" charset="0"/>
            </a:endParaRPr>
          </a:p>
          <a:p>
            <a:pPr algn="just"/>
            <a:r>
              <a:rPr lang="en-SG" sz="1400" b="1">
                <a:latin typeface="Century Gothic" panose="020B0502020202020204" pitchFamily="34" charset="0"/>
              </a:rPr>
              <a:t>Training Set:  </a:t>
            </a:r>
            <a:r>
              <a:rPr lang="en-SG" sz="1400">
                <a:latin typeface="Century Gothic" panose="020B0502020202020204" pitchFamily="34" charset="0"/>
              </a:rPr>
              <a:t>used for model training while k-fold cross validation is used for parameter tuning</a:t>
            </a:r>
          </a:p>
        </p:txBody>
      </p:sp>
    </p:spTree>
    <p:extLst>
      <p:ext uri="{BB962C8B-B14F-4D97-AF65-F5344CB8AC3E}">
        <p14:creationId xmlns:p14="http://schemas.microsoft.com/office/powerpoint/2010/main" val="359480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7446F8-3250-47AE-8DE8-861D67282A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1549A53-0F76-4531-9B2C-2C2B0EEC800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7" name="Title 1">
            <a:extLst>
              <a:ext uri="{FF2B5EF4-FFF2-40B4-BE49-F238E27FC236}">
                <a16:creationId xmlns:a16="http://schemas.microsoft.com/office/drawing/2014/main" id="{375147C9-F7D2-4A79-8E12-B87505A6C7B0}"/>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NULLITY CORRELATION MATRIX HEATMAP + DENDROGRAM</a:t>
            </a:r>
          </a:p>
        </p:txBody>
      </p:sp>
      <p:grpSp>
        <p:nvGrpSpPr>
          <p:cNvPr id="18" name="Group 17">
            <a:extLst>
              <a:ext uri="{FF2B5EF4-FFF2-40B4-BE49-F238E27FC236}">
                <a16:creationId xmlns:a16="http://schemas.microsoft.com/office/drawing/2014/main" id="{0A369FDF-0A28-4B2C-A373-0898EACBD04B}"/>
              </a:ext>
            </a:extLst>
          </p:cNvPr>
          <p:cNvGrpSpPr/>
          <p:nvPr/>
        </p:nvGrpSpPr>
        <p:grpSpPr>
          <a:xfrm>
            <a:off x="288171" y="1362809"/>
            <a:ext cx="2415348" cy="1648642"/>
            <a:chOff x="330388" y="1377863"/>
            <a:chExt cx="3239529" cy="2120374"/>
          </a:xfrm>
        </p:grpSpPr>
        <p:sp>
          <p:nvSpPr>
            <p:cNvPr id="8" name="Rectangle: Rounded Corners 7">
              <a:extLst>
                <a:ext uri="{FF2B5EF4-FFF2-40B4-BE49-F238E27FC236}">
                  <a16:creationId xmlns:a16="http://schemas.microsoft.com/office/drawing/2014/main" id="{F8FA1C4D-E85B-44A1-AFA8-61A273799E87}"/>
                </a:ext>
              </a:extLst>
            </p:cNvPr>
            <p:cNvSpPr/>
            <p:nvPr/>
          </p:nvSpPr>
          <p:spPr>
            <a:xfrm>
              <a:off x="1370222" y="3211627"/>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0" name="Rectangle: Rounded Corners 9">
              <a:extLst>
                <a:ext uri="{FF2B5EF4-FFF2-40B4-BE49-F238E27FC236}">
                  <a16:creationId xmlns:a16="http://schemas.microsoft.com/office/drawing/2014/main" id="{4656939E-959C-4AD5-A26B-A36227478582}"/>
                </a:ext>
              </a:extLst>
            </p:cNvPr>
            <p:cNvSpPr/>
            <p:nvPr/>
          </p:nvSpPr>
          <p:spPr>
            <a:xfrm>
              <a:off x="335339" y="2593968"/>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sp>
          <p:nvSpPr>
            <p:cNvPr id="11" name="Rectangle: Rounded Corners 10">
              <a:extLst>
                <a:ext uri="{FF2B5EF4-FFF2-40B4-BE49-F238E27FC236}">
                  <a16:creationId xmlns:a16="http://schemas.microsoft.com/office/drawing/2014/main" id="{FF60BF6E-D1A9-4E31-92BA-E98B86633F1C}"/>
                </a:ext>
              </a:extLst>
            </p:cNvPr>
            <p:cNvSpPr/>
            <p:nvPr/>
          </p:nvSpPr>
          <p:spPr>
            <a:xfrm>
              <a:off x="330388" y="176814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2" name="Rectangle: Rounded Corners 11">
              <a:extLst>
                <a:ext uri="{FF2B5EF4-FFF2-40B4-BE49-F238E27FC236}">
                  <a16:creationId xmlns:a16="http://schemas.microsoft.com/office/drawing/2014/main" id="{C66FF6B7-C05B-4976-B687-B915C01B50C8}"/>
                </a:ext>
              </a:extLst>
            </p:cNvPr>
            <p:cNvSpPr/>
            <p:nvPr/>
          </p:nvSpPr>
          <p:spPr>
            <a:xfrm>
              <a:off x="2643132" y="323815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cxnSp>
          <p:nvCxnSpPr>
            <p:cNvPr id="13" name="Straight Connector 12">
              <a:extLst>
                <a:ext uri="{FF2B5EF4-FFF2-40B4-BE49-F238E27FC236}">
                  <a16:creationId xmlns:a16="http://schemas.microsoft.com/office/drawing/2014/main" id="{220CBCA5-1A22-4C41-A4DC-44D232A04C62}"/>
                </a:ext>
              </a:extLst>
            </p:cNvPr>
            <p:cNvCxnSpPr>
              <a:cxnSpLocks/>
            </p:cNvCxnSpPr>
            <p:nvPr/>
          </p:nvCxnSpPr>
          <p:spPr>
            <a:xfrm>
              <a:off x="991835" y="1377863"/>
              <a:ext cx="0" cy="1745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62C9CAA-59ED-4295-A0A1-818E6239D819}"/>
                </a:ext>
              </a:extLst>
            </p:cNvPr>
            <p:cNvCxnSpPr>
              <a:cxnSpLocks/>
            </p:cNvCxnSpPr>
            <p:nvPr/>
          </p:nvCxnSpPr>
          <p:spPr>
            <a:xfrm flipH="1">
              <a:off x="984431" y="3123088"/>
              <a:ext cx="2585486" cy="0"/>
            </a:xfrm>
            <a:prstGeom prst="line">
              <a:avLst/>
            </a:prstGeom>
          </p:spPr>
          <p:style>
            <a:lnRef idx="3">
              <a:schemeClr val="dk1"/>
            </a:lnRef>
            <a:fillRef idx="0">
              <a:schemeClr val="dk1"/>
            </a:fillRef>
            <a:effectRef idx="2">
              <a:schemeClr val="dk1"/>
            </a:effectRef>
            <a:fontRef idx="minor">
              <a:schemeClr val="tx1"/>
            </a:fontRef>
          </p:style>
        </p:cxnSp>
      </p:grpSp>
      <p:sp>
        <p:nvSpPr>
          <p:cNvPr id="15" name="Title 1">
            <a:extLst>
              <a:ext uri="{FF2B5EF4-FFF2-40B4-BE49-F238E27FC236}">
                <a16:creationId xmlns:a16="http://schemas.microsoft.com/office/drawing/2014/main" id="{ECABC630-6F66-41C2-8523-BEE0CEAEE510}"/>
              </a:ext>
            </a:extLst>
          </p:cNvPr>
          <p:cNvSpPr txBox="1">
            <a:spLocks/>
          </p:cNvSpPr>
          <p:nvPr/>
        </p:nvSpPr>
        <p:spPr>
          <a:xfrm>
            <a:off x="176279" y="3220666"/>
            <a:ext cx="2613428" cy="7346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Marginal Correlation (0.1) bet the presence of absence of F5 &amp; that for F6</a:t>
            </a:r>
          </a:p>
        </p:txBody>
      </p:sp>
      <p:sp>
        <p:nvSpPr>
          <p:cNvPr id="16" name="Title 1">
            <a:extLst>
              <a:ext uri="{FF2B5EF4-FFF2-40B4-BE49-F238E27FC236}">
                <a16:creationId xmlns:a16="http://schemas.microsoft.com/office/drawing/2014/main" id="{9EB66869-A7F8-4848-A873-361F59B5B90F}"/>
              </a:ext>
            </a:extLst>
          </p:cNvPr>
          <p:cNvSpPr txBox="1">
            <a:spLocks/>
          </p:cNvSpPr>
          <p:nvPr/>
        </p:nvSpPr>
        <p:spPr>
          <a:xfrm>
            <a:off x="4896414" y="1370818"/>
            <a:ext cx="1823364" cy="287683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Analysis:</a:t>
            </a:r>
          </a:p>
          <a:p>
            <a:pPr marL="171450" indent="-171450">
              <a:buSzPct val="150000"/>
              <a:buFont typeface="Arial" panose="020B0604020202020204" pitchFamily="34" charset="0"/>
              <a:buChar char="•"/>
            </a:pPr>
            <a:r>
              <a:rPr lang="en-SG" sz="1200">
                <a:latin typeface="Century Gothic" panose="020B0502020202020204" pitchFamily="34" charset="0"/>
              </a:rPr>
              <a:t>There is a relationship between </a:t>
            </a:r>
            <a:r>
              <a:rPr lang="en-SG" sz="1200" err="1">
                <a:latin typeface="Century Gothic" panose="020B0502020202020204" pitchFamily="34" charset="0"/>
              </a:rPr>
              <a:t>normAmount</a:t>
            </a:r>
            <a:r>
              <a:rPr lang="en-SG" sz="1200">
                <a:latin typeface="Century Gothic" panose="020B0502020202020204" pitchFamily="34" charset="0"/>
              </a:rPr>
              <a:t> and the missing values for Feature 5</a:t>
            </a:r>
          </a:p>
          <a:p>
            <a:pPr marL="171450" indent="-171450">
              <a:buSzPct val="150000"/>
              <a:buFont typeface="Arial" panose="020B0604020202020204" pitchFamily="34" charset="0"/>
              <a:buChar char="•"/>
            </a:pPr>
            <a:r>
              <a:rPr lang="en-SG" sz="1200">
                <a:latin typeface="Century Gothic" panose="020B0502020202020204" pitchFamily="34" charset="0"/>
              </a:rPr>
              <a:t>There is also a relationship between missing values for Feature 5 and Feature 6</a:t>
            </a:r>
          </a:p>
        </p:txBody>
      </p:sp>
      <p:pic>
        <p:nvPicPr>
          <p:cNvPr id="17" name="Picture 16">
            <a:extLst>
              <a:ext uri="{FF2B5EF4-FFF2-40B4-BE49-F238E27FC236}">
                <a16:creationId xmlns:a16="http://schemas.microsoft.com/office/drawing/2014/main" id="{DF98D912-B842-4479-BB0A-3A875126B0B6}"/>
              </a:ext>
            </a:extLst>
          </p:cNvPr>
          <p:cNvPicPr>
            <a:picLocks noChangeAspect="1"/>
          </p:cNvPicPr>
          <p:nvPr/>
        </p:nvPicPr>
        <p:blipFill>
          <a:blip r:embed="rId3"/>
          <a:stretch>
            <a:fillRect/>
          </a:stretch>
        </p:blipFill>
        <p:spPr>
          <a:xfrm>
            <a:off x="2961581" y="1312470"/>
            <a:ext cx="1817656" cy="3162546"/>
          </a:xfrm>
          <a:prstGeom prst="rect">
            <a:avLst/>
          </a:prstGeom>
        </p:spPr>
      </p:pic>
      <p:pic>
        <p:nvPicPr>
          <p:cNvPr id="20" name="Picture 19">
            <a:extLst>
              <a:ext uri="{FF2B5EF4-FFF2-40B4-BE49-F238E27FC236}">
                <a16:creationId xmlns:a16="http://schemas.microsoft.com/office/drawing/2014/main" id="{4FEFE314-CFE7-4548-827A-A09CC4936C0A}"/>
              </a:ext>
            </a:extLst>
          </p:cNvPr>
          <p:cNvPicPr>
            <a:picLocks noChangeAspect="1"/>
          </p:cNvPicPr>
          <p:nvPr/>
        </p:nvPicPr>
        <p:blipFill>
          <a:blip r:embed="rId4"/>
          <a:stretch>
            <a:fillRect/>
          </a:stretch>
        </p:blipFill>
        <p:spPr>
          <a:xfrm>
            <a:off x="800692" y="2079410"/>
            <a:ext cx="1097878" cy="630538"/>
          </a:xfrm>
          <a:prstGeom prst="rect">
            <a:avLst/>
          </a:prstGeom>
        </p:spPr>
      </p:pic>
    </p:spTree>
    <p:extLst>
      <p:ext uri="{BB962C8B-B14F-4D97-AF65-F5344CB8AC3E}">
        <p14:creationId xmlns:p14="http://schemas.microsoft.com/office/powerpoint/2010/main" val="217784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38D49C-4B27-4E4E-BAD1-462B570E9D24}"/>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BA46C5D7-96F2-4960-AED8-EED7F4E95D7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6" name="Title 1">
            <a:extLst>
              <a:ext uri="{FF2B5EF4-FFF2-40B4-BE49-F238E27FC236}">
                <a16:creationId xmlns:a16="http://schemas.microsoft.com/office/drawing/2014/main" id="{3279152B-7C98-4025-83D4-0A79A70CB29F}"/>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PRESENCE OF MISSING VALUES</a:t>
            </a:r>
          </a:p>
        </p:txBody>
      </p:sp>
      <p:sp>
        <p:nvSpPr>
          <p:cNvPr id="7" name="Title 1">
            <a:extLst>
              <a:ext uri="{FF2B5EF4-FFF2-40B4-BE49-F238E27FC236}">
                <a16:creationId xmlns:a16="http://schemas.microsoft.com/office/drawing/2014/main" id="{ECE3B481-D2EC-44F6-9BD2-CB72030D26D7}"/>
              </a:ext>
            </a:extLst>
          </p:cNvPr>
          <p:cNvSpPr txBox="1">
            <a:spLocks/>
          </p:cNvSpPr>
          <p:nvPr/>
        </p:nvSpPr>
        <p:spPr>
          <a:xfrm>
            <a:off x="95691" y="2248327"/>
            <a:ext cx="6624087" cy="4650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Only Feature 5 and 6 has missing values while the percentage of missing values over whole dataset is below 3%</a:t>
            </a:r>
          </a:p>
        </p:txBody>
      </p:sp>
      <p:pic>
        <p:nvPicPr>
          <p:cNvPr id="8" name="Picture 7">
            <a:extLst>
              <a:ext uri="{FF2B5EF4-FFF2-40B4-BE49-F238E27FC236}">
                <a16:creationId xmlns:a16="http://schemas.microsoft.com/office/drawing/2014/main" id="{BE49726E-CD51-4E83-8E94-8AD41BEFF1A1}"/>
              </a:ext>
            </a:extLst>
          </p:cNvPr>
          <p:cNvPicPr>
            <a:picLocks noChangeAspect="1"/>
          </p:cNvPicPr>
          <p:nvPr/>
        </p:nvPicPr>
        <p:blipFill rotWithShape="1">
          <a:blip r:embed="rId3"/>
          <a:srcRect b="82355"/>
          <a:stretch/>
        </p:blipFill>
        <p:spPr>
          <a:xfrm>
            <a:off x="3047639" y="1269154"/>
            <a:ext cx="935061" cy="282594"/>
          </a:xfrm>
          <a:prstGeom prst="rect">
            <a:avLst/>
          </a:prstGeom>
        </p:spPr>
      </p:pic>
      <p:pic>
        <p:nvPicPr>
          <p:cNvPr id="9" name="Picture 8">
            <a:extLst>
              <a:ext uri="{FF2B5EF4-FFF2-40B4-BE49-F238E27FC236}">
                <a16:creationId xmlns:a16="http://schemas.microsoft.com/office/drawing/2014/main" id="{2449039C-1A39-40E7-AB7E-621E7E5503A5}"/>
              </a:ext>
            </a:extLst>
          </p:cNvPr>
          <p:cNvPicPr>
            <a:picLocks noChangeAspect="1"/>
          </p:cNvPicPr>
          <p:nvPr/>
        </p:nvPicPr>
        <p:blipFill rotWithShape="1">
          <a:blip r:embed="rId4"/>
          <a:srcRect b="7526"/>
          <a:stretch/>
        </p:blipFill>
        <p:spPr>
          <a:xfrm>
            <a:off x="1199330" y="1285066"/>
            <a:ext cx="1842443" cy="836010"/>
          </a:xfrm>
          <a:prstGeom prst="rect">
            <a:avLst/>
          </a:prstGeom>
        </p:spPr>
      </p:pic>
      <p:pic>
        <p:nvPicPr>
          <p:cNvPr id="10" name="Picture 9">
            <a:extLst>
              <a:ext uri="{FF2B5EF4-FFF2-40B4-BE49-F238E27FC236}">
                <a16:creationId xmlns:a16="http://schemas.microsoft.com/office/drawing/2014/main" id="{EF016C6E-0830-43A8-89A7-071177E7ACA2}"/>
              </a:ext>
            </a:extLst>
          </p:cNvPr>
          <p:cNvPicPr>
            <a:picLocks noChangeAspect="1"/>
          </p:cNvPicPr>
          <p:nvPr/>
        </p:nvPicPr>
        <p:blipFill rotWithShape="1">
          <a:blip r:embed="rId5"/>
          <a:srcRect b="80177"/>
          <a:stretch/>
        </p:blipFill>
        <p:spPr>
          <a:xfrm>
            <a:off x="4226559" y="1283751"/>
            <a:ext cx="935062" cy="159988"/>
          </a:xfrm>
          <a:prstGeom prst="rect">
            <a:avLst/>
          </a:prstGeom>
        </p:spPr>
      </p:pic>
      <p:pic>
        <p:nvPicPr>
          <p:cNvPr id="11" name="Picture 10">
            <a:extLst>
              <a:ext uri="{FF2B5EF4-FFF2-40B4-BE49-F238E27FC236}">
                <a16:creationId xmlns:a16="http://schemas.microsoft.com/office/drawing/2014/main" id="{D9C8DD95-5B21-4432-BCC7-CE8953E301B5}"/>
              </a:ext>
            </a:extLst>
          </p:cNvPr>
          <p:cNvPicPr>
            <a:picLocks noChangeAspect="1"/>
          </p:cNvPicPr>
          <p:nvPr/>
        </p:nvPicPr>
        <p:blipFill rotWithShape="1">
          <a:blip r:embed="rId3"/>
          <a:srcRect t="24865" b="37876"/>
          <a:stretch/>
        </p:blipFill>
        <p:spPr>
          <a:xfrm>
            <a:off x="3072691" y="1543121"/>
            <a:ext cx="935061" cy="596711"/>
          </a:xfrm>
          <a:prstGeom prst="rect">
            <a:avLst/>
          </a:prstGeom>
        </p:spPr>
      </p:pic>
      <p:pic>
        <p:nvPicPr>
          <p:cNvPr id="12" name="Picture 11">
            <a:extLst>
              <a:ext uri="{FF2B5EF4-FFF2-40B4-BE49-F238E27FC236}">
                <a16:creationId xmlns:a16="http://schemas.microsoft.com/office/drawing/2014/main" id="{551A9DDA-74B8-49EC-A57E-17F7897B53E1}"/>
              </a:ext>
            </a:extLst>
          </p:cNvPr>
          <p:cNvPicPr>
            <a:picLocks noChangeAspect="1"/>
          </p:cNvPicPr>
          <p:nvPr/>
        </p:nvPicPr>
        <p:blipFill rotWithShape="1">
          <a:blip r:embed="rId5"/>
          <a:srcRect t="19823"/>
          <a:stretch/>
        </p:blipFill>
        <p:spPr>
          <a:xfrm>
            <a:off x="4226560" y="1518069"/>
            <a:ext cx="935061" cy="647118"/>
          </a:xfrm>
          <a:prstGeom prst="rect">
            <a:avLst/>
          </a:prstGeom>
        </p:spPr>
      </p:pic>
      <p:pic>
        <p:nvPicPr>
          <p:cNvPr id="13" name="Picture 12">
            <a:extLst>
              <a:ext uri="{FF2B5EF4-FFF2-40B4-BE49-F238E27FC236}">
                <a16:creationId xmlns:a16="http://schemas.microsoft.com/office/drawing/2014/main" id="{D9F3A9A7-9CC8-42E3-B239-D612A514B8A2}"/>
              </a:ext>
            </a:extLst>
          </p:cNvPr>
          <p:cNvPicPr>
            <a:picLocks noChangeAspect="1"/>
          </p:cNvPicPr>
          <p:nvPr/>
        </p:nvPicPr>
        <p:blipFill>
          <a:blip r:embed="rId5"/>
          <a:stretch>
            <a:fillRect/>
          </a:stretch>
        </p:blipFill>
        <p:spPr>
          <a:xfrm>
            <a:off x="4132330" y="1270633"/>
            <a:ext cx="1065971" cy="920102"/>
          </a:xfrm>
          <a:prstGeom prst="rect">
            <a:avLst/>
          </a:prstGeom>
        </p:spPr>
      </p:pic>
      <p:sp>
        <p:nvSpPr>
          <p:cNvPr id="14" name="Rectangle: Rounded Corners 13">
            <a:extLst>
              <a:ext uri="{FF2B5EF4-FFF2-40B4-BE49-F238E27FC236}">
                <a16:creationId xmlns:a16="http://schemas.microsoft.com/office/drawing/2014/main" id="{8BFE7AD5-84EE-4E04-9188-4DB066347402}"/>
              </a:ext>
            </a:extLst>
          </p:cNvPr>
          <p:cNvSpPr/>
          <p:nvPr/>
        </p:nvSpPr>
        <p:spPr>
          <a:xfrm>
            <a:off x="2978265" y="120809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5</a:t>
            </a:r>
          </a:p>
        </p:txBody>
      </p:sp>
      <p:sp>
        <p:nvSpPr>
          <p:cNvPr id="15" name="Rectangle: Rounded Corners 14">
            <a:extLst>
              <a:ext uri="{FF2B5EF4-FFF2-40B4-BE49-F238E27FC236}">
                <a16:creationId xmlns:a16="http://schemas.microsoft.com/office/drawing/2014/main" id="{BA062335-575B-4EC1-B17D-79A93F86D9B7}"/>
              </a:ext>
            </a:extLst>
          </p:cNvPr>
          <p:cNvSpPr/>
          <p:nvPr/>
        </p:nvSpPr>
        <p:spPr>
          <a:xfrm>
            <a:off x="4162192" y="120508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6</a:t>
            </a:r>
          </a:p>
        </p:txBody>
      </p:sp>
      <p:sp>
        <p:nvSpPr>
          <p:cNvPr id="16" name="Rectangle: Rounded Corners 15">
            <a:extLst>
              <a:ext uri="{FF2B5EF4-FFF2-40B4-BE49-F238E27FC236}">
                <a16:creationId xmlns:a16="http://schemas.microsoft.com/office/drawing/2014/main" id="{A1EE643F-11F9-4D6C-94CE-A572468FC726}"/>
              </a:ext>
            </a:extLst>
          </p:cNvPr>
          <p:cNvSpPr/>
          <p:nvPr/>
        </p:nvSpPr>
        <p:spPr>
          <a:xfrm>
            <a:off x="1199330" y="2871341"/>
            <a:ext cx="4414989" cy="3992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rPr>
              <a:t>Data NOT Missing Completely at Random (MCAR)</a:t>
            </a:r>
          </a:p>
        </p:txBody>
      </p:sp>
      <p:sp>
        <p:nvSpPr>
          <p:cNvPr id="17" name="Title 1">
            <a:extLst>
              <a:ext uri="{FF2B5EF4-FFF2-40B4-BE49-F238E27FC236}">
                <a16:creationId xmlns:a16="http://schemas.microsoft.com/office/drawing/2014/main" id="{09ACD971-CC01-4E7F-BA19-73C85B2309D2}"/>
              </a:ext>
            </a:extLst>
          </p:cNvPr>
          <p:cNvSpPr txBox="1">
            <a:spLocks/>
          </p:cNvSpPr>
          <p:nvPr/>
        </p:nvSpPr>
        <p:spPr>
          <a:xfrm>
            <a:off x="104430" y="3447165"/>
            <a:ext cx="6624087" cy="28080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Hard to distinguish bet Missing at Random (MAR) and Missing Not at Random (MNAR)</a:t>
            </a:r>
          </a:p>
        </p:txBody>
      </p:sp>
      <p:sp>
        <p:nvSpPr>
          <p:cNvPr id="18" name="Title 1">
            <a:extLst>
              <a:ext uri="{FF2B5EF4-FFF2-40B4-BE49-F238E27FC236}">
                <a16:creationId xmlns:a16="http://schemas.microsoft.com/office/drawing/2014/main" id="{74C6E508-5613-465F-9D76-CB021ED27A9C}"/>
              </a:ext>
            </a:extLst>
          </p:cNvPr>
          <p:cNvSpPr txBox="1">
            <a:spLocks/>
          </p:cNvSpPr>
          <p:nvPr/>
        </p:nvSpPr>
        <p:spPr>
          <a:xfrm>
            <a:off x="104429" y="383528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Features definition and contexts are unknown</a:t>
            </a:r>
          </a:p>
        </p:txBody>
      </p:sp>
      <p:sp>
        <p:nvSpPr>
          <p:cNvPr id="19" name="Title 1">
            <a:extLst>
              <a:ext uri="{FF2B5EF4-FFF2-40B4-BE49-F238E27FC236}">
                <a16:creationId xmlns:a16="http://schemas.microsoft.com/office/drawing/2014/main" id="{674D1A99-DAB2-4499-85B4-624C3D142C67}"/>
              </a:ext>
            </a:extLst>
          </p:cNvPr>
          <p:cNvSpPr txBox="1">
            <a:spLocks/>
          </p:cNvSpPr>
          <p:nvPr/>
        </p:nvSpPr>
        <p:spPr>
          <a:xfrm>
            <a:off x="95691" y="425446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solidFill>
                  <a:schemeClr val="tx1"/>
                </a:solidFill>
              </a:rPr>
              <a:t>SOLUTION : MULTIPLE IMPUTATION </a:t>
            </a:r>
            <a:r>
              <a:rPr lang="en-SG" sz="1200">
                <a:solidFill>
                  <a:schemeClr val="tx1"/>
                </a:solidFill>
              </a:rPr>
              <a:t>(using </a:t>
            </a:r>
            <a:r>
              <a:rPr lang="en-SG" sz="1200" err="1">
                <a:solidFill>
                  <a:schemeClr val="tx1"/>
                </a:solidFill>
              </a:rPr>
              <a:t>sklearn</a:t>
            </a:r>
            <a:r>
              <a:rPr lang="en-SG" sz="1200">
                <a:solidFill>
                  <a:schemeClr val="tx1"/>
                </a:solidFill>
              </a:rPr>
              <a:t> by mean values)</a:t>
            </a:r>
          </a:p>
        </p:txBody>
      </p:sp>
    </p:spTree>
    <p:extLst>
      <p:ext uri="{BB962C8B-B14F-4D97-AF65-F5344CB8AC3E}">
        <p14:creationId xmlns:p14="http://schemas.microsoft.com/office/powerpoint/2010/main" val="260866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F1C6D0-DB25-4008-8CED-03E2673DD3C9}"/>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C4D004C-39D1-4A3F-83FE-C87882DF553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Transformation - Normalization</a:t>
            </a:r>
          </a:p>
        </p:txBody>
      </p:sp>
      <p:sp>
        <p:nvSpPr>
          <p:cNvPr id="7" name="Title 1">
            <a:extLst>
              <a:ext uri="{FF2B5EF4-FFF2-40B4-BE49-F238E27FC236}">
                <a16:creationId xmlns:a16="http://schemas.microsoft.com/office/drawing/2014/main" id="{733E399A-CF1C-497A-8D15-2792C9A1805C}"/>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ATTRIBUTE VALUES RANGE</a:t>
            </a:r>
          </a:p>
        </p:txBody>
      </p:sp>
      <p:sp>
        <p:nvSpPr>
          <p:cNvPr id="8" name="Rectangle: Rounded Corners 7">
            <a:extLst>
              <a:ext uri="{FF2B5EF4-FFF2-40B4-BE49-F238E27FC236}">
                <a16:creationId xmlns:a16="http://schemas.microsoft.com/office/drawing/2014/main" id="{D47F846A-88F2-45B4-AF2B-8BF60965439C}"/>
              </a:ext>
            </a:extLst>
          </p:cNvPr>
          <p:cNvSpPr/>
          <p:nvPr/>
        </p:nvSpPr>
        <p:spPr>
          <a:xfrm>
            <a:off x="95692" y="2968876"/>
            <a:ext cx="3039555" cy="24215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Seconds Since Reference Time</a:t>
            </a:r>
          </a:p>
        </p:txBody>
      </p:sp>
      <p:sp>
        <p:nvSpPr>
          <p:cNvPr id="9" name="Rectangle: Rounded Corners 8">
            <a:extLst>
              <a:ext uri="{FF2B5EF4-FFF2-40B4-BE49-F238E27FC236}">
                <a16:creationId xmlns:a16="http://schemas.microsoft.com/office/drawing/2014/main" id="{D843D0A5-7B8F-4C12-97C3-693B6E02B821}"/>
              </a:ext>
            </a:extLst>
          </p:cNvPr>
          <p:cNvSpPr/>
          <p:nvPr/>
        </p:nvSpPr>
        <p:spPr>
          <a:xfrm>
            <a:off x="86013" y="3822186"/>
            <a:ext cx="3049234" cy="24215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Amount</a:t>
            </a:r>
          </a:p>
        </p:txBody>
      </p:sp>
      <p:sp>
        <p:nvSpPr>
          <p:cNvPr id="10" name="Title 1">
            <a:extLst>
              <a:ext uri="{FF2B5EF4-FFF2-40B4-BE49-F238E27FC236}">
                <a16:creationId xmlns:a16="http://schemas.microsoft.com/office/drawing/2014/main" id="{953079E9-400D-4726-9631-2F8B71FA6D36}"/>
              </a:ext>
            </a:extLst>
          </p:cNvPr>
          <p:cNvSpPr txBox="1">
            <a:spLocks/>
          </p:cNvSpPr>
          <p:nvPr/>
        </p:nvSpPr>
        <p:spPr>
          <a:xfrm>
            <a:off x="95691" y="3319959"/>
            <a:ext cx="1462931"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Time Sequence</a:t>
            </a:r>
          </a:p>
        </p:txBody>
      </p:sp>
      <p:sp>
        <p:nvSpPr>
          <p:cNvPr id="11" name="Title 1">
            <a:extLst>
              <a:ext uri="{FF2B5EF4-FFF2-40B4-BE49-F238E27FC236}">
                <a16:creationId xmlns:a16="http://schemas.microsoft.com/office/drawing/2014/main" id="{3583316F-F9EA-4287-991F-61BAC6A0542C}"/>
              </a:ext>
            </a:extLst>
          </p:cNvPr>
          <p:cNvSpPr txBox="1">
            <a:spLocks/>
          </p:cNvSpPr>
          <p:nvPr/>
        </p:nvSpPr>
        <p:spPr>
          <a:xfrm>
            <a:off x="1701209" y="3319959"/>
            <a:ext cx="1434038"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2" name="Title 1">
            <a:extLst>
              <a:ext uri="{FF2B5EF4-FFF2-40B4-BE49-F238E27FC236}">
                <a16:creationId xmlns:a16="http://schemas.microsoft.com/office/drawing/2014/main" id="{5E13A85C-48DE-4C4A-BB73-99C83A925D7A}"/>
              </a:ext>
            </a:extLst>
          </p:cNvPr>
          <p:cNvSpPr txBox="1">
            <a:spLocks/>
          </p:cNvSpPr>
          <p:nvPr/>
        </p:nvSpPr>
        <p:spPr>
          <a:xfrm>
            <a:off x="1024684" y="4136705"/>
            <a:ext cx="1171892" cy="3505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3" name="Title 1">
            <a:extLst>
              <a:ext uri="{FF2B5EF4-FFF2-40B4-BE49-F238E27FC236}">
                <a16:creationId xmlns:a16="http://schemas.microsoft.com/office/drawing/2014/main" id="{D6D665DF-0AEB-414D-9D84-4E2F26101DBE}"/>
              </a:ext>
            </a:extLst>
          </p:cNvPr>
          <p:cNvSpPr txBox="1">
            <a:spLocks/>
          </p:cNvSpPr>
          <p:nvPr/>
        </p:nvSpPr>
        <p:spPr>
          <a:xfrm>
            <a:off x="3429000" y="3355202"/>
            <a:ext cx="3039555" cy="59363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adds additional weight on the features for prediction model building </a:t>
            </a:r>
          </a:p>
        </p:txBody>
      </p:sp>
      <p:sp>
        <p:nvSpPr>
          <p:cNvPr id="14" name="Rectangle: Rounded Corners 13">
            <a:extLst>
              <a:ext uri="{FF2B5EF4-FFF2-40B4-BE49-F238E27FC236}">
                <a16:creationId xmlns:a16="http://schemas.microsoft.com/office/drawing/2014/main" id="{855A5C75-46A4-48A4-9E9D-F2494CA0A16A}"/>
              </a:ext>
            </a:extLst>
          </p:cNvPr>
          <p:cNvSpPr/>
          <p:nvPr/>
        </p:nvSpPr>
        <p:spPr>
          <a:xfrm>
            <a:off x="3429000" y="2968876"/>
            <a:ext cx="3039555" cy="24215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 for Normalization</a:t>
            </a:r>
          </a:p>
        </p:txBody>
      </p:sp>
      <p:pic>
        <p:nvPicPr>
          <p:cNvPr id="15" name="Picture 14">
            <a:extLst>
              <a:ext uri="{FF2B5EF4-FFF2-40B4-BE49-F238E27FC236}">
                <a16:creationId xmlns:a16="http://schemas.microsoft.com/office/drawing/2014/main" id="{BC64E6E7-6E1B-47CC-9606-C7EB3F0B3259}"/>
              </a:ext>
            </a:extLst>
          </p:cNvPr>
          <p:cNvPicPr>
            <a:picLocks noChangeAspect="1"/>
          </p:cNvPicPr>
          <p:nvPr/>
        </p:nvPicPr>
        <p:blipFill>
          <a:blip r:embed="rId3"/>
          <a:stretch>
            <a:fillRect/>
          </a:stretch>
        </p:blipFill>
        <p:spPr>
          <a:xfrm>
            <a:off x="416884" y="1288828"/>
            <a:ext cx="5981700" cy="1343025"/>
          </a:xfrm>
          <a:prstGeom prst="rect">
            <a:avLst/>
          </a:prstGeom>
        </p:spPr>
      </p:pic>
      <p:sp>
        <p:nvSpPr>
          <p:cNvPr id="16" name="Flowchart: Process 15">
            <a:extLst>
              <a:ext uri="{FF2B5EF4-FFF2-40B4-BE49-F238E27FC236}">
                <a16:creationId xmlns:a16="http://schemas.microsoft.com/office/drawing/2014/main" id="{D64A51E6-2267-49E0-B0A6-981F552BC47F}"/>
              </a:ext>
            </a:extLst>
          </p:cNvPr>
          <p:cNvSpPr/>
          <p:nvPr/>
        </p:nvSpPr>
        <p:spPr>
          <a:xfrm>
            <a:off x="3620386"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Process 16">
            <a:extLst>
              <a:ext uri="{FF2B5EF4-FFF2-40B4-BE49-F238E27FC236}">
                <a16:creationId xmlns:a16="http://schemas.microsoft.com/office/drawing/2014/main" id="{A3C7781E-67E8-487C-ABEF-D48AD3382834}"/>
              </a:ext>
            </a:extLst>
          </p:cNvPr>
          <p:cNvSpPr/>
          <p:nvPr/>
        </p:nvSpPr>
        <p:spPr>
          <a:xfrm>
            <a:off x="4337404"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290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80BB46-98B1-4BA4-B45E-F7C5CC78AEDF}"/>
              </a:ext>
            </a:extLst>
          </p:cNvPr>
          <p:cNvSpPr txBox="1">
            <a:spLocks/>
          </p:cNvSpPr>
          <p:nvPr/>
        </p:nvSpPr>
        <p:spPr>
          <a:xfrm>
            <a:off x="285335" y="3588278"/>
            <a:ext cx="1981875" cy="977432"/>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4" name="Rectangle 3">
            <a:extLst>
              <a:ext uri="{FF2B5EF4-FFF2-40B4-BE49-F238E27FC236}">
                <a16:creationId xmlns:a16="http://schemas.microsoft.com/office/drawing/2014/main" id="{88C429B5-B84A-4D39-9351-F124262A3285}"/>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AFF2F672-3246-4916-87F4-390ED84800E7}"/>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Feature Selection</a:t>
            </a:r>
          </a:p>
        </p:txBody>
      </p:sp>
      <p:pic>
        <p:nvPicPr>
          <p:cNvPr id="20482" name="Picture 2">
            <a:extLst>
              <a:ext uri="{FF2B5EF4-FFF2-40B4-BE49-F238E27FC236}">
                <a16:creationId xmlns:a16="http://schemas.microsoft.com/office/drawing/2014/main" id="{897AD24F-A371-4AF8-ACB1-09B61635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29" y="1168561"/>
            <a:ext cx="1996222" cy="18132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FD831D9-9E1A-418A-A3BA-CFF36FDAC902}"/>
              </a:ext>
            </a:extLst>
          </p:cNvPr>
          <p:cNvSpPr txBox="1">
            <a:spLocks/>
          </p:cNvSpPr>
          <p:nvPr/>
        </p:nvSpPr>
        <p:spPr>
          <a:xfrm>
            <a:off x="2597302" y="658456"/>
            <a:ext cx="185886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Correlation Matrix</a:t>
            </a:r>
          </a:p>
        </p:txBody>
      </p:sp>
      <p:sp>
        <p:nvSpPr>
          <p:cNvPr id="10" name="Title 1">
            <a:extLst>
              <a:ext uri="{FF2B5EF4-FFF2-40B4-BE49-F238E27FC236}">
                <a16:creationId xmlns:a16="http://schemas.microsoft.com/office/drawing/2014/main" id="{6145DCC3-E5F3-4DF5-A6A7-7CEEBB0A39A4}"/>
              </a:ext>
            </a:extLst>
          </p:cNvPr>
          <p:cNvSpPr txBox="1">
            <a:spLocks/>
          </p:cNvSpPr>
          <p:nvPr/>
        </p:nvSpPr>
        <p:spPr>
          <a:xfrm>
            <a:off x="276790" y="658671"/>
            <a:ext cx="1990421" cy="358237"/>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Data Shuffling</a:t>
            </a:r>
          </a:p>
        </p:txBody>
      </p:sp>
      <p:sp>
        <p:nvSpPr>
          <p:cNvPr id="14" name="AutoShape 8" descr="Post with image">
            <a:extLst>
              <a:ext uri="{FF2B5EF4-FFF2-40B4-BE49-F238E27FC236}">
                <a16:creationId xmlns:a16="http://schemas.microsoft.com/office/drawing/2014/main" id="{FCF346FF-2479-4E68-BDD8-CFA7BF611A0B}"/>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6" name="Picture 15" descr="A picture containing person, indoor&#10;&#10;Description generated with very high confidence">
            <a:extLst>
              <a:ext uri="{FF2B5EF4-FFF2-40B4-BE49-F238E27FC236}">
                <a16:creationId xmlns:a16="http://schemas.microsoft.com/office/drawing/2014/main" id="{4B652E21-5935-4CCE-99CB-8EE4F57D4674}"/>
              </a:ext>
            </a:extLst>
          </p:cNvPr>
          <p:cNvPicPr>
            <a:picLocks noChangeAspect="1"/>
          </p:cNvPicPr>
          <p:nvPr/>
        </p:nvPicPr>
        <p:blipFill>
          <a:blip r:embed="rId4"/>
          <a:stretch>
            <a:fillRect/>
          </a:stretch>
        </p:blipFill>
        <p:spPr>
          <a:xfrm>
            <a:off x="276790" y="1141214"/>
            <a:ext cx="1990421" cy="1243428"/>
          </a:xfrm>
          <a:prstGeom prst="rect">
            <a:avLst/>
          </a:prstGeom>
        </p:spPr>
      </p:pic>
      <p:sp>
        <p:nvSpPr>
          <p:cNvPr id="18" name="Title 1">
            <a:extLst>
              <a:ext uri="{FF2B5EF4-FFF2-40B4-BE49-F238E27FC236}">
                <a16:creationId xmlns:a16="http://schemas.microsoft.com/office/drawing/2014/main" id="{4D95411C-9D3A-49D7-84D5-5E2D16A8DEB7}"/>
              </a:ext>
            </a:extLst>
          </p:cNvPr>
          <p:cNvSpPr txBox="1">
            <a:spLocks/>
          </p:cNvSpPr>
          <p:nvPr/>
        </p:nvSpPr>
        <p:spPr>
          <a:xfrm>
            <a:off x="356216" y="3644302"/>
            <a:ext cx="1831565" cy="840527"/>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Minimize </a:t>
            </a:r>
            <a:r>
              <a:rPr lang="en-SG" sz="1200" b="1">
                <a:latin typeface="Century Gothic" panose="020B0502020202020204" pitchFamily="34" charset="0"/>
              </a:rPr>
              <a:t>bias and patterns </a:t>
            </a:r>
            <a:r>
              <a:rPr lang="en-SG" sz="1200">
                <a:latin typeface="Century Gothic" panose="020B0502020202020204" pitchFamily="34" charset="0"/>
              </a:rPr>
              <a:t>in the training dataset</a:t>
            </a:r>
          </a:p>
        </p:txBody>
      </p:sp>
      <p:sp>
        <p:nvSpPr>
          <p:cNvPr id="9" name="Title 1">
            <a:extLst>
              <a:ext uri="{FF2B5EF4-FFF2-40B4-BE49-F238E27FC236}">
                <a16:creationId xmlns:a16="http://schemas.microsoft.com/office/drawing/2014/main" id="{D291EFA1-9E77-4683-93E3-AA377A746D27}"/>
              </a:ext>
            </a:extLst>
          </p:cNvPr>
          <p:cNvSpPr txBox="1">
            <a:spLocks/>
          </p:cNvSpPr>
          <p:nvPr/>
        </p:nvSpPr>
        <p:spPr>
          <a:xfrm>
            <a:off x="4703883" y="658456"/>
            <a:ext cx="192155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Random Forest </a:t>
            </a:r>
          </a:p>
        </p:txBody>
      </p:sp>
      <p:sp>
        <p:nvSpPr>
          <p:cNvPr id="20" name="Title 1">
            <a:extLst>
              <a:ext uri="{FF2B5EF4-FFF2-40B4-BE49-F238E27FC236}">
                <a16:creationId xmlns:a16="http://schemas.microsoft.com/office/drawing/2014/main" id="{B6DD5301-77F2-40FF-A630-5EE157F57A72}"/>
              </a:ext>
            </a:extLst>
          </p:cNvPr>
          <p:cNvSpPr txBox="1">
            <a:spLocks/>
          </p:cNvSpPr>
          <p:nvPr/>
        </p:nvSpPr>
        <p:spPr>
          <a:xfrm>
            <a:off x="2529329" y="3005420"/>
            <a:ext cx="1999944" cy="1560290"/>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EB12ACF3-0154-40C4-8698-20C6E59F7A9B}"/>
              </a:ext>
            </a:extLst>
          </p:cNvPr>
          <p:cNvSpPr txBox="1">
            <a:spLocks/>
          </p:cNvSpPr>
          <p:nvPr/>
        </p:nvSpPr>
        <p:spPr>
          <a:xfrm>
            <a:off x="2611657" y="3094615"/>
            <a:ext cx="1831565" cy="1390214"/>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Remove Features </a:t>
            </a:r>
            <a:r>
              <a:rPr lang="en-SG" sz="1200">
                <a:latin typeface="Century Gothic" panose="020B0502020202020204" pitchFamily="34" charset="0"/>
              </a:rPr>
              <a:t>with </a:t>
            </a:r>
            <a:r>
              <a:rPr lang="en-SG" sz="1200" b="1">
                <a:latin typeface="Century Gothic" panose="020B0502020202020204" pitchFamily="34" charset="0"/>
              </a:rPr>
              <a:t>high positive or negative correlation</a:t>
            </a:r>
          </a:p>
          <a:p>
            <a:pPr algn="ctr"/>
            <a:r>
              <a:rPr lang="en-SG" sz="1200">
                <a:latin typeface="Century Gothic" panose="020B0502020202020204" pitchFamily="34" charset="0"/>
              </a:rPr>
              <a:t>[Features 7, 16, 27, 2, 21] </a:t>
            </a:r>
          </a:p>
        </p:txBody>
      </p:sp>
      <p:sp>
        <p:nvSpPr>
          <p:cNvPr id="22" name="Title 1">
            <a:extLst>
              <a:ext uri="{FF2B5EF4-FFF2-40B4-BE49-F238E27FC236}">
                <a16:creationId xmlns:a16="http://schemas.microsoft.com/office/drawing/2014/main" id="{4FFE3DA5-55FD-4EFE-A5C2-C6B2C855C9A9}"/>
              </a:ext>
            </a:extLst>
          </p:cNvPr>
          <p:cNvSpPr txBox="1">
            <a:spLocks/>
          </p:cNvSpPr>
          <p:nvPr/>
        </p:nvSpPr>
        <p:spPr>
          <a:xfrm>
            <a:off x="4696105" y="3006971"/>
            <a:ext cx="1915754" cy="1558739"/>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3" name="Title 1">
            <a:extLst>
              <a:ext uri="{FF2B5EF4-FFF2-40B4-BE49-F238E27FC236}">
                <a16:creationId xmlns:a16="http://schemas.microsoft.com/office/drawing/2014/main" id="{53811293-6227-4745-BEDE-E709FBE32612}"/>
              </a:ext>
            </a:extLst>
          </p:cNvPr>
          <p:cNvSpPr txBox="1">
            <a:spLocks/>
          </p:cNvSpPr>
          <p:nvPr/>
        </p:nvSpPr>
        <p:spPr>
          <a:xfrm>
            <a:off x="4778866" y="3110421"/>
            <a:ext cx="1760684" cy="1374408"/>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Selected Feature:</a:t>
            </a:r>
          </a:p>
          <a:p>
            <a:pPr algn="ctr"/>
            <a:r>
              <a:rPr lang="en-SG" sz="1200">
                <a:latin typeface="Century Gothic" panose="020B0502020202020204" pitchFamily="34" charset="0"/>
              </a:rPr>
              <a:t> 0, 1, 2, 4, 6, 8, 9, 10, 11, 14, 15, 17, 18, 19, 20, 21, 23</a:t>
            </a:r>
          </a:p>
        </p:txBody>
      </p:sp>
      <p:sp>
        <p:nvSpPr>
          <p:cNvPr id="24" name="Title 1">
            <a:extLst>
              <a:ext uri="{FF2B5EF4-FFF2-40B4-BE49-F238E27FC236}">
                <a16:creationId xmlns:a16="http://schemas.microsoft.com/office/drawing/2014/main" id="{AB49F794-0A75-4890-8D41-392B4CDE6B4D}"/>
              </a:ext>
            </a:extLst>
          </p:cNvPr>
          <p:cNvSpPr txBox="1">
            <a:spLocks/>
          </p:cNvSpPr>
          <p:nvPr/>
        </p:nvSpPr>
        <p:spPr>
          <a:xfrm>
            <a:off x="276789" y="2493737"/>
            <a:ext cx="1990421" cy="103783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r>
              <a:rPr lang="en-SG" sz="1500">
                <a:latin typeface="Century Gothic" panose="020B0502020202020204" pitchFamily="34" charset="0"/>
              </a:rPr>
              <a:t>Normal Distribution</a:t>
            </a:r>
          </a:p>
          <a:p>
            <a:r>
              <a:rPr lang="en-SG" sz="1500">
                <a:latin typeface="Century Gothic" panose="020B0502020202020204" pitchFamily="34" charset="0"/>
              </a:rPr>
              <a:t>Frac: 1 </a:t>
            </a:r>
          </a:p>
          <a:p>
            <a:r>
              <a:rPr lang="en-SG" sz="1500" err="1">
                <a:latin typeface="Century Gothic" panose="020B0502020202020204" pitchFamily="34" charset="0"/>
              </a:rPr>
              <a:t>Random_state</a:t>
            </a:r>
            <a:r>
              <a:rPr lang="en-SG" sz="1500">
                <a:latin typeface="Century Gothic" panose="020B0502020202020204" pitchFamily="34" charset="0"/>
              </a:rPr>
              <a:t>: 42</a:t>
            </a:r>
          </a:p>
        </p:txBody>
      </p:sp>
      <p:sp>
        <p:nvSpPr>
          <p:cNvPr id="25" name="Title 1">
            <a:extLst>
              <a:ext uri="{FF2B5EF4-FFF2-40B4-BE49-F238E27FC236}">
                <a16:creationId xmlns:a16="http://schemas.microsoft.com/office/drawing/2014/main" id="{4A174718-A53E-4224-8206-763C55221382}"/>
              </a:ext>
            </a:extLst>
          </p:cNvPr>
          <p:cNvSpPr txBox="1">
            <a:spLocks/>
          </p:cNvSpPr>
          <p:nvPr/>
        </p:nvSpPr>
        <p:spPr>
          <a:xfrm>
            <a:off x="4708631" y="1174354"/>
            <a:ext cx="1921554" cy="170346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Step Forward Feature Selection</a:t>
            </a:r>
          </a:p>
          <a:p>
            <a:pPr algn="ctr"/>
            <a:endParaRPr lang="en-SG" sz="1500" b="1">
              <a:latin typeface="Century Gothic" panose="020B0502020202020204" pitchFamily="34" charset="0"/>
            </a:endParaRPr>
          </a:p>
          <a:p>
            <a:pPr algn="ctr"/>
            <a:r>
              <a:rPr lang="en-SG" sz="1500" b="1" u="sng">
                <a:latin typeface="Century Gothic" panose="020B0502020202020204" pitchFamily="34" charset="0"/>
              </a:rPr>
              <a:t>Parameters</a:t>
            </a:r>
          </a:p>
          <a:p>
            <a:r>
              <a:rPr lang="en-SG" sz="1500">
                <a:latin typeface="Century Gothic" panose="020B0502020202020204" pitchFamily="34" charset="0"/>
              </a:rPr>
              <a:t>No of Trees: 1000 </a:t>
            </a:r>
            <a:r>
              <a:rPr lang="en-SG" sz="1500" err="1">
                <a:latin typeface="Century Gothic" panose="020B0502020202020204" pitchFamily="34" charset="0"/>
              </a:rPr>
              <a:t>K_features</a:t>
            </a:r>
            <a:r>
              <a:rPr lang="en-SG" sz="1500">
                <a:latin typeface="Century Gothic" panose="020B0502020202020204" pitchFamily="34" charset="0"/>
              </a:rPr>
              <a:t>: 17</a:t>
            </a:r>
          </a:p>
          <a:p>
            <a:r>
              <a:rPr lang="en-SG" sz="1500">
                <a:latin typeface="Century Gothic" panose="020B0502020202020204" pitchFamily="34" charset="0"/>
              </a:rPr>
              <a:t>Scoring: Accuracy</a:t>
            </a:r>
          </a:p>
        </p:txBody>
      </p:sp>
    </p:spTree>
    <p:extLst>
      <p:ext uri="{BB962C8B-B14F-4D97-AF65-F5344CB8AC3E}">
        <p14:creationId xmlns:p14="http://schemas.microsoft.com/office/powerpoint/2010/main" val="37443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A802A2-0C3D-4030-9C42-3062950B0BEE}"/>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D889AB3-1582-47EA-9BA7-2BF0BF6B20F7}"/>
              </a:ext>
            </a:extLst>
          </p:cNvPr>
          <p:cNvSpPr txBox="1"/>
          <p:nvPr/>
        </p:nvSpPr>
        <p:spPr>
          <a:xfrm>
            <a:off x="1" y="31526"/>
            <a:ext cx="6857999" cy="465746"/>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Resampling</a:t>
            </a:r>
          </a:p>
        </p:txBody>
      </p:sp>
      <p:sp>
        <p:nvSpPr>
          <p:cNvPr id="8" name="Title 1">
            <a:extLst>
              <a:ext uri="{FF2B5EF4-FFF2-40B4-BE49-F238E27FC236}">
                <a16:creationId xmlns:a16="http://schemas.microsoft.com/office/drawing/2014/main" id="{2C4DD837-6E55-496F-8D2F-ECBF17CF0B53}"/>
              </a:ext>
            </a:extLst>
          </p:cNvPr>
          <p:cNvSpPr txBox="1">
            <a:spLocks/>
          </p:cNvSpPr>
          <p:nvPr/>
        </p:nvSpPr>
        <p:spPr>
          <a:xfrm>
            <a:off x="3531659" y="686466"/>
            <a:ext cx="3080199"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800" b="1">
                <a:latin typeface="Century Gothic" panose="020B0502020202020204" pitchFamily="34" charset="0"/>
              </a:rPr>
              <a:t>Synthetic Minority Over-sampling Technique</a:t>
            </a:r>
          </a:p>
        </p:txBody>
      </p:sp>
      <p:sp>
        <p:nvSpPr>
          <p:cNvPr id="10" name="AutoShape 8" descr="Post with image">
            <a:extLst>
              <a:ext uri="{FF2B5EF4-FFF2-40B4-BE49-F238E27FC236}">
                <a16:creationId xmlns:a16="http://schemas.microsoft.com/office/drawing/2014/main" id="{42A7EA8B-D65B-4935-A69D-828B29CE712E}"/>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3" name="Picture 2">
            <a:extLst>
              <a:ext uri="{FF2B5EF4-FFF2-40B4-BE49-F238E27FC236}">
                <a16:creationId xmlns:a16="http://schemas.microsoft.com/office/drawing/2014/main" id="{543F91BA-149F-4CEC-9E6B-6654C103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0" y="2465533"/>
            <a:ext cx="1888256" cy="200723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8073FA-FE1A-4C2E-9558-73A393D89D0E}"/>
              </a:ext>
            </a:extLst>
          </p:cNvPr>
          <p:cNvSpPr txBox="1">
            <a:spLocks/>
          </p:cNvSpPr>
          <p:nvPr/>
        </p:nvSpPr>
        <p:spPr>
          <a:xfrm>
            <a:off x="276790" y="686466"/>
            <a:ext cx="3152210"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T-distributed Stochastic Neighbour Embedding</a:t>
            </a:r>
          </a:p>
        </p:txBody>
      </p:sp>
      <p:sp>
        <p:nvSpPr>
          <p:cNvPr id="15" name="Title 1">
            <a:extLst>
              <a:ext uri="{FF2B5EF4-FFF2-40B4-BE49-F238E27FC236}">
                <a16:creationId xmlns:a16="http://schemas.microsoft.com/office/drawing/2014/main" id="{103C2060-3B74-4F00-A556-243DD52FC53B}"/>
              </a:ext>
            </a:extLst>
          </p:cNvPr>
          <p:cNvSpPr txBox="1">
            <a:spLocks/>
          </p:cNvSpPr>
          <p:nvPr/>
        </p:nvSpPr>
        <p:spPr>
          <a:xfrm>
            <a:off x="2104373" y="2626444"/>
            <a:ext cx="1324627" cy="177768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r>
              <a:rPr lang="en-SG" sz="1200" err="1">
                <a:latin typeface="Century Gothic" panose="020B0502020202020204" pitchFamily="34" charset="0"/>
              </a:rPr>
              <a:t>N_components</a:t>
            </a:r>
            <a:r>
              <a:rPr lang="en-SG" sz="1200">
                <a:latin typeface="Century Gothic" panose="020B0502020202020204" pitchFamily="34" charset="0"/>
              </a:rPr>
              <a:t> = 2</a:t>
            </a:r>
          </a:p>
          <a:p>
            <a:r>
              <a:rPr lang="en-SG" sz="1200" err="1">
                <a:latin typeface="Century Gothic" panose="020B0502020202020204" pitchFamily="34" charset="0"/>
              </a:rPr>
              <a:t>Random_state</a:t>
            </a:r>
            <a:r>
              <a:rPr lang="en-SG" sz="1200">
                <a:latin typeface="Century Gothic" panose="020B0502020202020204" pitchFamily="34" charset="0"/>
              </a:rPr>
              <a:t> = 42</a:t>
            </a:r>
          </a:p>
        </p:txBody>
      </p:sp>
      <p:sp>
        <p:nvSpPr>
          <p:cNvPr id="16" name="Title 1">
            <a:extLst>
              <a:ext uri="{FF2B5EF4-FFF2-40B4-BE49-F238E27FC236}">
                <a16:creationId xmlns:a16="http://schemas.microsoft.com/office/drawing/2014/main" id="{31950EC8-CD98-447A-8C79-18D8D3CE0611}"/>
              </a:ext>
            </a:extLst>
          </p:cNvPr>
          <p:cNvSpPr txBox="1">
            <a:spLocks/>
          </p:cNvSpPr>
          <p:nvPr/>
        </p:nvSpPr>
        <p:spPr>
          <a:xfrm>
            <a:off x="276790" y="1489114"/>
            <a:ext cx="3152210" cy="84935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600">
                <a:latin typeface="Century Gothic" panose="020B0502020202020204" pitchFamily="34" charset="0"/>
              </a:rPr>
              <a:t>Nonlinear Dimensionality Reduction Technique for Visualization of Clusters </a:t>
            </a:r>
          </a:p>
        </p:txBody>
      </p:sp>
      <p:sp>
        <p:nvSpPr>
          <p:cNvPr id="17" name="Title 1">
            <a:extLst>
              <a:ext uri="{FF2B5EF4-FFF2-40B4-BE49-F238E27FC236}">
                <a16:creationId xmlns:a16="http://schemas.microsoft.com/office/drawing/2014/main" id="{8FCD6D56-B69A-486A-9989-3413EE2FF846}"/>
              </a:ext>
            </a:extLst>
          </p:cNvPr>
          <p:cNvSpPr txBox="1">
            <a:spLocks/>
          </p:cNvSpPr>
          <p:nvPr/>
        </p:nvSpPr>
        <p:spPr>
          <a:xfrm>
            <a:off x="3581400" y="1512563"/>
            <a:ext cx="2999810" cy="20564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a:latin typeface="Century Gothic" panose="020B0502020202020204" pitchFamily="34" charset="0"/>
              </a:rPr>
              <a:t>Higher Performance than Conventional Oversampling and </a:t>
            </a:r>
            <a:r>
              <a:rPr lang="en-SG" sz="1500" err="1">
                <a:latin typeface="Century Gothic" panose="020B0502020202020204" pitchFamily="34" charset="0"/>
              </a:rPr>
              <a:t>Undersampling</a:t>
            </a:r>
            <a:endParaRPr lang="en-SG" sz="1500">
              <a:latin typeface="Century Gothic" panose="020B0502020202020204" pitchFamily="34" charset="0"/>
            </a:endParaRPr>
          </a:p>
          <a:p>
            <a:pPr algn="ctr"/>
            <a:endParaRPr lang="en-SG" sz="1500" b="1" u="sng">
              <a:latin typeface="Century Gothic" panose="020B0502020202020204" pitchFamily="34" charset="0"/>
            </a:endParaRPr>
          </a:p>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pPr algn="ctr"/>
            <a:r>
              <a:rPr lang="en-SG" sz="1500">
                <a:latin typeface="Century Gothic" panose="020B0502020202020204" pitchFamily="34" charset="0"/>
              </a:rPr>
              <a:t>Sampling Strategy = 0.67</a:t>
            </a:r>
          </a:p>
          <a:p>
            <a:pPr algn="ctr"/>
            <a:r>
              <a:rPr lang="en-SG" sz="1500">
                <a:latin typeface="Century Gothic" panose="020B0502020202020204" pitchFamily="34" charset="0"/>
              </a:rPr>
              <a:t>Kind = regular </a:t>
            </a:r>
          </a:p>
        </p:txBody>
      </p:sp>
      <p:pic>
        <p:nvPicPr>
          <p:cNvPr id="2" name="Picture 1">
            <a:extLst>
              <a:ext uri="{FF2B5EF4-FFF2-40B4-BE49-F238E27FC236}">
                <a16:creationId xmlns:a16="http://schemas.microsoft.com/office/drawing/2014/main" id="{8D5DBDD9-4FAF-41DC-834F-6FDEA9C1C6B9}"/>
              </a:ext>
            </a:extLst>
          </p:cNvPr>
          <p:cNvPicPr>
            <a:picLocks noChangeAspect="1"/>
          </p:cNvPicPr>
          <p:nvPr/>
        </p:nvPicPr>
        <p:blipFill>
          <a:blip r:embed="rId4"/>
          <a:stretch>
            <a:fillRect/>
          </a:stretch>
        </p:blipFill>
        <p:spPr>
          <a:xfrm>
            <a:off x="3581400" y="3825098"/>
            <a:ext cx="1514475" cy="514350"/>
          </a:xfrm>
          <a:prstGeom prst="rect">
            <a:avLst/>
          </a:prstGeom>
        </p:spPr>
      </p:pic>
      <p:pic>
        <p:nvPicPr>
          <p:cNvPr id="3" name="Picture 2">
            <a:extLst>
              <a:ext uri="{FF2B5EF4-FFF2-40B4-BE49-F238E27FC236}">
                <a16:creationId xmlns:a16="http://schemas.microsoft.com/office/drawing/2014/main" id="{E3113099-D54F-403C-8F34-2A1E9B4F3112}"/>
              </a:ext>
            </a:extLst>
          </p:cNvPr>
          <p:cNvPicPr>
            <a:picLocks noChangeAspect="1"/>
          </p:cNvPicPr>
          <p:nvPr/>
        </p:nvPicPr>
        <p:blipFill>
          <a:blip r:embed="rId5"/>
          <a:stretch>
            <a:fillRect/>
          </a:stretch>
        </p:blipFill>
        <p:spPr>
          <a:xfrm>
            <a:off x="5128118" y="3745292"/>
            <a:ext cx="1419225" cy="581025"/>
          </a:xfrm>
          <a:prstGeom prst="rect">
            <a:avLst/>
          </a:prstGeom>
        </p:spPr>
      </p:pic>
    </p:spTree>
    <p:extLst>
      <p:ext uri="{BB962C8B-B14F-4D97-AF65-F5344CB8AC3E}">
        <p14:creationId xmlns:p14="http://schemas.microsoft.com/office/powerpoint/2010/main" val="39854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F476E5-0687-4D92-B15E-8B2231370305}"/>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7C5BE206-ED8C-4205-81F6-4507F37E305E}"/>
              </a:ext>
            </a:extLst>
          </p:cNvPr>
          <p:cNvSpPr/>
          <p:nvPr/>
        </p:nvSpPr>
        <p:spPr>
          <a:xfrm>
            <a:off x="904955" y="637452"/>
            <a:ext cx="2370258" cy="695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A08F25A4-E0E5-482C-9F8D-E54EB6BB9019}"/>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Selection</a:t>
            </a:r>
          </a:p>
        </p:txBody>
      </p:sp>
      <p:sp>
        <p:nvSpPr>
          <p:cNvPr id="11" name="Rectangle 10">
            <a:extLst>
              <a:ext uri="{FF2B5EF4-FFF2-40B4-BE49-F238E27FC236}">
                <a16:creationId xmlns:a16="http://schemas.microsoft.com/office/drawing/2014/main" id="{BFC3A540-BF2C-4EA3-84B9-4C985A67CF7A}"/>
              </a:ext>
            </a:extLst>
          </p:cNvPr>
          <p:cNvSpPr/>
          <p:nvPr/>
        </p:nvSpPr>
        <p:spPr>
          <a:xfrm>
            <a:off x="890867" y="2077826"/>
            <a:ext cx="2398431" cy="493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97C8CC03-8C45-4831-90E8-C441B04D3524}"/>
              </a:ext>
            </a:extLst>
          </p:cNvPr>
          <p:cNvSpPr txBox="1"/>
          <p:nvPr/>
        </p:nvSpPr>
        <p:spPr>
          <a:xfrm>
            <a:off x="913946" y="2100682"/>
            <a:ext cx="2374673"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Decision Tree</a:t>
            </a:r>
          </a:p>
        </p:txBody>
      </p:sp>
      <p:sp>
        <p:nvSpPr>
          <p:cNvPr id="13" name="Rectangle 12">
            <a:extLst>
              <a:ext uri="{FF2B5EF4-FFF2-40B4-BE49-F238E27FC236}">
                <a16:creationId xmlns:a16="http://schemas.microsoft.com/office/drawing/2014/main" id="{F4F1AAA6-BEA4-467E-9481-8651C19CA14F}"/>
              </a:ext>
            </a:extLst>
          </p:cNvPr>
          <p:cNvSpPr/>
          <p:nvPr/>
        </p:nvSpPr>
        <p:spPr>
          <a:xfrm>
            <a:off x="3668634" y="1636873"/>
            <a:ext cx="2357593" cy="525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25F5A397-25A5-4353-9EA5-EDE4EE8AA244}"/>
              </a:ext>
            </a:extLst>
          </p:cNvPr>
          <p:cNvSpPr txBox="1"/>
          <p:nvPr/>
        </p:nvSpPr>
        <p:spPr>
          <a:xfrm>
            <a:off x="3627795" y="1732747"/>
            <a:ext cx="2398432"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Random Forest</a:t>
            </a:r>
          </a:p>
        </p:txBody>
      </p:sp>
      <p:sp>
        <p:nvSpPr>
          <p:cNvPr id="19" name="Rectangle 18">
            <a:extLst>
              <a:ext uri="{FF2B5EF4-FFF2-40B4-BE49-F238E27FC236}">
                <a16:creationId xmlns:a16="http://schemas.microsoft.com/office/drawing/2014/main" id="{A66ED6CF-5167-40BA-9581-0FA3B5166D1E}"/>
              </a:ext>
            </a:extLst>
          </p:cNvPr>
          <p:cNvSpPr/>
          <p:nvPr/>
        </p:nvSpPr>
        <p:spPr>
          <a:xfrm>
            <a:off x="969032" y="667642"/>
            <a:ext cx="2242103" cy="58828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5C293E76-98D3-4A12-B6BA-39F745B26545}"/>
              </a:ext>
            </a:extLst>
          </p:cNvPr>
          <p:cNvSpPr txBox="1"/>
          <p:nvPr/>
        </p:nvSpPr>
        <p:spPr>
          <a:xfrm>
            <a:off x="972967" y="652119"/>
            <a:ext cx="2203834"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Classification Model </a:t>
            </a:r>
          </a:p>
        </p:txBody>
      </p:sp>
      <p:sp>
        <p:nvSpPr>
          <p:cNvPr id="15" name="Rectangle 14">
            <a:extLst>
              <a:ext uri="{FF2B5EF4-FFF2-40B4-BE49-F238E27FC236}">
                <a16:creationId xmlns:a16="http://schemas.microsoft.com/office/drawing/2014/main" id="{76C5377C-713D-4089-A2CA-68AAA6ACB001}"/>
              </a:ext>
            </a:extLst>
          </p:cNvPr>
          <p:cNvSpPr/>
          <p:nvPr/>
        </p:nvSpPr>
        <p:spPr>
          <a:xfrm>
            <a:off x="890867" y="1427774"/>
            <a:ext cx="2378842" cy="514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TextBox 19">
            <a:extLst>
              <a:ext uri="{FF2B5EF4-FFF2-40B4-BE49-F238E27FC236}">
                <a16:creationId xmlns:a16="http://schemas.microsoft.com/office/drawing/2014/main" id="{D16D3058-724D-49E7-9BE8-26FD9E1D3DEC}"/>
              </a:ext>
            </a:extLst>
          </p:cNvPr>
          <p:cNvSpPr txBox="1"/>
          <p:nvPr/>
        </p:nvSpPr>
        <p:spPr>
          <a:xfrm>
            <a:off x="890189" y="1495538"/>
            <a:ext cx="2398431"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Logistic Regression</a:t>
            </a:r>
          </a:p>
        </p:txBody>
      </p:sp>
      <p:sp>
        <p:nvSpPr>
          <p:cNvPr id="22" name="Rectangle 21">
            <a:extLst>
              <a:ext uri="{FF2B5EF4-FFF2-40B4-BE49-F238E27FC236}">
                <a16:creationId xmlns:a16="http://schemas.microsoft.com/office/drawing/2014/main" id="{8A3C3150-16A1-4434-9D70-C10BDA25F172}"/>
              </a:ext>
            </a:extLst>
          </p:cNvPr>
          <p:cNvSpPr/>
          <p:nvPr/>
        </p:nvSpPr>
        <p:spPr>
          <a:xfrm>
            <a:off x="3656647" y="651609"/>
            <a:ext cx="2370258" cy="681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C99713F8-53D0-4336-8DEE-B4C3694EAF2B}"/>
              </a:ext>
            </a:extLst>
          </p:cNvPr>
          <p:cNvSpPr/>
          <p:nvPr/>
        </p:nvSpPr>
        <p:spPr>
          <a:xfrm>
            <a:off x="3734811" y="714143"/>
            <a:ext cx="2242103" cy="541780"/>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4" name="TextBox 23">
            <a:extLst>
              <a:ext uri="{FF2B5EF4-FFF2-40B4-BE49-F238E27FC236}">
                <a16:creationId xmlns:a16="http://schemas.microsoft.com/office/drawing/2014/main" id="{CDD90C02-8CF0-460A-B209-265E0422FC7E}"/>
              </a:ext>
            </a:extLst>
          </p:cNvPr>
          <p:cNvSpPr txBox="1"/>
          <p:nvPr/>
        </p:nvSpPr>
        <p:spPr>
          <a:xfrm>
            <a:off x="3725615" y="669159"/>
            <a:ext cx="2232321"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Ensemble Methods Model</a:t>
            </a:r>
          </a:p>
        </p:txBody>
      </p:sp>
      <p:sp>
        <p:nvSpPr>
          <p:cNvPr id="16" name="Rectangle 15">
            <a:extLst>
              <a:ext uri="{FF2B5EF4-FFF2-40B4-BE49-F238E27FC236}">
                <a16:creationId xmlns:a16="http://schemas.microsoft.com/office/drawing/2014/main" id="{61DF2BE1-A71E-42FD-88C4-3CBF0C95CE0E}"/>
              </a:ext>
            </a:extLst>
          </p:cNvPr>
          <p:cNvSpPr/>
          <p:nvPr/>
        </p:nvSpPr>
        <p:spPr>
          <a:xfrm>
            <a:off x="871276" y="3122154"/>
            <a:ext cx="5195790" cy="135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dataset is highly unbalanced, and hence we simulate fraud cases to balance the non-fraud cases</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features include only numerical input variables which are the result of a PCA transformation</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We presume the model is incremental in nature, where new user information keeps getting added to the current dataset to help in future fraud prediction</a:t>
            </a:r>
          </a:p>
        </p:txBody>
      </p:sp>
      <p:sp>
        <p:nvSpPr>
          <p:cNvPr id="18" name="TextBox 17">
            <a:extLst>
              <a:ext uri="{FF2B5EF4-FFF2-40B4-BE49-F238E27FC236}">
                <a16:creationId xmlns:a16="http://schemas.microsoft.com/office/drawing/2014/main" id="{7036043F-D887-4919-B260-4CED614DC705}"/>
              </a:ext>
            </a:extLst>
          </p:cNvPr>
          <p:cNvSpPr txBox="1"/>
          <p:nvPr/>
        </p:nvSpPr>
        <p:spPr>
          <a:xfrm>
            <a:off x="871276" y="2754219"/>
            <a:ext cx="5195790" cy="400110"/>
          </a:xfrm>
          <a:prstGeom prst="rect">
            <a:avLst/>
          </a:prstGeom>
          <a:solidFill>
            <a:schemeClr val="tx2">
              <a:lumMod val="90000"/>
            </a:schemeClr>
          </a:solidFill>
        </p:spPr>
        <p:txBody>
          <a:bodyPr wrap="square" rtlCol="0">
            <a:spAutoFit/>
          </a:bodyPr>
          <a:lstStyle/>
          <a:p>
            <a:pPr algn="ctr"/>
            <a:r>
              <a:rPr lang="en-SG" sz="2000" b="1" dirty="0">
                <a:solidFill>
                  <a:schemeClr val="tx1"/>
                </a:solidFill>
                <a:latin typeface="Century Gothic" panose="020B0502020202020204" pitchFamily="34" charset="0"/>
              </a:rPr>
              <a:t>Assumption</a:t>
            </a:r>
          </a:p>
        </p:txBody>
      </p:sp>
    </p:spTree>
    <p:extLst>
      <p:ext uri="{BB962C8B-B14F-4D97-AF65-F5344CB8AC3E}">
        <p14:creationId xmlns:p14="http://schemas.microsoft.com/office/powerpoint/2010/main" val="308524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sp>
        <p:nvSpPr>
          <p:cNvPr id="13" name="Rectangle 12">
            <a:extLst>
              <a:ext uri="{FF2B5EF4-FFF2-40B4-BE49-F238E27FC236}">
                <a16:creationId xmlns:a16="http://schemas.microsoft.com/office/drawing/2014/main" id="{BE6F4D05-26C3-4405-B331-C6A7599F726A}"/>
              </a:ext>
            </a:extLst>
          </p:cNvPr>
          <p:cNvSpPr/>
          <p:nvPr/>
        </p:nvSpPr>
        <p:spPr>
          <a:xfrm>
            <a:off x="385816" y="1055635"/>
            <a:ext cx="2927728"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4" name="Rectangle 13">
            <a:extLst>
              <a:ext uri="{FF2B5EF4-FFF2-40B4-BE49-F238E27FC236}">
                <a16:creationId xmlns:a16="http://schemas.microsoft.com/office/drawing/2014/main" id="{21461E24-72C7-4D11-A115-A8D914B21796}"/>
              </a:ext>
            </a:extLst>
          </p:cNvPr>
          <p:cNvSpPr/>
          <p:nvPr/>
        </p:nvSpPr>
        <p:spPr>
          <a:xfrm>
            <a:off x="1845912" y="574625"/>
            <a:ext cx="3419318" cy="346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Parameter Consideration </a:t>
            </a:r>
          </a:p>
        </p:txBody>
      </p:sp>
      <p:sp>
        <p:nvSpPr>
          <p:cNvPr id="15" name="Rectangle 14">
            <a:extLst>
              <a:ext uri="{FF2B5EF4-FFF2-40B4-BE49-F238E27FC236}">
                <a16:creationId xmlns:a16="http://schemas.microsoft.com/office/drawing/2014/main" id="{47951A7E-67F9-4140-9CCE-43A9DFAC7D95}"/>
              </a:ext>
            </a:extLst>
          </p:cNvPr>
          <p:cNvSpPr/>
          <p:nvPr/>
        </p:nvSpPr>
        <p:spPr>
          <a:xfrm>
            <a:off x="3564645" y="1065934"/>
            <a:ext cx="2977846"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6" name="Rectangle 15">
            <a:extLst>
              <a:ext uri="{FF2B5EF4-FFF2-40B4-BE49-F238E27FC236}">
                <a16:creationId xmlns:a16="http://schemas.microsoft.com/office/drawing/2014/main" id="{7B0E9ADF-DBFE-4AB7-855A-19A952F7CD95}"/>
              </a:ext>
            </a:extLst>
          </p:cNvPr>
          <p:cNvSpPr/>
          <p:nvPr/>
        </p:nvSpPr>
        <p:spPr>
          <a:xfrm>
            <a:off x="385817" y="3177303"/>
            <a:ext cx="2944124" cy="851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Chose point when Test AUC starts to decrease over time</a:t>
            </a:r>
          </a:p>
        </p:txBody>
      </p:sp>
      <p:sp>
        <p:nvSpPr>
          <p:cNvPr id="17" name="Rectangle 16">
            <a:extLst>
              <a:ext uri="{FF2B5EF4-FFF2-40B4-BE49-F238E27FC236}">
                <a16:creationId xmlns:a16="http://schemas.microsoft.com/office/drawing/2014/main" id="{252FC1C7-F23D-46FA-8DC9-AAB3F713E6C6}"/>
              </a:ext>
            </a:extLst>
          </p:cNvPr>
          <p:cNvSpPr/>
          <p:nvPr/>
        </p:nvSpPr>
        <p:spPr>
          <a:xfrm>
            <a:off x="3563716" y="3182066"/>
            <a:ext cx="2977846" cy="846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Entropy gives better information gain than Gini Index and Misclassification Error</a:t>
            </a:r>
          </a:p>
        </p:txBody>
      </p:sp>
      <p:pic>
        <p:nvPicPr>
          <p:cNvPr id="20" name="Picture 2" descr="A screenshot of a cell phone&#10;&#10;Description generated with very high confidence">
            <a:extLst>
              <a:ext uri="{FF2B5EF4-FFF2-40B4-BE49-F238E27FC236}">
                <a16:creationId xmlns:a16="http://schemas.microsoft.com/office/drawing/2014/main" id="{65DA8CF3-1361-4112-A686-3F2057731984}"/>
              </a:ext>
            </a:extLst>
          </p:cNvPr>
          <p:cNvPicPr>
            <a:picLocks noChangeAspect="1"/>
          </p:cNvPicPr>
          <p:nvPr/>
        </p:nvPicPr>
        <p:blipFill>
          <a:blip r:embed="rId2"/>
          <a:stretch>
            <a:fillRect/>
          </a:stretch>
        </p:blipFill>
        <p:spPr>
          <a:xfrm>
            <a:off x="436008" y="1114565"/>
            <a:ext cx="2764391" cy="1816390"/>
          </a:xfrm>
          <a:prstGeom prst="rect">
            <a:avLst/>
          </a:prstGeom>
        </p:spPr>
      </p:pic>
      <p:pic>
        <p:nvPicPr>
          <p:cNvPr id="6" name="Picture 5">
            <a:extLst>
              <a:ext uri="{FF2B5EF4-FFF2-40B4-BE49-F238E27FC236}">
                <a16:creationId xmlns:a16="http://schemas.microsoft.com/office/drawing/2014/main" id="{AFD3489A-4AB7-4E44-A4EB-B761B2F85FFB}"/>
              </a:ext>
            </a:extLst>
          </p:cNvPr>
          <p:cNvPicPr>
            <a:picLocks noChangeAspect="1"/>
          </p:cNvPicPr>
          <p:nvPr/>
        </p:nvPicPr>
        <p:blipFill>
          <a:blip r:embed="rId3"/>
          <a:stretch>
            <a:fillRect/>
          </a:stretch>
        </p:blipFill>
        <p:spPr>
          <a:xfrm>
            <a:off x="3768551" y="1701988"/>
            <a:ext cx="2634441" cy="378854"/>
          </a:xfrm>
          <a:prstGeom prst="rect">
            <a:avLst/>
          </a:prstGeom>
        </p:spPr>
      </p:pic>
      <p:sp>
        <p:nvSpPr>
          <p:cNvPr id="18" name="Rectangle 17">
            <a:extLst>
              <a:ext uri="{FF2B5EF4-FFF2-40B4-BE49-F238E27FC236}">
                <a16:creationId xmlns:a16="http://schemas.microsoft.com/office/drawing/2014/main" id="{9F8BA718-63EA-4F4E-BFAD-6545B46E9014}"/>
              </a:ext>
            </a:extLst>
          </p:cNvPr>
          <p:cNvSpPr/>
          <p:nvPr/>
        </p:nvSpPr>
        <p:spPr>
          <a:xfrm>
            <a:off x="3897685" y="1292848"/>
            <a:ext cx="2310838" cy="25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Splitting Criteria: Entropy</a:t>
            </a:r>
          </a:p>
        </p:txBody>
      </p:sp>
      <p:sp>
        <p:nvSpPr>
          <p:cNvPr id="19" name="Rectangle 18">
            <a:extLst>
              <a:ext uri="{FF2B5EF4-FFF2-40B4-BE49-F238E27FC236}">
                <a16:creationId xmlns:a16="http://schemas.microsoft.com/office/drawing/2014/main" id="{D5588894-49CC-4629-A8B2-4DFC6AAAC65F}"/>
              </a:ext>
            </a:extLst>
          </p:cNvPr>
          <p:cNvSpPr/>
          <p:nvPr/>
        </p:nvSpPr>
        <p:spPr>
          <a:xfrm>
            <a:off x="1114188" y="1333005"/>
            <a:ext cx="1667112" cy="237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err="1">
                <a:solidFill>
                  <a:schemeClr val="tx1"/>
                </a:solidFill>
                <a:latin typeface="Century Gothic" panose="020B0502020202020204" pitchFamily="34" charset="0"/>
              </a:rPr>
              <a:t>N_estimator</a:t>
            </a:r>
            <a:r>
              <a:rPr lang="en-SG" b="1" dirty="0">
                <a:solidFill>
                  <a:schemeClr val="tx1"/>
                </a:solidFill>
                <a:latin typeface="Century Gothic" panose="020B0502020202020204" pitchFamily="34" charset="0"/>
              </a:rPr>
              <a:t>: 24</a:t>
            </a:r>
          </a:p>
        </p:txBody>
      </p:sp>
      <p:sp>
        <p:nvSpPr>
          <p:cNvPr id="8" name="TextBox 7">
            <a:extLst>
              <a:ext uri="{FF2B5EF4-FFF2-40B4-BE49-F238E27FC236}">
                <a16:creationId xmlns:a16="http://schemas.microsoft.com/office/drawing/2014/main" id="{5FD6B154-66BD-44BF-B894-FC43BB0BF5E7}"/>
              </a:ext>
            </a:extLst>
          </p:cNvPr>
          <p:cNvSpPr txBox="1"/>
          <p:nvPr/>
        </p:nvSpPr>
        <p:spPr>
          <a:xfrm>
            <a:off x="3798420" y="2191946"/>
            <a:ext cx="2574704" cy="677108"/>
          </a:xfrm>
          <a:prstGeom prst="rect">
            <a:avLst/>
          </a:prstGeom>
          <a:noFill/>
        </p:spPr>
        <p:txBody>
          <a:bodyPr wrap="square" rtlCol="0">
            <a:spAutoFit/>
          </a:bodyPr>
          <a:lstStyle/>
          <a:p>
            <a:pPr algn="ctr"/>
            <a:r>
              <a:rPr lang="en-US" sz="1200" i="1" dirty="0">
                <a:latin typeface="Century Gothic" panose="020B0502020202020204" pitchFamily="34" charset="0"/>
              </a:rPr>
              <a:t>p( j | t) </a:t>
            </a:r>
            <a:r>
              <a:rPr lang="en-US" sz="1200" dirty="0">
                <a:latin typeface="Century Gothic" panose="020B0502020202020204" pitchFamily="34" charset="0"/>
              </a:rPr>
              <a:t>is the relative frequency of class j at node t </a:t>
            </a:r>
            <a:br>
              <a:rPr lang="en-US" dirty="0">
                <a:latin typeface="Century Gothic" panose="020B0502020202020204" pitchFamily="34" charset="0"/>
              </a:rPr>
            </a:br>
            <a:endParaRPr lang="en-SG" dirty="0">
              <a:latin typeface="Century Gothic" panose="020B0502020202020204" pitchFamily="34" charset="0"/>
            </a:endParaRPr>
          </a:p>
        </p:txBody>
      </p:sp>
    </p:spTree>
    <p:extLst>
      <p:ext uri="{BB962C8B-B14F-4D97-AF65-F5344CB8AC3E}">
        <p14:creationId xmlns:p14="http://schemas.microsoft.com/office/powerpoint/2010/main" val="8003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D692A-D1BD-4DA3-B2B8-8653368147A2}"/>
              </a:ext>
            </a:extLst>
          </p:cNvPr>
          <p:cNvSpPr/>
          <p:nvPr/>
        </p:nvSpPr>
        <p:spPr>
          <a:xfrm>
            <a:off x="-2" y="-327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descr="A picture containing LEGO, toy&#10;&#10;Description generated with high confidence">
            <a:extLst>
              <a:ext uri="{FF2B5EF4-FFF2-40B4-BE49-F238E27FC236}">
                <a16:creationId xmlns:a16="http://schemas.microsoft.com/office/drawing/2014/main" id="{7D22BE25-983C-41BD-97A0-12A5AE01DA9F}"/>
              </a:ext>
            </a:extLst>
          </p:cNvPr>
          <p:cNvPicPr>
            <a:picLocks noChangeAspect="1"/>
          </p:cNvPicPr>
          <p:nvPr/>
        </p:nvPicPr>
        <p:blipFill>
          <a:blip r:embed="rId3"/>
          <a:stretch>
            <a:fillRect/>
          </a:stretch>
        </p:blipFill>
        <p:spPr>
          <a:xfrm>
            <a:off x="1267475" y="35145"/>
            <a:ext cx="533924" cy="533924"/>
          </a:xfrm>
          <a:prstGeom prst="rect">
            <a:avLst/>
          </a:prstGeom>
        </p:spPr>
      </p:pic>
      <p:sp>
        <p:nvSpPr>
          <p:cNvPr id="7" name="TextBox 6">
            <a:extLst>
              <a:ext uri="{FF2B5EF4-FFF2-40B4-BE49-F238E27FC236}">
                <a16:creationId xmlns:a16="http://schemas.microsoft.com/office/drawing/2014/main" id="{CBBB60AE-6F85-470E-A750-8D95B137E5EC}"/>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pic>
        <p:nvPicPr>
          <p:cNvPr id="22" name="Picture 21">
            <a:extLst>
              <a:ext uri="{FF2B5EF4-FFF2-40B4-BE49-F238E27FC236}">
                <a16:creationId xmlns:a16="http://schemas.microsoft.com/office/drawing/2014/main" id="{856E51F5-2F65-4B85-80DB-82A6E963AD6D}"/>
              </a:ext>
            </a:extLst>
          </p:cNvPr>
          <p:cNvPicPr>
            <a:picLocks noChangeAspect="1"/>
          </p:cNvPicPr>
          <p:nvPr/>
        </p:nvPicPr>
        <p:blipFill>
          <a:blip r:embed="rId4"/>
          <a:stretch>
            <a:fillRect/>
          </a:stretch>
        </p:blipFill>
        <p:spPr>
          <a:xfrm>
            <a:off x="600812" y="1282558"/>
            <a:ext cx="2729795" cy="1668761"/>
          </a:xfrm>
          <a:prstGeom prst="rect">
            <a:avLst/>
          </a:prstGeom>
        </p:spPr>
      </p:pic>
      <p:grpSp>
        <p:nvGrpSpPr>
          <p:cNvPr id="30" name="Group 29">
            <a:extLst>
              <a:ext uri="{FF2B5EF4-FFF2-40B4-BE49-F238E27FC236}">
                <a16:creationId xmlns:a16="http://schemas.microsoft.com/office/drawing/2014/main" id="{B902A089-5D14-445F-95B8-5EE4DBC24E51}"/>
              </a:ext>
            </a:extLst>
          </p:cNvPr>
          <p:cNvGrpSpPr/>
          <p:nvPr/>
        </p:nvGrpSpPr>
        <p:grpSpPr>
          <a:xfrm>
            <a:off x="741230" y="3155178"/>
            <a:ext cx="1251953" cy="1193054"/>
            <a:chOff x="678447" y="712462"/>
            <a:chExt cx="1251953" cy="1193054"/>
          </a:xfrm>
        </p:grpSpPr>
        <p:sp>
          <p:nvSpPr>
            <p:cNvPr id="5" name="Rectangle 4">
              <a:extLst>
                <a:ext uri="{FF2B5EF4-FFF2-40B4-BE49-F238E27FC236}">
                  <a16:creationId xmlns:a16="http://schemas.microsoft.com/office/drawing/2014/main" id="{1E530232-8D7A-4223-8D37-3A4E60D3F32E}"/>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CD0B94B-3856-4BA6-A2A4-B85A2413EFCF}"/>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Precision</a:t>
              </a:r>
            </a:p>
          </p:txBody>
        </p:sp>
        <p:pic>
          <p:nvPicPr>
            <p:cNvPr id="23" name="Picture 22">
              <a:extLst>
                <a:ext uri="{FF2B5EF4-FFF2-40B4-BE49-F238E27FC236}">
                  <a16:creationId xmlns:a16="http://schemas.microsoft.com/office/drawing/2014/main" id="{443D8802-F2DD-4B3C-86A3-F191850DE76E}"/>
                </a:ext>
              </a:extLst>
            </p:cNvPr>
            <p:cNvPicPr>
              <a:picLocks noChangeAspect="1"/>
            </p:cNvPicPr>
            <p:nvPr/>
          </p:nvPicPr>
          <p:blipFill>
            <a:blip r:embed="rId5"/>
            <a:stretch>
              <a:fillRect/>
            </a:stretch>
          </p:blipFill>
          <p:spPr>
            <a:xfrm>
              <a:off x="678447" y="1210191"/>
              <a:ext cx="1251952" cy="695325"/>
            </a:xfrm>
            <a:prstGeom prst="rect">
              <a:avLst/>
            </a:prstGeom>
          </p:spPr>
        </p:pic>
      </p:grpSp>
      <p:grpSp>
        <p:nvGrpSpPr>
          <p:cNvPr id="36" name="Group 35">
            <a:extLst>
              <a:ext uri="{FF2B5EF4-FFF2-40B4-BE49-F238E27FC236}">
                <a16:creationId xmlns:a16="http://schemas.microsoft.com/office/drawing/2014/main" id="{7F442A67-EFA6-4290-A051-DBEB6F95DCD8}"/>
              </a:ext>
            </a:extLst>
          </p:cNvPr>
          <p:cNvGrpSpPr/>
          <p:nvPr/>
        </p:nvGrpSpPr>
        <p:grpSpPr>
          <a:xfrm>
            <a:off x="2553895" y="3163491"/>
            <a:ext cx="1251953" cy="1176071"/>
            <a:chOff x="2250573" y="712462"/>
            <a:chExt cx="1251953" cy="1176071"/>
          </a:xfrm>
        </p:grpSpPr>
        <p:pic>
          <p:nvPicPr>
            <p:cNvPr id="31" name="Picture 30">
              <a:extLst>
                <a:ext uri="{FF2B5EF4-FFF2-40B4-BE49-F238E27FC236}">
                  <a16:creationId xmlns:a16="http://schemas.microsoft.com/office/drawing/2014/main" id="{EF560B8C-F4BF-42F0-BA41-4E37323BA1DB}"/>
                </a:ext>
              </a:extLst>
            </p:cNvPr>
            <p:cNvPicPr>
              <a:picLocks noChangeAspect="1"/>
            </p:cNvPicPr>
            <p:nvPr/>
          </p:nvPicPr>
          <p:blipFill>
            <a:blip r:embed="rId6"/>
            <a:stretch>
              <a:fillRect/>
            </a:stretch>
          </p:blipFill>
          <p:spPr>
            <a:xfrm>
              <a:off x="2250573" y="1221783"/>
              <a:ext cx="1251951" cy="666750"/>
            </a:xfrm>
            <a:prstGeom prst="rect">
              <a:avLst/>
            </a:prstGeom>
          </p:spPr>
        </p:pic>
        <p:grpSp>
          <p:nvGrpSpPr>
            <p:cNvPr id="32" name="Group 31">
              <a:extLst>
                <a:ext uri="{FF2B5EF4-FFF2-40B4-BE49-F238E27FC236}">
                  <a16:creationId xmlns:a16="http://schemas.microsoft.com/office/drawing/2014/main" id="{83CBAE4E-4DB8-4D7A-A97C-031A2CFFF7AB}"/>
                </a:ext>
              </a:extLst>
            </p:cNvPr>
            <p:cNvGrpSpPr/>
            <p:nvPr/>
          </p:nvGrpSpPr>
          <p:grpSpPr>
            <a:xfrm>
              <a:off x="2250574" y="712462"/>
              <a:ext cx="1251952" cy="487075"/>
              <a:chOff x="678448" y="712462"/>
              <a:chExt cx="1251952" cy="487075"/>
            </a:xfrm>
          </p:grpSpPr>
          <p:sp>
            <p:nvSpPr>
              <p:cNvPr id="33" name="Rectangle 32">
                <a:extLst>
                  <a:ext uri="{FF2B5EF4-FFF2-40B4-BE49-F238E27FC236}">
                    <a16:creationId xmlns:a16="http://schemas.microsoft.com/office/drawing/2014/main" id="{AEC1158E-B6DD-4A23-A1BB-0B6996C867C5}"/>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1FE75C1F-6A31-4E53-88AC-00C04F230F97}"/>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Recall</a:t>
                </a:r>
              </a:p>
            </p:txBody>
          </p:sp>
        </p:grpSp>
      </p:grpSp>
      <p:grpSp>
        <p:nvGrpSpPr>
          <p:cNvPr id="53" name="Group 52">
            <a:extLst>
              <a:ext uri="{FF2B5EF4-FFF2-40B4-BE49-F238E27FC236}">
                <a16:creationId xmlns:a16="http://schemas.microsoft.com/office/drawing/2014/main" id="{B6670A1B-09F8-46D0-B2CE-ED6C90AAC7C5}"/>
              </a:ext>
            </a:extLst>
          </p:cNvPr>
          <p:cNvGrpSpPr/>
          <p:nvPr/>
        </p:nvGrpSpPr>
        <p:grpSpPr>
          <a:xfrm>
            <a:off x="4243212" y="3155178"/>
            <a:ext cx="1691626" cy="1189086"/>
            <a:chOff x="3603945" y="722972"/>
            <a:chExt cx="1643450" cy="1235715"/>
          </a:xfrm>
        </p:grpSpPr>
        <p:grpSp>
          <p:nvGrpSpPr>
            <p:cNvPr id="43" name="Group 42">
              <a:extLst>
                <a:ext uri="{FF2B5EF4-FFF2-40B4-BE49-F238E27FC236}">
                  <a16:creationId xmlns:a16="http://schemas.microsoft.com/office/drawing/2014/main" id="{810FF737-91BE-4584-9739-EF8A971C65D4}"/>
                </a:ext>
              </a:extLst>
            </p:cNvPr>
            <p:cNvGrpSpPr/>
            <p:nvPr/>
          </p:nvGrpSpPr>
          <p:grpSpPr>
            <a:xfrm>
              <a:off x="3603945" y="722972"/>
              <a:ext cx="1643449" cy="806491"/>
              <a:chOff x="3833281" y="722972"/>
              <a:chExt cx="1251952" cy="806491"/>
            </a:xfrm>
          </p:grpSpPr>
          <p:grpSp>
            <p:nvGrpSpPr>
              <p:cNvPr id="39" name="Group 38">
                <a:extLst>
                  <a:ext uri="{FF2B5EF4-FFF2-40B4-BE49-F238E27FC236}">
                    <a16:creationId xmlns:a16="http://schemas.microsoft.com/office/drawing/2014/main" id="{A475C27A-ACC1-4C2E-ACA9-6610EBFF11B7}"/>
                  </a:ext>
                </a:extLst>
              </p:cNvPr>
              <p:cNvGrpSpPr/>
              <p:nvPr/>
            </p:nvGrpSpPr>
            <p:grpSpPr>
              <a:xfrm>
                <a:off x="3833281" y="722972"/>
                <a:ext cx="1251952" cy="487075"/>
                <a:chOff x="678448" y="712462"/>
                <a:chExt cx="1251952" cy="487075"/>
              </a:xfrm>
            </p:grpSpPr>
            <p:sp>
              <p:nvSpPr>
                <p:cNvPr id="40" name="Rectangle 39">
                  <a:extLst>
                    <a:ext uri="{FF2B5EF4-FFF2-40B4-BE49-F238E27FC236}">
                      <a16:creationId xmlns:a16="http://schemas.microsoft.com/office/drawing/2014/main" id="{760FD876-F5AB-49D6-9277-C82D64AB2CA4}"/>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2FF7D4E8-F230-43ED-A647-21529C8A6B88}"/>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F1-Score</a:t>
                  </a:r>
                </a:p>
              </p:txBody>
            </p:sp>
          </p:grpSp>
          <p:sp>
            <p:nvSpPr>
              <p:cNvPr id="42" name="TextBox 41">
                <a:extLst>
                  <a:ext uri="{FF2B5EF4-FFF2-40B4-BE49-F238E27FC236}">
                    <a16:creationId xmlns:a16="http://schemas.microsoft.com/office/drawing/2014/main" id="{21A8BA65-E2B9-4E97-B854-63DCAEACEBC2}"/>
                  </a:ext>
                </a:extLst>
              </p:cNvPr>
              <p:cNvSpPr txBox="1"/>
              <p:nvPr/>
            </p:nvSpPr>
            <p:spPr>
              <a:xfrm>
                <a:off x="4093428" y="1160131"/>
                <a:ext cx="203200" cy="369332"/>
              </a:xfrm>
              <a:prstGeom prst="rect">
                <a:avLst/>
              </a:prstGeom>
              <a:noFill/>
            </p:spPr>
            <p:txBody>
              <a:bodyPr wrap="square" rtlCol="0">
                <a:spAutoFit/>
              </a:bodyPr>
              <a:lstStyle/>
              <a:p>
                <a:r>
                  <a:rPr lang="en-SG" sz="1800"/>
                  <a:t>2</a:t>
                </a:r>
              </a:p>
            </p:txBody>
          </p:sp>
        </p:grpSp>
        <p:sp>
          <p:nvSpPr>
            <p:cNvPr id="46" name="Rectangle 45">
              <a:extLst>
                <a:ext uri="{FF2B5EF4-FFF2-40B4-BE49-F238E27FC236}">
                  <a16:creationId xmlns:a16="http://schemas.microsoft.com/office/drawing/2014/main" id="{FAC5084C-6C55-4A2E-9382-57639B54E7E0}"/>
                </a:ext>
              </a:extLst>
            </p:cNvPr>
            <p:cNvSpPr/>
            <p:nvPr/>
          </p:nvSpPr>
          <p:spPr>
            <a:xfrm>
              <a:off x="3603946" y="1218096"/>
              <a:ext cx="1643449" cy="7405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sz="1600" dirty="0"/>
                <a:t>2 TP</a:t>
              </a:r>
            </a:p>
            <a:p>
              <a:pPr algn="ctr"/>
              <a:endParaRPr lang="en-SG" sz="900" dirty="0"/>
            </a:p>
            <a:p>
              <a:pPr algn="ctr"/>
              <a:r>
                <a:rPr lang="en-SG" sz="1600" dirty="0"/>
                <a:t>2 TP + FP + FN</a:t>
              </a:r>
            </a:p>
          </p:txBody>
        </p:sp>
      </p:grpSp>
      <p:cxnSp>
        <p:nvCxnSpPr>
          <p:cNvPr id="48" name="Straight Connector 47">
            <a:extLst>
              <a:ext uri="{FF2B5EF4-FFF2-40B4-BE49-F238E27FC236}">
                <a16:creationId xmlns:a16="http://schemas.microsoft.com/office/drawing/2014/main" id="{C444BFC4-1EF2-4DA7-B1E5-7BE4940631D7}"/>
              </a:ext>
            </a:extLst>
          </p:cNvPr>
          <p:cNvCxnSpPr>
            <a:cxnSpLocks/>
            <a:stCxn id="46" idx="1"/>
            <a:endCxn id="46" idx="3"/>
          </p:cNvCxnSpPr>
          <p:nvPr/>
        </p:nvCxnSpPr>
        <p:spPr>
          <a:xfrm>
            <a:off x="4243213" y="3987942"/>
            <a:ext cx="1691625"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EFAE3E-893C-445B-B92F-C69CBA7D9DC6}"/>
              </a:ext>
            </a:extLst>
          </p:cNvPr>
          <p:cNvSpPr/>
          <p:nvPr/>
        </p:nvSpPr>
        <p:spPr>
          <a:xfrm>
            <a:off x="60081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Confusion Matrix</a:t>
            </a:r>
          </a:p>
        </p:txBody>
      </p:sp>
      <p:sp>
        <p:nvSpPr>
          <p:cNvPr id="25" name="Rectangle 24">
            <a:extLst>
              <a:ext uri="{FF2B5EF4-FFF2-40B4-BE49-F238E27FC236}">
                <a16:creationId xmlns:a16="http://schemas.microsoft.com/office/drawing/2014/main" id="{11490CCC-2F32-421B-B7CF-446B13CB4785}"/>
              </a:ext>
            </a:extLst>
          </p:cNvPr>
          <p:cNvSpPr/>
          <p:nvPr/>
        </p:nvSpPr>
        <p:spPr>
          <a:xfrm>
            <a:off x="60080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Content Placeholder 8">
            <a:extLst>
              <a:ext uri="{FF2B5EF4-FFF2-40B4-BE49-F238E27FC236}">
                <a16:creationId xmlns:a16="http://schemas.microsoft.com/office/drawing/2014/main" id="{A4677340-1E13-4C43-B51D-473A7DBE7FFF}"/>
              </a:ext>
            </a:extLst>
          </p:cNvPr>
          <p:cNvPicPr>
            <a:picLocks noChangeAspect="1"/>
          </p:cNvPicPr>
          <p:nvPr/>
        </p:nvPicPr>
        <p:blipFill>
          <a:blip r:embed="rId7"/>
          <a:stretch>
            <a:fillRect/>
          </a:stretch>
        </p:blipFill>
        <p:spPr>
          <a:xfrm>
            <a:off x="3526888" y="1275705"/>
            <a:ext cx="2729795" cy="1677617"/>
          </a:xfrm>
          <a:prstGeom prst="rect">
            <a:avLst/>
          </a:prstGeom>
        </p:spPr>
      </p:pic>
      <p:sp>
        <p:nvSpPr>
          <p:cNvPr id="35" name="Rectangle 34">
            <a:extLst>
              <a:ext uri="{FF2B5EF4-FFF2-40B4-BE49-F238E27FC236}">
                <a16:creationId xmlns:a16="http://schemas.microsoft.com/office/drawing/2014/main" id="{B9AF1904-C5FB-4835-B0C7-C11F415F87BE}"/>
              </a:ext>
            </a:extLst>
          </p:cNvPr>
          <p:cNvSpPr/>
          <p:nvPr/>
        </p:nvSpPr>
        <p:spPr>
          <a:xfrm>
            <a:off x="352689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AUC Curve</a:t>
            </a:r>
          </a:p>
        </p:txBody>
      </p:sp>
      <p:sp>
        <p:nvSpPr>
          <p:cNvPr id="37" name="Rectangle 36">
            <a:extLst>
              <a:ext uri="{FF2B5EF4-FFF2-40B4-BE49-F238E27FC236}">
                <a16:creationId xmlns:a16="http://schemas.microsoft.com/office/drawing/2014/main" id="{30B55385-BC95-4444-9126-05BBD0E5A955}"/>
              </a:ext>
            </a:extLst>
          </p:cNvPr>
          <p:cNvSpPr/>
          <p:nvPr/>
        </p:nvSpPr>
        <p:spPr>
          <a:xfrm>
            <a:off x="352688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603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2562" y="-149703"/>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sp>
        <p:nvSpPr>
          <p:cNvPr id="18" name="Rectangle 17">
            <a:extLst>
              <a:ext uri="{FF2B5EF4-FFF2-40B4-BE49-F238E27FC236}">
                <a16:creationId xmlns:a16="http://schemas.microsoft.com/office/drawing/2014/main" id="{2FB6FA29-94CE-42F0-8996-7C43CC9C7C82}"/>
              </a:ext>
            </a:extLst>
          </p:cNvPr>
          <p:cNvSpPr/>
          <p:nvPr/>
        </p:nvSpPr>
        <p:spPr>
          <a:xfrm>
            <a:off x="461024" y="749387"/>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632A84F2-C424-4F81-B047-095DFC3E6C47}"/>
              </a:ext>
            </a:extLst>
          </p:cNvPr>
          <p:cNvSpPr/>
          <p:nvPr/>
        </p:nvSpPr>
        <p:spPr>
          <a:xfrm>
            <a:off x="515410" y="812021"/>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Accuracy</a:t>
            </a:r>
          </a:p>
        </p:txBody>
      </p:sp>
      <p:sp>
        <p:nvSpPr>
          <p:cNvPr id="20" name="Rectangle 19">
            <a:extLst>
              <a:ext uri="{FF2B5EF4-FFF2-40B4-BE49-F238E27FC236}">
                <a16:creationId xmlns:a16="http://schemas.microsoft.com/office/drawing/2014/main" id="{599A2982-9F2C-412C-9AF7-EB08F627ED85}"/>
              </a:ext>
            </a:extLst>
          </p:cNvPr>
          <p:cNvSpPr/>
          <p:nvPr/>
        </p:nvSpPr>
        <p:spPr>
          <a:xfrm>
            <a:off x="461024" y="147819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2DD641E4-4B4E-473F-9454-6AF68F7C1C88}"/>
              </a:ext>
            </a:extLst>
          </p:cNvPr>
          <p:cNvSpPr/>
          <p:nvPr/>
        </p:nvSpPr>
        <p:spPr>
          <a:xfrm>
            <a:off x="515410" y="154082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Precision</a:t>
            </a:r>
          </a:p>
        </p:txBody>
      </p:sp>
      <p:sp>
        <p:nvSpPr>
          <p:cNvPr id="22" name="Rectangle 21">
            <a:extLst>
              <a:ext uri="{FF2B5EF4-FFF2-40B4-BE49-F238E27FC236}">
                <a16:creationId xmlns:a16="http://schemas.microsoft.com/office/drawing/2014/main" id="{317B4C76-742F-484A-A08C-30B7B38419F4}"/>
              </a:ext>
            </a:extLst>
          </p:cNvPr>
          <p:cNvSpPr/>
          <p:nvPr/>
        </p:nvSpPr>
        <p:spPr>
          <a:xfrm>
            <a:off x="451507" y="3660256"/>
            <a:ext cx="5900600"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E33615BB-5F9D-4DE8-9322-67E74817EE16}"/>
              </a:ext>
            </a:extLst>
          </p:cNvPr>
          <p:cNvSpPr/>
          <p:nvPr/>
        </p:nvSpPr>
        <p:spPr>
          <a:xfrm>
            <a:off x="505893" y="3722890"/>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AUC </a:t>
            </a:r>
          </a:p>
        </p:txBody>
      </p:sp>
      <p:sp>
        <p:nvSpPr>
          <p:cNvPr id="24" name="Rectangle 23">
            <a:extLst>
              <a:ext uri="{FF2B5EF4-FFF2-40B4-BE49-F238E27FC236}">
                <a16:creationId xmlns:a16="http://schemas.microsoft.com/office/drawing/2014/main" id="{C5087F76-EC0B-4583-95CE-FBCAB19B9ECA}"/>
              </a:ext>
            </a:extLst>
          </p:cNvPr>
          <p:cNvSpPr/>
          <p:nvPr/>
        </p:nvSpPr>
        <p:spPr>
          <a:xfrm>
            <a:off x="461024" y="220741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E4D54E23-498E-4EE5-959E-663769297B08}"/>
              </a:ext>
            </a:extLst>
          </p:cNvPr>
          <p:cNvSpPr/>
          <p:nvPr/>
        </p:nvSpPr>
        <p:spPr>
          <a:xfrm>
            <a:off x="515410" y="227004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Recall</a:t>
            </a:r>
          </a:p>
        </p:txBody>
      </p:sp>
      <p:sp>
        <p:nvSpPr>
          <p:cNvPr id="26" name="Rectangle 25">
            <a:extLst>
              <a:ext uri="{FF2B5EF4-FFF2-40B4-BE49-F238E27FC236}">
                <a16:creationId xmlns:a16="http://schemas.microsoft.com/office/drawing/2014/main" id="{95AC6380-B221-434D-8C8F-2676A0158AA1}"/>
              </a:ext>
            </a:extLst>
          </p:cNvPr>
          <p:cNvSpPr/>
          <p:nvPr/>
        </p:nvSpPr>
        <p:spPr>
          <a:xfrm>
            <a:off x="451506" y="2940329"/>
            <a:ext cx="5881565"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967A34E6-EF12-40FA-9843-97A48A3E48AE}"/>
              </a:ext>
            </a:extLst>
          </p:cNvPr>
          <p:cNvSpPr/>
          <p:nvPr/>
        </p:nvSpPr>
        <p:spPr>
          <a:xfrm>
            <a:off x="505893" y="3002963"/>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F1-Score</a:t>
            </a:r>
          </a:p>
        </p:txBody>
      </p:sp>
      <p:sp>
        <p:nvSpPr>
          <p:cNvPr id="29" name="TextBox 28">
            <a:extLst>
              <a:ext uri="{FF2B5EF4-FFF2-40B4-BE49-F238E27FC236}">
                <a16:creationId xmlns:a16="http://schemas.microsoft.com/office/drawing/2014/main" id="{50E2F618-B070-4C3E-959D-E5E70CFB81E1}"/>
              </a:ext>
            </a:extLst>
          </p:cNvPr>
          <p:cNvSpPr txBox="1"/>
          <p:nvPr/>
        </p:nvSpPr>
        <p:spPr>
          <a:xfrm>
            <a:off x="2052705" y="810711"/>
            <a:ext cx="4280366" cy="461665"/>
          </a:xfrm>
          <a:prstGeom prst="rect">
            <a:avLst/>
          </a:prstGeom>
          <a:noFill/>
        </p:spPr>
        <p:txBody>
          <a:bodyPr wrap="square" rtlCol="0">
            <a:spAutoFit/>
          </a:bodyPr>
          <a:lstStyle/>
          <a:p>
            <a:pPr algn="just"/>
            <a:r>
              <a:rPr lang="en-SG" sz="1200" dirty="0"/>
              <a:t>Inappropriate for imbalanced dataset due to higher likelihood in predicting the class label to be non-fraud </a:t>
            </a:r>
          </a:p>
        </p:txBody>
      </p:sp>
      <p:sp>
        <p:nvSpPr>
          <p:cNvPr id="30" name="TextBox 29">
            <a:extLst>
              <a:ext uri="{FF2B5EF4-FFF2-40B4-BE49-F238E27FC236}">
                <a16:creationId xmlns:a16="http://schemas.microsoft.com/office/drawing/2014/main" id="{A0A212AF-7A35-442E-B5DB-42F0BA8FD75B}"/>
              </a:ext>
            </a:extLst>
          </p:cNvPr>
          <p:cNvSpPr txBox="1"/>
          <p:nvPr/>
        </p:nvSpPr>
        <p:spPr>
          <a:xfrm>
            <a:off x="2044135" y="1522468"/>
            <a:ext cx="4114415" cy="461665"/>
          </a:xfrm>
          <a:prstGeom prst="rect">
            <a:avLst/>
          </a:prstGeom>
          <a:noFill/>
        </p:spPr>
        <p:txBody>
          <a:bodyPr wrap="square" rtlCol="0">
            <a:spAutoFit/>
          </a:bodyPr>
          <a:lstStyle/>
          <a:p>
            <a:pPr algn="just"/>
            <a:r>
              <a:rPr lang="en-SG" sz="1200" dirty="0"/>
              <a:t>Shows fraction of relevant instances among retrieved instances </a:t>
            </a:r>
            <a:r>
              <a:rPr lang="en-SG" sz="1200" dirty="0">
                <a:sym typeface="Wingdings" panose="05000000000000000000" pitchFamily="2" charset="2"/>
              </a:rPr>
              <a:t> Inappropriate due to precision bias</a:t>
            </a:r>
            <a:endParaRPr lang="en-SG" sz="1200" dirty="0"/>
          </a:p>
        </p:txBody>
      </p:sp>
      <p:sp>
        <p:nvSpPr>
          <p:cNvPr id="31" name="TextBox 30">
            <a:extLst>
              <a:ext uri="{FF2B5EF4-FFF2-40B4-BE49-F238E27FC236}">
                <a16:creationId xmlns:a16="http://schemas.microsoft.com/office/drawing/2014/main" id="{32871ABD-DCDC-495B-BB0D-4585FEF1E6B0}"/>
              </a:ext>
            </a:extLst>
          </p:cNvPr>
          <p:cNvSpPr txBox="1"/>
          <p:nvPr/>
        </p:nvSpPr>
        <p:spPr>
          <a:xfrm>
            <a:off x="2052705" y="2244019"/>
            <a:ext cx="4205855" cy="461665"/>
          </a:xfrm>
          <a:prstGeom prst="rect">
            <a:avLst/>
          </a:prstGeom>
          <a:noFill/>
        </p:spPr>
        <p:txBody>
          <a:bodyPr wrap="square" rtlCol="0">
            <a:spAutoFit/>
          </a:bodyPr>
          <a:lstStyle/>
          <a:p>
            <a:pPr algn="just"/>
            <a:r>
              <a:rPr lang="en-SG" sz="1200" dirty="0"/>
              <a:t>Shows fraction of relevant instances over total relevant instances </a:t>
            </a:r>
            <a:r>
              <a:rPr lang="en-SG" sz="1200" dirty="0">
                <a:sym typeface="Wingdings" panose="05000000000000000000" pitchFamily="2" charset="2"/>
              </a:rPr>
              <a:t> Inappropriate due to recall bias</a:t>
            </a:r>
            <a:endParaRPr lang="en-SG" sz="1200" dirty="0"/>
          </a:p>
        </p:txBody>
      </p:sp>
      <p:sp>
        <p:nvSpPr>
          <p:cNvPr id="32" name="TextBox 31">
            <a:extLst>
              <a:ext uri="{FF2B5EF4-FFF2-40B4-BE49-F238E27FC236}">
                <a16:creationId xmlns:a16="http://schemas.microsoft.com/office/drawing/2014/main" id="{CDD4D102-9733-4C0A-8EBF-CFE8E6D7A062}"/>
              </a:ext>
            </a:extLst>
          </p:cNvPr>
          <p:cNvSpPr txBox="1"/>
          <p:nvPr/>
        </p:nvSpPr>
        <p:spPr>
          <a:xfrm>
            <a:off x="2052705" y="2972155"/>
            <a:ext cx="4205855" cy="461665"/>
          </a:xfrm>
          <a:prstGeom prst="rect">
            <a:avLst/>
          </a:prstGeom>
          <a:noFill/>
        </p:spPr>
        <p:txBody>
          <a:bodyPr wrap="square" rtlCol="0">
            <a:spAutoFit/>
          </a:bodyPr>
          <a:lstStyle/>
          <a:p>
            <a:pPr algn="just"/>
            <a:r>
              <a:rPr lang="en-SG" sz="1200" dirty="0"/>
              <a:t>Balance no of fraud detected and minimize no of fraud falsely detected </a:t>
            </a:r>
            <a:r>
              <a:rPr lang="en-SG" sz="1200" dirty="0">
                <a:sym typeface="Wingdings" panose="05000000000000000000" pitchFamily="2" charset="2"/>
              </a:rPr>
              <a:t> Balance precision and recall trade-off</a:t>
            </a:r>
            <a:endParaRPr lang="en-SG" sz="1200" dirty="0"/>
          </a:p>
        </p:txBody>
      </p:sp>
      <p:sp>
        <p:nvSpPr>
          <p:cNvPr id="33" name="TextBox 32">
            <a:extLst>
              <a:ext uri="{FF2B5EF4-FFF2-40B4-BE49-F238E27FC236}">
                <a16:creationId xmlns:a16="http://schemas.microsoft.com/office/drawing/2014/main" id="{00689620-67D4-40A3-A1A8-54E44C7A0F57}"/>
              </a:ext>
            </a:extLst>
          </p:cNvPr>
          <p:cNvSpPr txBox="1"/>
          <p:nvPr/>
        </p:nvSpPr>
        <p:spPr>
          <a:xfrm>
            <a:off x="2089960" y="3723126"/>
            <a:ext cx="4205855" cy="461665"/>
          </a:xfrm>
          <a:prstGeom prst="rect">
            <a:avLst/>
          </a:prstGeom>
          <a:noFill/>
        </p:spPr>
        <p:txBody>
          <a:bodyPr wrap="square" rtlCol="0">
            <a:spAutoFit/>
          </a:bodyPr>
          <a:lstStyle/>
          <a:p>
            <a:pPr algn="just"/>
            <a:r>
              <a:rPr lang="en-SG" sz="1200" dirty="0"/>
              <a:t>Suitable to evaluate binary classification model </a:t>
            </a:r>
            <a:r>
              <a:rPr lang="en-SG" sz="1200" dirty="0">
                <a:sym typeface="Wingdings" panose="05000000000000000000" pitchFamily="2" charset="2"/>
              </a:rPr>
              <a:t> Higher AUC means higher predictive power</a:t>
            </a:r>
            <a:endParaRPr lang="en-SG" sz="1200" dirty="0"/>
          </a:p>
        </p:txBody>
      </p:sp>
      <p:pic>
        <p:nvPicPr>
          <p:cNvPr id="28" name="Picture 27" descr="A picture containing LEGO, toy&#10;&#10;Description generated with high confidence">
            <a:extLst>
              <a:ext uri="{FF2B5EF4-FFF2-40B4-BE49-F238E27FC236}">
                <a16:creationId xmlns:a16="http://schemas.microsoft.com/office/drawing/2014/main" id="{BCAD4A75-2CA0-422B-880A-D74298F01FE5}"/>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65668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2249683" y="0"/>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Introduction</a:t>
            </a:r>
          </a:p>
        </p:txBody>
      </p:sp>
      <p:sp>
        <p:nvSpPr>
          <p:cNvPr id="6" name="Rectangle: Rounded Corners 5">
            <a:extLst>
              <a:ext uri="{FF2B5EF4-FFF2-40B4-BE49-F238E27FC236}">
                <a16:creationId xmlns:a16="http://schemas.microsoft.com/office/drawing/2014/main" id="{BED2C08B-2922-4798-A053-C2D8C756EEEC}"/>
              </a:ext>
            </a:extLst>
          </p:cNvPr>
          <p:cNvSpPr/>
          <p:nvPr/>
        </p:nvSpPr>
        <p:spPr>
          <a:xfrm>
            <a:off x="247880" y="689501"/>
            <a:ext cx="6394220" cy="33437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Credit Card Fraud Detection</a:t>
            </a:r>
          </a:p>
        </p:txBody>
      </p:sp>
      <p:sp>
        <p:nvSpPr>
          <p:cNvPr id="7" name="Title 1">
            <a:extLst>
              <a:ext uri="{FF2B5EF4-FFF2-40B4-BE49-F238E27FC236}">
                <a16:creationId xmlns:a16="http://schemas.microsoft.com/office/drawing/2014/main" id="{F0E2980F-DC48-477F-BFD7-DDC4C1D831FA}"/>
              </a:ext>
            </a:extLst>
          </p:cNvPr>
          <p:cNvSpPr txBox="1">
            <a:spLocks/>
          </p:cNvSpPr>
          <p:nvPr/>
        </p:nvSpPr>
        <p:spPr>
          <a:xfrm>
            <a:off x="262393" y="1023880"/>
            <a:ext cx="6347727" cy="16113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dirty="0">
                <a:latin typeface="Century Gothic" panose="020B0502020202020204" pitchFamily="34" charset="0"/>
              </a:rPr>
              <a:t>Credit card fraud is the most popular type of fraud</a:t>
            </a:r>
          </a:p>
          <a:p>
            <a:pPr lvl="3" algn="just"/>
            <a:endParaRPr lang="en-SG" sz="1200">
              <a:latin typeface="Century Gothic" panose="020B0502020202020204" pitchFamily="34" charset="0"/>
            </a:endParaRPr>
          </a:p>
          <a:p>
            <a:pPr lvl="3" algn="just"/>
            <a:r>
              <a:rPr lang="en-SG" sz="1200" b="1" dirty="0">
                <a:latin typeface="Century Gothic" panose="020B0502020202020204" pitchFamily="34" charset="0"/>
              </a:rPr>
              <a:t>4 common characteristics</a:t>
            </a:r>
            <a:r>
              <a:rPr lang="en-SG" sz="1200" dirty="0">
                <a:latin typeface="Century Gothic" panose="020B0502020202020204" pitchFamily="34" charset="0"/>
              </a:rPr>
              <a:t> which make it hard to detect fraud:</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It is uncommon – Thus, hard to generate patterns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It is concealed – It is well hidden among thousands of legit transactions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Changes over time – Fraudsters keep getting smarter and finding new ways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Organized – Fraud is often organised and makes it even harder to detect</a:t>
            </a:r>
          </a:p>
        </p:txBody>
      </p:sp>
      <p:sp>
        <p:nvSpPr>
          <p:cNvPr id="2" name="Isosceles Triangle 1">
            <a:extLst>
              <a:ext uri="{FF2B5EF4-FFF2-40B4-BE49-F238E27FC236}">
                <a16:creationId xmlns:a16="http://schemas.microsoft.com/office/drawing/2014/main" id="{D37D8C9E-BADA-4932-A592-953AAE9D8B16}"/>
              </a:ext>
            </a:extLst>
          </p:cNvPr>
          <p:cNvSpPr/>
          <p:nvPr/>
        </p:nvSpPr>
        <p:spPr>
          <a:xfrm rot="10800000">
            <a:off x="2512611" y="2731546"/>
            <a:ext cx="1821644" cy="1627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9B53F87E-3E4C-4078-8BD9-FA2A6D2A35F3}"/>
              </a:ext>
            </a:extLst>
          </p:cNvPr>
          <p:cNvSpPr txBox="1">
            <a:spLocks/>
          </p:cNvSpPr>
          <p:nvPr/>
        </p:nvSpPr>
        <p:spPr>
          <a:xfrm>
            <a:off x="262393" y="2915667"/>
            <a:ext cx="6347727" cy="104122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b="1" dirty="0">
                <a:solidFill>
                  <a:schemeClr val="tx1"/>
                </a:solidFill>
                <a:latin typeface="Century Gothic" panose="020B0502020202020204" pitchFamily="34" charset="0"/>
              </a:rPr>
              <a:t>Solution </a:t>
            </a:r>
            <a:r>
              <a:rPr lang="en-SG" sz="1200" dirty="0">
                <a:solidFill>
                  <a:schemeClr val="tx1"/>
                </a:solidFill>
                <a:latin typeface="Century Gothic" panose="020B0502020202020204" pitchFamily="34" charset="0"/>
              </a:rPr>
              <a:t>has to have the following characteristics:</a:t>
            </a:r>
          </a:p>
          <a:p>
            <a:pPr marL="171450" lvl="4" indent="-171450" algn="just">
              <a:buClr>
                <a:srgbClr val="000000"/>
              </a:buClr>
              <a:buSzTx/>
              <a:buFont typeface="Arial" panose="020B0604020202020204" pitchFamily="34" charset="0"/>
              <a:buChar char="•"/>
            </a:pPr>
            <a:r>
              <a:rPr lang="en-SG" sz="1200" dirty="0">
                <a:solidFill>
                  <a:schemeClr val="tx1"/>
                </a:solidFill>
                <a:latin typeface="Century Gothic" panose="020B0502020202020204" pitchFamily="34" charset="0"/>
              </a:rPr>
              <a:t>Lightning fast – Early detection is essential</a:t>
            </a:r>
          </a:p>
          <a:p>
            <a:pPr marL="171450" lvl="4" indent="-171450" algn="just">
              <a:buClr>
                <a:srgbClr val="000000"/>
              </a:buClr>
              <a:buSzTx/>
              <a:buFont typeface="Arial" panose="020B0604020202020204" pitchFamily="34" charset="0"/>
              <a:buChar char="•"/>
            </a:pPr>
            <a:r>
              <a:rPr lang="en-SG" sz="1200" dirty="0">
                <a:solidFill>
                  <a:schemeClr val="tx1"/>
                </a:solidFill>
                <a:latin typeface="Century Gothic" panose="020B0502020202020204" pitchFamily="34" charset="0"/>
              </a:rPr>
              <a:t>Using predictive analytics with rules based strategies to ensure all fraud, whether it’s known or unknown, fast moving or slowly evolving, is detected and prevented before losses accrue.</a:t>
            </a:r>
          </a:p>
          <a:p>
            <a:pPr lvl="3" algn="just"/>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6315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FB0530-6419-4015-AA8E-C71C9CBDD8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aphicFrame>
        <p:nvGraphicFramePr>
          <p:cNvPr id="5" name="Table 4">
            <a:extLst>
              <a:ext uri="{FF2B5EF4-FFF2-40B4-BE49-F238E27FC236}">
                <a16:creationId xmlns:a16="http://schemas.microsoft.com/office/drawing/2014/main" id="{CDC8E9FB-8E16-4DE7-BE43-37EF5B37F155}"/>
              </a:ext>
            </a:extLst>
          </p:cNvPr>
          <p:cNvGraphicFramePr>
            <a:graphicFrameLocks noGrp="1"/>
          </p:cNvGraphicFramePr>
          <p:nvPr>
            <p:extLst/>
          </p:nvPr>
        </p:nvGraphicFramePr>
        <p:xfrm>
          <a:off x="525061" y="726889"/>
          <a:ext cx="5784299" cy="2506730"/>
        </p:xfrm>
        <a:graphic>
          <a:graphicData uri="http://schemas.openxmlformats.org/drawingml/2006/table">
            <a:tbl>
              <a:tblPr firstRow="1" bandRow="1">
                <a:tableStyleId>{5C22544A-7EE6-4342-B048-85BDC9FD1C3A}</a:tableStyleId>
              </a:tblPr>
              <a:tblGrid>
                <a:gridCol w="1273259">
                  <a:extLst>
                    <a:ext uri="{9D8B030D-6E8A-4147-A177-3AD203B41FA5}">
                      <a16:colId xmlns:a16="http://schemas.microsoft.com/office/drawing/2014/main" val="1031410084"/>
                    </a:ext>
                  </a:extLst>
                </a:gridCol>
                <a:gridCol w="1249680">
                  <a:extLst>
                    <a:ext uri="{9D8B030D-6E8A-4147-A177-3AD203B41FA5}">
                      <a16:colId xmlns:a16="http://schemas.microsoft.com/office/drawing/2014/main" val="2786620179"/>
                    </a:ext>
                  </a:extLst>
                </a:gridCol>
                <a:gridCol w="975360">
                  <a:extLst>
                    <a:ext uri="{9D8B030D-6E8A-4147-A177-3AD203B41FA5}">
                      <a16:colId xmlns:a16="http://schemas.microsoft.com/office/drawing/2014/main" val="3167646943"/>
                    </a:ext>
                  </a:extLst>
                </a:gridCol>
                <a:gridCol w="1026160">
                  <a:extLst>
                    <a:ext uri="{9D8B030D-6E8A-4147-A177-3AD203B41FA5}">
                      <a16:colId xmlns:a16="http://schemas.microsoft.com/office/drawing/2014/main" val="1247501971"/>
                    </a:ext>
                  </a:extLst>
                </a:gridCol>
                <a:gridCol w="1259840">
                  <a:extLst>
                    <a:ext uri="{9D8B030D-6E8A-4147-A177-3AD203B41FA5}">
                      <a16:colId xmlns:a16="http://schemas.microsoft.com/office/drawing/2014/main" val="3738286893"/>
                    </a:ext>
                  </a:extLst>
                </a:gridCol>
              </a:tblGrid>
              <a:tr h="474551">
                <a:tc>
                  <a:txBody>
                    <a:bodyPr/>
                    <a:lstStyle/>
                    <a:p>
                      <a:pPr algn="ctr"/>
                      <a:r>
                        <a:rPr lang="en-IN" sz="1800" b="1" dirty="0">
                          <a:solidFill>
                            <a:schemeClr val="tx1"/>
                          </a:solidFill>
                          <a:latin typeface="Century Gothic" panose="020B0502020202020204" pitchFamily="34" charset="0"/>
                        </a:rPr>
                        <a:t>Model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Precision</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Recall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F1-Score</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AUC Score</a:t>
                      </a:r>
                    </a:p>
                  </a:txBody>
                  <a:tcPr marL="121920" marR="121920" marT="60960" marB="60960">
                    <a:solidFill>
                      <a:srgbClr val="FFC312"/>
                    </a:solidFill>
                  </a:tcPr>
                </a:tc>
                <a:extLst>
                  <a:ext uri="{0D108BD9-81ED-4DB2-BD59-A6C34878D82A}">
                    <a16:rowId xmlns:a16="http://schemas.microsoft.com/office/drawing/2014/main" val="169549805"/>
                  </a:ext>
                </a:extLst>
              </a:tr>
              <a:tr h="677930">
                <a:tc>
                  <a:txBody>
                    <a:bodyPr/>
                    <a:lstStyle/>
                    <a:p>
                      <a:r>
                        <a:rPr lang="en-IN" sz="1500" dirty="0">
                          <a:latin typeface="Century Gothic" panose="020B0502020202020204" pitchFamily="34" charset="0"/>
                        </a:rPr>
                        <a:t>Logistic Regression</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0.83</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0.58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0.68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0.9556</a:t>
                      </a:r>
                    </a:p>
                  </a:txBody>
                  <a:tcPr marL="121920" marR="121920" marT="60960" marB="60960">
                    <a:solidFill>
                      <a:schemeClr val="bg1"/>
                    </a:solidFill>
                  </a:tcPr>
                </a:tc>
                <a:extLst>
                  <a:ext uri="{0D108BD9-81ED-4DB2-BD59-A6C34878D82A}">
                    <a16:rowId xmlns:a16="http://schemas.microsoft.com/office/drawing/2014/main" val="4007910026"/>
                  </a:ext>
                </a:extLst>
              </a:tr>
              <a:tr h="474551">
                <a:tc>
                  <a:txBody>
                    <a:bodyPr/>
                    <a:lstStyle/>
                    <a:p>
                      <a:r>
                        <a:rPr lang="en-IN" sz="1500" dirty="0">
                          <a:latin typeface="Century Gothic" panose="020B0502020202020204" pitchFamily="34" charset="0"/>
                        </a:rPr>
                        <a:t>Decision Tree</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0.36</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0.49</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0.897</a:t>
                      </a:r>
                    </a:p>
                  </a:txBody>
                  <a:tcPr marL="121920" marR="121920" marT="60960" marB="60960">
                    <a:solidFill>
                      <a:schemeClr val="bg1"/>
                    </a:solidFill>
                  </a:tcPr>
                </a:tc>
                <a:extLst>
                  <a:ext uri="{0D108BD9-81ED-4DB2-BD59-A6C34878D82A}">
                    <a16:rowId xmlns:a16="http://schemas.microsoft.com/office/drawing/2014/main" val="375762564"/>
                  </a:ext>
                </a:extLst>
              </a:tr>
              <a:tr h="474551">
                <a:tc>
                  <a:txBody>
                    <a:bodyPr/>
                    <a:lstStyle/>
                    <a:p>
                      <a:r>
                        <a:rPr lang="en-IN" sz="1500" dirty="0">
                          <a:solidFill>
                            <a:srgbClr val="C00000"/>
                          </a:solidFill>
                          <a:latin typeface="Century Gothic" panose="020B0502020202020204" pitchFamily="34" charset="0"/>
                        </a:rPr>
                        <a:t>Random Forest</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0.89</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0.82</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0.85</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0.968</a:t>
                      </a:r>
                    </a:p>
                  </a:txBody>
                  <a:tcPr marL="121920" marR="121920" marT="60960" marB="60960">
                    <a:solidFill>
                      <a:schemeClr val="bg1"/>
                    </a:solidFill>
                  </a:tcPr>
                </a:tc>
                <a:extLst>
                  <a:ext uri="{0D108BD9-81ED-4DB2-BD59-A6C34878D82A}">
                    <a16:rowId xmlns:a16="http://schemas.microsoft.com/office/drawing/2014/main" val="219424347"/>
                  </a:ext>
                </a:extLst>
              </a:tr>
            </a:tbl>
          </a:graphicData>
        </a:graphic>
      </p:graphicFrame>
      <p:sp>
        <p:nvSpPr>
          <p:cNvPr id="6" name="TextBox 5">
            <a:extLst>
              <a:ext uri="{FF2B5EF4-FFF2-40B4-BE49-F238E27FC236}">
                <a16:creationId xmlns:a16="http://schemas.microsoft.com/office/drawing/2014/main" id="{B3D3A305-D03D-4881-8347-885E1D839EE4}"/>
              </a:ext>
            </a:extLst>
          </p:cNvPr>
          <p:cNvSpPr txBox="1"/>
          <p:nvPr/>
        </p:nvSpPr>
        <p:spPr>
          <a:xfrm>
            <a:off x="1" y="31525"/>
            <a:ext cx="6858000"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Evaluation</a:t>
            </a:r>
          </a:p>
        </p:txBody>
      </p:sp>
      <p:sp>
        <p:nvSpPr>
          <p:cNvPr id="7" name="Rectangle 6">
            <a:extLst>
              <a:ext uri="{FF2B5EF4-FFF2-40B4-BE49-F238E27FC236}">
                <a16:creationId xmlns:a16="http://schemas.microsoft.com/office/drawing/2014/main" id="{1FAD5AAD-9A7C-4F6E-8231-E9D575C1C7A7}"/>
              </a:ext>
            </a:extLst>
          </p:cNvPr>
          <p:cNvSpPr/>
          <p:nvPr/>
        </p:nvSpPr>
        <p:spPr>
          <a:xfrm>
            <a:off x="502786" y="3467318"/>
            <a:ext cx="5852427" cy="861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DB3DAA73-E6DE-4226-9000-539EB0F63445}"/>
              </a:ext>
            </a:extLst>
          </p:cNvPr>
          <p:cNvSpPr txBox="1"/>
          <p:nvPr/>
        </p:nvSpPr>
        <p:spPr>
          <a:xfrm>
            <a:off x="525061" y="3596665"/>
            <a:ext cx="5830152" cy="584775"/>
          </a:xfrm>
          <a:prstGeom prst="rect">
            <a:avLst/>
          </a:prstGeom>
          <a:noFill/>
        </p:spPr>
        <p:txBody>
          <a:bodyPr wrap="square" rtlCol="0">
            <a:spAutoFit/>
          </a:bodyPr>
          <a:lstStyle/>
          <a:p>
            <a:pPr algn="ctr"/>
            <a:r>
              <a:rPr lang="en-SG" sz="1600" b="1" dirty="0">
                <a:solidFill>
                  <a:schemeClr val="tx1"/>
                </a:solidFill>
                <a:latin typeface="Century Gothic" panose="020B0502020202020204" pitchFamily="34" charset="0"/>
              </a:rPr>
              <a:t>Final Classifier: </a:t>
            </a:r>
            <a:r>
              <a:rPr lang="en-SG" sz="1600" dirty="0">
                <a:solidFill>
                  <a:schemeClr val="tx1"/>
                </a:solidFill>
                <a:latin typeface="Century Gothic" panose="020B0502020202020204" pitchFamily="34" charset="0"/>
              </a:rPr>
              <a:t>Random Forest due to with high AUC score (0.968) and F1-Score (0.85)</a:t>
            </a:r>
          </a:p>
        </p:txBody>
      </p:sp>
    </p:spTree>
    <p:extLst>
      <p:ext uri="{BB962C8B-B14F-4D97-AF65-F5344CB8AC3E}">
        <p14:creationId xmlns:p14="http://schemas.microsoft.com/office/powerpoint/2010/main" val="423252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14" name="Group 13">
            <a:extLst>
              <a:ext uri="{FF2B5EF4-FFF2-40B4-BE49-F238E27FC236}">
                <a16:creationId xmlns:a16="http://schemas.microsoft.com/office/drawing/2014/main" id="{59DC7708-72A2-45B6-819F-B7B2C325B331}"/>
              </a:ext>
            </a:extLst>
          </p:cNvPr>
          <p:cNvGrpSpPr/>
          <p:nvPr/>
        </p:nvGrpSpPr>
        <p:grpSpPr>
          <a:xfrm>
            <a:off x="159946" y="821263"/>
            <a:ext cx="6337822" cy="2762145"/>
            <a:chOff x="176312" y="983389"/>
            <a:chExt cx="6337822" cy="2762145"/>
          </a:xfrm>
        </p:grpSpPr>
        <p:pic>
          <p:nvPicPr>
            <p:cNvPr id="7" name="Picture 6">
              <a:extLst>
                <a:ext uri="{FF2B5EF4-FFF2-40B4-BE49-F238E27FC236}">
                  <a16:creationId xmlns:a16="http://schemas.microsoft.com/office/drawing/2014/main" id="{6068DBF2-BD80-4F13-AA25-FF82CD2C4D9D}"/>
                </a:ext>
              </a:extLst>
            </p:cNvPr>
            <p:cNvPicPr>
              <a:picLocks noChangeAspect="1"/>
            </p:cNvPicPr>
            <p:nvPr/>
          </p:nvPicPr>
          <p:blipFill>
            <a:blip r:embed="rId3"/>
            <a:stretch>
              <a:fillRect/>
            </a:stretch>
          </p:blipFill>
          <p:spPr>
            <a:xfrm>
              <a:off x="176312" y="1017725"/>
              <a:ext cx="6337822" cy="2693473"/>
            </a:xfrm>
            <a:prstGeom prst="rect">
              <a:avLst/>
            </a:prstGeom>
          </p:spPr>
        </p:pic>
        <p:sp>
          <p:nvSpPr>
            <p:cNvPr id="10" name="Rectangle 9">
              <a:extLst>
                <a:ext uri="{FF2B5EF4-FFF2-40B4-BE49-F238E27FC236}">
                  <a16:creationId xmlns:a16="http://schemas.microsoft.com/office/drawing/2014/main" id="{2B419FAC-74D3-4907-BC90-D83E69213931}"/>
                </a:ext>
              </a:extLst>
            </p:cNvPr>
            <p:cNvSpPr/>
            <p:nvPr/>
          </p:nvSpPr>
          <p:spPr>
            <a:xfrm>
              <a:off x="2159876" y="1703280"/>
              <a:ext cx="851338" cy="669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2189A0D-D3CE-492F-9072-C49BDDC7C9AA}"/>
                </a:ext>
              </a:extLst>
            </p:cNvPr>
            <p:cNvSpPr/>
            <p:nvPr/>
          </p:nvSpPr>
          <p:spPr>
            <a:xfrm>
              <a:off x="2675056" y="983389"/>
              <a:ext cx="974661" cy="6009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249DEBE0-5A2F-4C9E-A4E7-6EAFB145BBB3}"/>
                </a:ext>
              </a:extLst>
            </p:cNvPr>
            <p:cNvSpPr/>
            <p:nvPr/>
          </p:nvSpPr>
          <p:spPr>
            <a:xfrm>
              <a:off x="2159877" y="2487818"/>
              <a:ext cx="851338" cy="60090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38F4A387-57F1-4234-A9BA-E9AEA49B04F7}"/>
                </a:ext>
              </a:extLst>
            </p:cNvPr>
            <p:cNvSpPr/>
            <p:nvPr/>
          </p:nvSpPr>
          <p:spPr>
            <a:xfrm>
              <a:off x="1694794" y="3203834"/>
              <a:ext cx="685800" cy="5417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5A88393B-82CA-47A3-B494-07E65BAE917F}"/>
              </a:ext>
            </a:extLst>
          </p:cNvPr>
          <p:cNvGrpSpPr/>
          <p:nvPr/>
        </p:nvGrpSpPr>
        <p:grpSpPr>
          <a:xfrm>
            <a:off x="112604" y="635759"/>
            <a:ext cx="6451146" cy="3147948"/>
            <a:chOff x="260089" y="860668"/>
            <a:chExt cx="6451146" cy="3147948"/>
          </a:xfrm>
        </p:grpSpPr>
        <p:pic>
          <p:nvPicPr>
            <p:cNvPr id="9" name="Picture 8">
              <a:extLst>
                <a:ext uri="{FF2B5EF4-FFF2-40B4-BE49-F238E27FC236}">
                  <a16:creationId xmlns:a16="http://schemas.microsoft.com/office/drawing/2014/main" id="{281D850E-24DC-4276-B7C3-7FEDFBA64AAE}"/>
                </a:ext>
              </a:extLst>
            </p:cNvPr>
            <p:cNvPicPr>
              <a:picLocks noChangeAspect="1"/>
            </p:cNvPicPr>
            <p:nvPr/>
          </p:nvPicPr>
          <p:blipFill>
            <a:blip r:embed="rId4"/>
            <a:stretch>
              <a:fillRect/>
            </a:stretch>
          </p:blipFill>
          <p:spPr>
            <a:xfrm>
              <a:off x="260089" y="906690"/>
              <a:ext cx="6451146" cy="3101926"/>
            </a:xfrm>
            <a:prstGeom prst="rect">
              <a:avLst/>
            </a:prstGeom>
          </p:spPr>
        </p:pic>
        <p:sp>
          <p:nvSpPr>
            <p:cNvPr id="15" name="Rectangle 14">
              <a:extLst>
                <a:ext uri="{FF2B5EF4-FFF2-40B4-BE49-F238E27FC236}">
                  <a16:creationId xmlns:a16="http://schemas.microsoft.com/office/drawing/2014/main" id="{444F436C-283B-45C5-B90E-371B263C8EB1}"/>
                </a:ext>
              </a:extLst>
            </p:cNvPr>
            <p:cNvSpPr/>
            <p:nvPr/>
          </p:nvSpPr>
          <p:spPr>
            <a:xfrm>
              <a:off x="1255835" y="1737539"/>
              <a:ext cx="1097072" cy="6694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DB377159-4851-44DE-88F3-128B06123C16}"/>
                </a:ext>
              </a:extLst>
            </p:cNvPr>
            <p:cNvSpPr/>
            <p:nvPr/>
          </p:nvSpPr>
          <p:spPr>
            <a:xfrm>
              <a:off x="1255836" y="2571749"/>
              <a:ext cx="1097071"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E8446C95-9123-4634-A7BD-B39C9FF89416}"/>
                </a:ext>
              </a:extLst>
            </p:cNvPr>
            <p:cNvSpPr/>
            <p:nvPr/>
          </p:nvSpPr>
          <p:spPr>
            <a:xfrm>
              <a:off x="1997920" y="860668"/>
              <a:ext cx="12359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a:extLst>
              <a:ext uri="{FF2B5EF4-FFF2-40B4-BE49-F238E27FC236}">
                <a16:creationId xmlns:a16="http://schemas.microsoft.com/office/drawing/2014/main" id="{71132C7E-C789-41CF-9314-4307FF813D1D}"/>
              </a:ext>
            </a:extLst>
          </p:cNvPr>
          <p:cNvGrpSpPr/>
          <p:nvPr/>
        </p:nvGrpSpPr>
        <p:grpSpPr>
          <a:xfrm>
            <a:off x="134671" y="556883"/>
            <a:ext cx="6463244" cy="3219660"/>
            <a:chOff x="260088" y="792565"/>
            <a:chExt cx="6463244" cy="3219660"/>
          </a:xfrm>
        </p:grpSpPr>
        <p:pic>
          <p:nvPicPr>
            <p:cNvPr id="6" name="Picture 5">
              <a:extLst>
                <a:ext uri="{FF2B5EF4-FFF2-40B4-BE49-F238E27FC236}">
                  <a16:creationId xmlns:a16="http://schemas.microsoft.com/office/drawing/2014/main" id="{2AA7C483-BA59-45F5-BE7E-1F88851F30DC}"/>
                </a:ext>
              </a:extLst>
            </p:cNvPr>
            <p:cNvPicPr>
              <a:picLocks noChangeAspect="1"/>
            </p:cNvPicPr>
            <p:nvPr/>
          </p:nvPicPr>
          <p:blipFill>
            <a:blip r:embed="rId5"/>
            <a:stretch>
              <a:fillRect/>
            </a:stretch>
          </p:blipFill>
          <p:spPr>
            <a:xfrm>
              <a:off x="260088" y="801708"/>
              <a:ext cx="6463244" cy="3210517"/>
            </a:xfrm>
            <a:prstGeom prst="rect">
              <a:avLst/>
            </a:prstGeom>
          </p:spPr>
        </p:pic>
        <p:sp>
          <p:nvSpPr>
            <p:cNvPr id="19" name="Rectangle 18">
              <a:extLst>
                <a:ext uri="{FF2B5EF4-FFF2-40B4-BE49-F238E27FC236}">
                  <a16:creationId xmlns:a16="http://schemas.microsoft.com/office/drawing/2014/main" id="{648C8C5D-85F6-4380-A1A1-B8218D35F7E4}"/>
                </a:ext>
              </a:extLst>
            </p:cNvPr>
            <p:cNvSpPr/>
            <p:nvPr/>
          </p:nvSpPr>
          <p:spPr>
            <a:xfrm>
              <a:off x="2838748" y="792565"/>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74957FD4-6DE5-4520-B50E-62CDFF9CFD47}"/>
                </a:ext>
              </a:extLst>
            </p:cNvPr>
            <p:cNvSpPr/>
            <p:nvPr/>
          </p:nvSpPr>
          <p:spPr>
            <a:xfrm>
              <a:off x="883602" y="2556409"/>
              <a:ext cx="1012105"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B51D6CEE-2DF6-4F2D-9D8C-59E45706BB0B}"/>
                </a:ext>
              </a:extLst>
            </p:cNvPr>
            <p:cNvSpPr/>
            <p:nvPr/>
          </p:nvSpPr>
          <p:spPr>
            <a:xfrm>
              <a:off x="2243652" y="1656689"/>
              <a:ext cx="949701"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6" name="Group 25">
            <a:extLst>
              <a:ext uri="{FF2B5EF4-FFF2-40B4-BE49-F238E27FC236}">
                <a16:creationId xmlns:a16="http://schemas.microsoft.com/office/drawing/2014/main" id="{2DDA63F3-7CE0-4739-A805-E457F78ABF7B}"/>
              </a:ext>
            </a:extLst>
          </p:cNvPr>
          <p:cNvGrpSpPr/>
          <p:nvPr/>
        </p:nvGrpSpPr>
        <p:grpSpPr>
          <a:xfrm>
            <a:off x="197378" y="547382"/>
            <a:ext cx="6463244" cy="3247804"/>
            <a:chOff x="284300" y="731375"/>
            <a:chExt cx="6463244" cy="3247804"/>
          </a:xfrm>
        </p:grpSpPr>
        <p:pic>
          <p:nvPicPr>
            <p:cNvPr id="8" name="Picture 7">
              <a:extLst>
                <a:ext uri="{FF2B5EF4-FFF2-40B4-BE49-F238E27FC236}">
                  <a16:creationId xmlns:a16="http://schemas.microsoft.com/office/drawing/2014/main" id="{BADC88C0-11C1-44FC-B1C5-2398F18D67EA}"/>
                </a:ext>
              </a:extLst>
            </p:cNvPr>
            <p:cNvPicPr>
              <a:picLocks noChangeAspect="1"/>
            </p:cNvPicPr>
            <p:nvPr/>
          </p:nvPicPr>
          <p:blipFill>
            <a:blip r:embed="rId6"/>
            <a:stretch>
              <a:fillRect/>
            </a:stretch>
          </p:blipFill>
          <p:spPr>
            <a:xfrm>
              <a:off x="284300" y="731375"/>
              <a:ext cx="6463244" cy="3247804"/>
            </a:xfrm>
            <a:prstGeom prst="rect">
              <a:avLst/>
            </a:prstGeom>
          </p:spPr>
        </p:pic>
        <p:sp>
          <p:nvSpPr>
            <p:cNvPr id="23" name="Rectangle 22">
              <a:extLst>
                <a:ext uri="{FF2B5EF4-FFF2-40B4-BE49-F238E27FC236}">
                  <a16:creationId xmlns:a16="http://schemas.microsoft.com/office/drawing/2014/main" id="{B355ED08-B19D-4BD2-9D87-C0F877E82724}"/>
                </a:ext>
              </a:extLst>
            </p:cNvPr>
            <p:cNvSpPr/>
            <p:nvPr/>
          </p:nvSpPr>
          <p:spPr>
            <a:xfrm>
              <a:off x="3442939" y="2500765"/>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A86F5E66-5DCB-489E-99F1-B71C8301B809}"/>
                </a:ext>
              </a:extLst>
            </p:cNvPr>
            <p:cNvSpPr/>
            <p:nvPr/>
          </p:nvSpPr>
          <p:spPr>
            <a:xfrm>
              <a:off x="2850854" y="736342"/>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0BF71F0D-E14B-4ADD-BF0A-B5089635B80C}"/>
                </a:ext>
              </a:extLst>
            </p:cNvPr>
            <p:cNvSpPr/>
            <p:nvPr/>
          </p:nvSpPr>
          <p:spPr>
            <a:xfrm>
              <a:off x="3463775" y="1609337"/>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7" name="Rectangle 26">
            <a:extLst>
              <a:ext uri="{FF2B5EF4-FFF2-40B4-BE49-F238E27FC236}">
                <a16:creationId xmlns:a16="http://schemas.microsoft.com/office/drawing/2014/main" id="{BA6307FF-62B2-49CC-B409-3376EA63B3F9}"/>
              </a:ext>
            </a:extLst>
          </p:cNvPr>
          <p:cNvSpPr/>
          <p:nvPr/>
        </p:nvSpPr>
        <p:spPr>
          <a:xfrm>
            <a:off x="260086" y="4012226"/>
            <a:ext cx="6463243" cy="4621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8" name="TextBox 27">
            <a:extLst>
              <a:ext uri="{FF2B5EF4-FFF2-40B4-BE49-F238E27FC236}">
                <a16:creationId xmlns:a16="http://schemas.microsoft.com/office/drawing/2014/main" id="{29E2E405-FDB0-4058-9F69-94422EB1B735}"/>
              </a:ext>
            </a:extLst>
          </p:cNvPr>
          <p:cNvSpPr txBox="1"/>
          <p:nvPr/>
        </p:nvSpPr>
        <p:spPr>
          <a:xfrm>
            <a:off x="296809" y="3970510"/>
            <a:ext cx="6505963"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4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24 (&lt;1/7) implies a Fraudulent transaction</a:t>
            </a:r>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79851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8B1B1BA-0AC0-4C82-A642-DE39FF9450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77A07E60-D1BC-4A7F-86F7-38FE180054D5}"/>
              </a:ext>
            </a:extLst>
          </p:cNvPr>
          <p:cNvSpPr/>
          <p:nvPr/>
        </p:nvSpPr>
        <p:spPr>
          <a:xfrm>
            <a:off x="160980" y="3796462"/>
            <a:ext cx="6536039" cy="677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1" name="TextBox 50">
            <a:extLst>
              <a:ext uri="{FF2B5EF4-FFF2-40B4-BE49-F238E27FC236}">
                <a16:creationId xmlns:a16="http://schemas.microsoft.com/office/drawing/2014/main" id="{AED3F79D-74E8-4F34-B9D2-5F9124A3426D}"/>
              </a:ext>
            </a:extLst>
          </p:cNvPr>
          <p:cNvSpPr txBox="1"/>
          <p:nvPr/>
        </p:nvSpPr>
        <p:spPr>
          <a:xfrm>
            <a:off x="193883" y="3924134"/>
            <a:ext cx="6404028"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3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26 (-2) and 17(-2.8) implies non-fraudulent</a:t>
            </a:r>
            <a:endParaRPr lang="en-SG" sz="1200" dirty="0">
              <a:solidFill>
                <a:schemeClr val="tx1"/>
              </a:solidFill>
              <a:latin typeface="Century Gothic" panose="020B0502020202020204" pitchFamily="34" charset="0"/>
            </a:endParaRPr>
          </a:p>
        </p:txBody>
      </p:sp>
      <p:grpSp>
        <p:nvGrpSpPr>
          <p:cNvPr id="55" name="Group 54">
            <a:extLst>
              <a:ext uri="{FF2B5EF4-FFF2-40B4-BE49-F238E27FC236}">
                <a16:creationId xmlns:a16="http://schemas.microsoft.com/office/drawing/2014/main" id="{3089FCE8-46CD-4E83-B336-4787471F1440}"/>
              </a:ext>
            </a:extLst>
          </p:cNvPr>
          <p:cNvGrpSpPr/>
          <p:nvPr/>
        </p:nvGrpSpPr>
        <p:grpSpPr>
          <a:xfrm>
            <a:off x="226986" y="712741"/>
            <a:ext cx="6337822" cy="2727809"/>
            <a:chOff x="260089" y="983388"/>
            <a:chExt cx="6337822" cy="2727809"/>
          </a:xfrm>
        </p:grpSpPr>
        <p:pic>
          <p:nvPicPr>
            <p:cNvPr id="30" name="Picture 29">
              <a:extLst>
                <a:ext uri="{FF2B5EF4-FFF2-40B4-BE49-F238E27FC236}">
                  <a16:creationId xmlns:a16="http://schemas.microsoft.com/office/drawing/2014/main" id="{56DB1609-F616-4E2A-93F9-ECEDA2F1398C}"/>
                </a:ext>
              </a:extLst>
            </p:cNvPr>
            <p:cNvPicPr>
              <a:picLocks noChangeAspect="1"/>
            </p:cNvPicPr>
            <p:nvPr/>
          </p:nvPicPr>
          <p:blipFill>
            <a:blip r:embed="rId3"/>
            <a:stretch>
              <a:fillRect/>
            </a:stretch>
          </p:blipFill>
          <p:spPr>
            <a:xfrm>
              <a:off x="260089" y="1017724"/>
              <a:ext cx="6337822" cy="2693473"/>
            </a:xfrm>
            <a:prstGeom prst="rect">
              <a:avLst/>
            </a:prstGeom>
          </p:spPr>
        </p:pic>
        <p:sp>
          <p:nvSpPr>
            <p:cNvPr id="32" name="Rectangle 31">
              <a:extLst>
                <a:ext uri="{FF2B5EF4-FFF2-40B4-BE49-F238E27FC236}">
                  <a16:creationId xmlns:a16="http://schemas.microsoft.com/office/drawing/2014/main" id="{AE59C6E1-9B05-4447-BC6C-D738BF99D544}"/>
                </a:ext>
              </a:extLst>
            </p:cNvPr>
            <p:cNvSpPr/>
            <p:nvPr/>
          </p:nvSpPr>
          <p:spPr>
            <a:xfrm>
              <a:off x="2758833" y="983388"/>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0B49E257-2C45-4540-910B-DAF6D36BABF5}"/>
                </a:ext>
              </a:extLst>
            </p:cNvPr>
            <p:cNvSpPr/>
            <p:nvPr/>
          </p:nvSpPr>
          <p:spPr>
            <a:xfrm>
              <a:off x="3339193" y="1736219"/>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7E15B0E2-FA20-48F5-8044-F4DE17D3E2E0}"/>
                </a:ext>
              </a:extLst>
            </p:cNvPr>
            <p:cNvSpPr/>
            <p:nvPr/>
          </p:nvSpPr>
          <p:spPr>
            <a:xfrm>
              <a:off x="4857938" y="2457653"/>
              <a:ext cx="974661" cy="63238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6" name="TextBox 55">
            <a:extLst>
              <a:ext uri="{FF2B5EF4-FFF2-40B4-BE49-F238E27FC236}">
                <a16:creationId xmlns:a16="http://schemas.microsoft.com/office/drawing/2014/main" id="{D7CC35B3-4886-491E-BBCD-C0C0728ED08C}"/>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59" name="Group 58">
            <a:extLst>
              <a:ext uri="{FF2B5EF4-FFF2-40B4-BE49-F238E27FC236}">
                <a16:creationId xmlns:a16="http://schemas.microsoft.com/office/drawing/2014/main" id="{5DE2B381-E614-46FD-BD55-1D78939EFF59}"/>
              </a:ext>
            </a:extLst>
          </p:cNvPr>
          <p:cNvGrpSpPr/>
          <p:nvPr/>
        </p:nvGrpSpPr>
        <p:grpSpPr>
          <a:xfrm>
            <a:off x="177431" y="569076"/>
            <a:ext cx="6503136" cy="3295782"/>
            <a:chOff x="-6406366" y="876771"/>
            <a:chExt cx="6290620" cy="2920711"/>
          </a:xfrm>
        </p:grpSpPr>
        <p:pic>
          <p:nvPicPr>
            <p:cNvPr id="36" name="Picture 35">
              <a:extLst>
                <a:ext uri="{FF2B5EF4-FFF2-40B4-BE49-F238E27FC236}">
                  <a16:creationId xmlns:a16="http://schemas.microsoft.com/office/drawing/2014/main" id="{E76FED62-B0CA-42A7-B469-3AF439E970DA}"/>
                </a:ext>
              </a:extLst>
            </p:cNvPr>
            <p:cNvPicPr>
              <a:picLocks noChangeAspect="1"/>
            </p:cNvPicPr>
            <p:nvPr/>
          </p:nvPicPr>
          <p:blipFill>
            <a:blip r:embed="rId4"/>
            <a:stretch>
              <a:fillRect/>
            </a:stretch>
          </p:blipFill>
          <p:spPr>
            <a:xfrm>
              <a:off x="-6406366" y="919471"/>
              <a:ext cx="6290620" cy="2878011"/>
            </a:xfrm>
            <a:prstGeom prst="rect">
              <a:avLst/>
            </a:prstGeom>
          </p:spPr>
        </p:pic>
        <p:sp>
          <p:nvSpPr>
            <p:cNvPr id="37" name="Rectangle 36">
              <a:extLst>
                <a:ext uri="{FF2B5EF4-FFF2-40B4-BE49-F238E27FC236}">
                  <a16:creationId xmlns:a16="http://schemas.microsoft.com/office/drawing/2014/main" id="{794C36BB-FD94-45F4-B26F-7B093FB335DB}"/>
                </a:ext>
              </a:extLst>
            </p:cNvPr>
            <p:cNvSpPr/>
            <p:nvPr/>
          </p:nvSpPr>
          <p:spPr>
            <a:xfrm>
              <a:off x="-3901352" y="2458932"/>
              <a:ext cx="1192875" cy="669730"/>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9BA7AB18-9A0A-4100-BFBF-7570A0F87AE8}"/>
                </a:ext>
              </a:extLst>
            </p:cNvPr>
            <p:cNvSpPr/>
            <p:nvPr/>
          </p:nvSpPr>
          <p:spPr>
            <a:xfrm>
              <a:off x="-3912925" y="1693198"/>
              <a:ext cx="1239173" cy="66785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36E3EF7-7F3F-4989-8224-3DF6FBB6C6D3}"/>
                </a:ext>
              </a:extLst>
            </p:cNvPr>
            <p:cNvSpPr/>
            <p:nvPr/>
          </p:nvSpPr>
          <p:spPr>
            <a:xfrm>
              <a:off x="-4700204" y="876771"/>
              <a:ext cx="1205180" cy="667858"/>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8" name="Group 57">
            <a:extLst>
              <a:ext uri="{FF2B5EF4-FFF2-40B4-BE49-F238E27FC236}">
                <a16:creationId xmlns:a16="http://schemas.microsoft.com/office/drawing/2014/main" id="{1D5FD386-DA37-466C-9C04-0BEF9F86727A}"/>
              </a:ext>
            </a:extLst>
          </p:cNvPr>
          <p:cNvGrpSpPr/>
          <p:nvPr/>
        </p:nvGrpSpPr>
        <p:grpSpPr>
          <a:xfrm>
            <a:off x="160978" y="493191"/>
            <a:ext cx="6536039" cy="3401305"/>
            <a:chOff x="160981" y="654010"/>
            <a:chExt cx="6463244" cy="3231235"/>
          </a:xfrm>
        </p:grpSpPr>
        <p:pic>
          <p:nvPicPr>
            <p:cNvPr id="41" name="Picture 40">
              <a:extLst>
                <a:ext uri="{FF2B5EF4-FFF2-40B4-BE49-F238E27FC236}">
                  <a16:creationId xmlns:a16="http://schemas.microsoft.com/office/drawing/2014/main" id="{C49BBE37-B695-4679-8F7A-850543C6444E}"/>
                </a:ext>
              </a:extLst>
            </p:cNvPr>
            <p:cNvPicPr>
              <a:picLocks noChangeAspect="1"/>
            </p:cNvPicPr>
            <p:nvPr/>
          </p:nvPicPr>
          <p:blipFill>
            <a:blip r:embed="rId5"/>
            <a:stretch>
              <a:fillRect/>
            </a:stretch>
          </p:blipFill>
          <p:spPr>
            <a:xfrm>
              <a:off x="160981" y="674728"/>
              <a:ext cx="6463244" cy="3210517"/>
            </a:xfrm>
            <a:prstGeom prst="rect">
              <a:avLst/>
            </a:prstGeom>
          </p:spPr>
        </p:pic>
        <p:sp>
          <p:nvSpPr>
            <p:cNvPr id="42" name="Rectangle 41">
              <a:extLst>
                <a:ext uri="{FF2B5EF4-FFF2-40B4-BE49-F238E27FC236}">
                  <a16:creationId xmlns:a16="http://schemas.microsoft.com/office/drawing/2014/main" id="{108E9EC0-C4AE-42D9-B376-146BBE526876}"/>
                </a:ext>
              </a:extLst>
            </p:cNvPr>
            <p:cNvSpPr/>
            <p:nvPr/>
          </p:nvSpPr>
          <p:spPr>
            <a:xfrm>
              <a:off x="2739641" y="654010"/>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35DB234F-2471-4262-B985-0291649A7771}"/>
                </a:ext>
              </a:extLst>
            </p:cNvPr>
            <p:cNvSpPr/>
            <p:nvPr/>
          </p:nvSpPr>
          <p:spPr>
            <a:xfrm>
              <a:off x="2153676" y="1540716"/>
              <a:ext cx="949701"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B2BA6EA9-31DE-40D3-8DB0-EBC06B85774C}"/>
                </a:ext>
              </a:extLst>
            </p:cNvPr>
            <p:cNvSpPr/>
            <p:nvPr/>
          </p:nvSpPr>
          <p:spPr>
            <a:xfrm>
              <a:off x="4810661" y="2422231"/>
              <a:ext cx="974661" cy="729077"/>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ACD174FE-AE4F-477C-9D1A-503E418C9B52}"/>
                </a:ext>
              </a:extLst>
            </p:cNvPr>
            <p:cNvSpPr/>
            <p:nvPr/>
          </p:nvSpPr>
          <p:spPr>
            <a:xfrm>
              <a:off x="2136385" y="2422231"/>
              <a:ext cx="949701" cy="71981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492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a:xfrm>
            <a:off x="274871" y="424477"/>
            <a:ext cx="6390450" cy="572700"/>
          </a:xfrm>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sp>
        <p:nvSpPr>
          <p:cNvPr id="8" name="Rectangle 7">
            <a:extLst>
              <a:ext uri="{FF2B5EF4-FFF2-40B4-BE49-F238E27FC236}">
                <a16:creationId xmlns:a16="http://schemas.microsoft.com/office/drawing/2014/main" id="{A2F6806B-7BA8-47D2-8FB2-0DEAE5968842}"/>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9" name="Rectangle 8">
            <a:extLst>
              <a:ext uri="{FF2B5EF4-FFF2-40B4-BE49-F238E27FC236}">
                <a16:creationId xmlns:a16="http://schemas.microsoft.com/office/drawing/2014/main" id="{23C1527B-E057-4F32-934C-876BAAFB3645}"/>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DE8D3FB-4F33-4C02-A1D3-D0C8BEE79BAA}"/>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21B09D90-9738-43C1-ACD6-82D6828EF703}"/>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Bias Variance Trade-off</a:t>
            </a:r>
          </a:p>
        </p:txBody>
      </p:sp>
      <p:pic>
        <p:nvPicPr>
          <p:cNvPr id="1026" name="Picture 2">
            <a:extLst>
              <a:ext uri="{FF2B5EF4-FFF2-40B4-BE49-F238E27FC236}">
                <a16:creationId xmlns:a16="http://schemas.microsoft.com/office/drawing/2014/main" id="{932E55AC-744D-463F-8BAD-4C032A420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74" y="1527219"/>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EEB885C-A2AB-4526-A9B1-93F0F70C8B9A}"/>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a:extLst>
              <a:ext uri="{FF2B5EF4-FFF2-40B4-BE49-F238E27FC236}">
                <a16:creationId xmlns:a16="http://schemas.microsoft.com/office/drawing/2014/main" id="{9A67C557-51C1-4BC2-9667-8ED74DA298DB}"/>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Learning Curve</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For final model, bias-variance trade-off is good due to merging of training and cross-validation score </a:t>
            </a:r>
            <a:r>
              <a:rPr lang="en-SG" sz="1600" dirty="0">
                <a:solidFill>
                  <a:schemeClr val="tx1"/>
                </a:solidFill>
                <a:latin typeface="Century Gothic" panose="020B0502020202020204" pitchFamily="34" charset="0"/>
                <a:sym typeface="Wingdings" panose="05000000000000000000" pitchFamily="2" charset="2"/>
              </a:rPr>
              <a:t> robust and good model </a:t>
            </a:r>
            <a:endParaRPr lang="en-SG" sz="1600" dirty="0">
              <a:solidFill>
                <a:schemeClr val="tx1"/>
              </a:solidFill>
              <a:latin typeface="Century Gothic" panose="020B0502020202020204" pitchFamily="34" charset="0"/>
            </a:endParaRPr>
          </a:p>
        </p:txBody>
      </p:sp>
      <p:pic>
        <p:nvPicPr>
          <p:cNvPr id="14" name="Picture 13" descr="A picture containing LEGO, toy&#10;&#10;Description generated with high confidence">
            <a:extLst>
              <a:ext uri="{FF2B5EF4-FFF2-40B4-BE49-F238E27FC236}">
                <a16:creationId xmlns:a16="http://schemas.microsoft.com/office/drawing/2014/main" id="{10DB6624-964F-4048-91A4-016C7633B2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86494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CB287-48F5-4E03-8B39-7AF20EC161A5}"/>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F5060E0-0653-436A-9B57-BBA63939C753}"/>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sp>
        <p:nvSpPr>
          <p:cNvPr id="7" name="Rectangle 6">
            <a:extLst>
              <a:ext uri="{FF2B5EF4-FFF2-40B4-BE49-F238E27FC236}">
                <a16:creationId xmlns:a16="http://schemas.microsoft.com/office/drawing/2014/main" id="{CE83F751-DE34-4353-96D5-46A800B51063}"/>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8" name="Rectangle 7">
            <a:extLst>
              <a:ext uri="{FF2B5EF4-FFF2-40B4-BE49-F238E27FC236}">
                <a16:creationId xmlns:a16="http://schemas.microsoft.com/office/drawing/2014/main" id="{E23C920E-593E-4D96-90A6-5B742D06AD24}"/>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1790A89-6D34-4473-A7A6-7D9E9368BB62}"/>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2166DDCB-AF51-4552-885D-BE93B16A5A59}"/>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K-fold Cross Validation</a:t>
            </a:r>
          </a:p>
        </p:txBody>
      </p:sp>
      <p:sp>
        <p:nvSpPr>
          <p:cNvPr id="12" name="Rectangle 11">
            <a:extLst>
              <a:ext uri="{FF2B5EF4-FFF2-40B4-BE49-F238E27FC236}">
                <a16:creationId xmlns:a16="http://schemas.microsoft.com/office/drawing/2014/main" id="{27248AA3-2591-4CCA-83BE-7E052593DE45}"/>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D0D3A69A-28A6-48BA-81AE-D7FD0D747E32}"/>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AUC &amp; F1 Score for each of the 25 Iterations </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Minimal fluctuations in F-1 and AUC scores </a:t>
            </a:r>
            <a:r>
              <a:rPr lang="en-SG" sz="1600" dirty="0">
                <a:solidFill>
                  <a:schemeClr val="tx1"/>
                </a:solidFill>
                <a:latin typeface="Century Gothic" panose="020B0502020202020204" pitchFamily="34" charset="0"/>
                <a:sym typeface="Wingdings" panose="05000000000000000000" pitchFamily="2" charset="2"/>
              </a:rPr>
              <a:t> lack of overfitting / overfitting</a:t>
            </a:r>
            <a:endParaRPr lang="en-SG" sz="1600" dirty="0">
              <a:solidFill>
                <a:schemeClr val="tx1"/>
              </a:solidFill>
              <a:latin typeface="Century Gothic" panose="020B0502020202020204" pitchFamily="34" charset="0"/>
            </a:endParaRPr>
          </a:p>
        </p:txBody>
      </p:sp>
      <p:pic>
        <p:nvPicPr>
          <p:cNvPr id="2050" name="Picture 2">
            <a:extLst>
              <a:ext uri="{FF2B5EF4-FFF2-40B4-BE49-F238E27FC236}">
                <a16:creationId xmlns:a16="http://schemas.microsoft.com/office/drawing/2014/main" id="{7B272C52-63A9-4E16-9A11-CF03BE903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86" y="150440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LEGO, toy&#10;&#10;Description generated with high confidence">
            <a:extLst>
              <a:ext uri="{FF2B5EF4-FFF2-40B4-BE49-F238E27FC236}">
                <a16:creationId xmlns:a16="http://schemas.microsoft.com/office/drawing/2014/main" id="{114E7EC8-5A21-4679-8147-E145CD1FF0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472737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58B09736-D4F2-43AB-B1A4-9D7444D4F90C}"/>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Model Application</a:t>
            </a:r>
          </a:p>
        </p:txBody>
      </p:sp>
      <p:sp>
        <p:nvSpPr>
          <p:cNvPr id="7" name="Title 1">
            <a:extLst>
              <a:ext uri="{FF2B5EF4-FFF2-40B4-BE49-F238E27FC236}">
                <a16:creationId xmlns:a16="http://schemas.microsoft.com/office/drawing/2014/main" id="{C0EF1683-A775-4B08-8DDD-7A7A9146886A}"/>
              </a:ext>
            </a:extLst>
          </p:cNvPr>
          <p:cNvSpPr txBox="1">
            <a:spLocks/>
          </p:cNvSpPr>
          <p:nvPr/>
        </p:nvSpPr>
        <p:spPr>
          <a:xfrm>
            <a:off x="2200310" y="999929"/>
            <a:ext cx="3972403" cy="705991"/>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Run model in real-time to predict whether transaction is fraudulent or not. </a:t>
            </a:r>
          </a:p>
          <a:p>
            <a:pPr algn="just">
              <a:buSzPct val="150000"/>
            </a:pPr>
            <a:endParaRPr lang="en-US" sz="1200" dirty="0">
              <a:solidFill>
                <a:schemeClr val="bg1"/>
              </a:solidFill>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450AAB2-B5D9-4F83-9A14-D515A6A38AD7}"/>
              </a:ext>
            </a:extLst>
          </p:cNvPr>
          <p:cNvSpPr/>
          <p:nvPr/>
        </p:nvSpPr>
        <p:spPr>
          <a:xfrm>
            <a:off x="528117" y="961786"/>
            <a:ext cx="1315828" cy="795586"/>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Real-Time Analysis</a:t>
            </a:r>
          </a:p>
        </p:txBody>
      </p:sp>
      <p:sp>
        <p:nvSpPr>
          <p:cNvPr id="11" name="Rectangle: Rounded Corners 10">
            <a:extLst>
              <a:ext uri="{FF2B5EF4-FFF2-40B4-BE49-F238E27FC236}">
                <a16:creationId xmlns:a16="http://schemas.microsoft.com/office/drawing/2014/main" id="{40AC1F26-2109-4E6A-BD8A-BE2E0368B90A}"/>
              </a:ext>
            </a:extLst>
          </p:cNvPr>
          <p:cNvSpPr/>
          <p:nvPr/>
        </p:nvSpPr>
        <p:spPr>
          <a:xfrm>
            <a:off x="528117" y="2001122"/>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Flag Transaction</a:t>
            </a:r>
          </a:p>
        </p:txBody>
      </p:sp>
      <p:sp>
        <p:nvSpPr>
          <p:cNvPr id="12" name="Title 1">
            <a:extLst>
              <a:ext uri="{FF2B5EF4-FFF2-40B4-BE49-F238E27FC236}">
                <a16:creationId xmlns:a16="http://schemas.microsoft.com/office/drawing/2014/main" id="{2EFF6DAB-7889-4632-9D38-D475CE3C7253}"/>
              </a:ext>
            </a:extLst>
          </p:cNvPr>
          <p:cNvSpPr txBox="1">
            <a:spLocks/>
          </p:cNvSpPr>
          <p:nvPr/>
        </p:nvSpPr>
        <p:spPr>
          <a:xfrm>
            <a:off x="2200308" y="1889016"/>
            <a:ext cx="3972405" cy="657906"/>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Since the model is not 100% accurate, we request that the company just flag the transaction and conduct further investigation before labelling it as fraud</a:t>
            </a:r>
            <a:endParaRPr lang="en-SG" sz="1200" dirty="0">
              <a:solidFill>
                <a:schemeClr val="bg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AC76561F-4A2D-44DC-9340-528D85C9FD3C}"/>
              </a:ext>
            </a:extLst>
          </p:cNvPr>
          <p:cNvSpPr/>
          <p:nvPr/>
        </p:nvSpPr>
        <p:spPr>
          <a:xfrm>
            <a:off x="528117" y="2842819"/>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Live model test</a:t>
            </a:r>
          </a:p>
        </p:txBody>
      </p:sp>
      <p:sp>
        <p:nvSpPr>
          <p:cNvPr id="15" name="Title 1">
            <a:extLst>
              <a:ext uri="{FF2B5EF4-FFF2-40B4-BE49-F238E27FC236}">
                <a16:creationId xmlns:a16="http://schemas.microsoft.com/office/drawing/2014/main" id="{55DFDC54-0DA0-4C66-9375-BEAC8D2513A6}"/>
              </a:ext>
            </a:extLst>
          </p:cNvPr>
          <p:cNvSpPr txBox="1">
            <a:spLocks/>
          </p:cNvSpPr>
          <p:nvPr/>
        </p:nvSpPr>
        <p:spPr>
          <a:xfrm>
            <a:off x="2200309" y="2829226"/>
            <a:ext cx="3972404" cy="657904"/>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First the model must be put into live server but not affect any decisions to be made. This will train the model well </a:t>
            </a:r>
          </a:p>
          <a:p>
            <a:pPr algn="just">
              <a:buSzPct val="150000"/>
            </a:pPr>
            <a:endParaRPr lang="en-US" sz="1200" dirty="0">
              <a:solidFill>
                <a:schemeClr val="bg1"/>
              </a:solidFill>
              <a:latin typeface="Century Gothic" panose="020B0502020202020204" pitchFamily="34" charset="0"/>
            </a:endParaRPr>
          </a:p>
        </p:txBody>
      </p:sp>
      <p:sp>
        <p:nvSpPr>
          <p:cNvPr id="16" name="Rectangle: Rounded Corners 15">
            <a:extLst>
              <a:ext uri="{FF2B5EF4-FFF2-40B4-BE49-F238E27FC236}">
                <a16:creationId xmlns:a16="http://schemas.microsoft.com/office/drawing/2014/main" id="{CEABE719-BBCF-4295-B140-B249A61CBA54}"/>
              </a:ext>
            </a:extLst>
          </p:cNvPr>
          <p:cNvSpPr/>
          <p:nvPr/>
        </p:nvSpPr>
        <p:spPr>
          <a:xfrm>
            <a:off x="528117" y="3704834"/>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EDA</a:t>
            </a:r>
          </a:p>
        </p:txBody>
      </p:sp>
      <p:sp>
        <p:nvSpPr>
          <p:cNvPr id="17" name="Title 1">
            <a:extLst>
              <a:ext uri="{FF2B5EF4-FFF2-40B4-BE49-F238E27FC236}">
                <a16:creationId xmlns:a16="http://schemas.microsoft.com/office/drawing/2014/main" id="{178307DC-7748-4146-9BFC-7414F2645242}"/>
              </a:ext>
            </a:extLst>
          </p:cNvPr>
          <p:cNvSpPr txBox="1">
            <a:spLocks/>
          </p:cNvSpPr>
          <p:nvPr/>
        </p:nvSpPr>
        <p:spPr>
          <a:xfrm>
            <a:off x="2200308" y="3707251"/>
            <a:ext cx="3972403" cy="528159"/>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SG" sz="1200" dirty="0">
                <a:solidFill>
                  <a:schemeClr val="bg1"/>
                </a:solidFill>
                <a:latin typeface="Century Gothic" panose="020B0502020202020204" pitchFamily="34" charset="0"/>
              </a:rPr>
              <a:t>Other than predicting, the model can be used to get more insights from the data</a:t>
            </a:r>
          </a:p>
        </p:txBody>
      </p:sp>
    </p:spTree>
    <p:extLst>
      <p:ext uri="{BB962C8B-B14F-4D97-AF65-F5344CB8AC3E}">
        <p14:creationId xmlns:p14="http://schemas.microsoft.com/office/powerpoint/2010/main" val="97026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FD856A-69CB-4BC8-8597-9604844A35E1}"/>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Further Solutions</a:t>
            </a:r>
          </a:p>
        </p:txBody>
      </p:sp>
      <p:sp>
        <p:nvSpPr>
          <p:cNvPr id="15" name="Rectangle 14">
            <a:extLst>
              <a:ext uri="{FF2B5EF4-FFF2-40B4-BE49-F238E27FC236}">
                <a16:creationId xmlns:a16="http://schemas.microsoft.com/office/drawing/2014/main" id="{9856D3EF-4E87-4256-9209-B2501E2F21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2AB014BF-069A-4E65-9F1A-C1A3C15CC3DF}"/>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Model Application</a:t>
            </a:r>
          </a:p>
        </p:txBody>
      </p:sp>
      <p:sp>
        <p:nvSpPr>
          <p:cNvPr id="21" name="Rectangle: Rounded Corners 20">
            <a:extLst>
              <a:ext uri="{FF2B5EF4-FFF2-40B4-BE49-F238E27FC236}">
                <a16:creationId xmlns:a16="http://schemas.microsoft.com/office/drawing/2014/main" id="{94D024C0-977B-4E9E-A86E-F5F2B0C82A5E}"/>
              </a:ext>
            </a:extLst>
          </p:cNvPr>
          <p:cNvSpPr/>
          <p:nvPr/>
        </p:nvSpPr>
        <p:spPr>
          <a:xfrm>
            <a:off x="207389" y="1324898"/>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Century Gothic" panose="020B0502020202020204" pitchFamily="34" charset="0"/>
              </a:rPr>
              <a:t>Transaction Amount</a:t>
            </a:r>
          </a:p>
        </p:txBody>
      </p:sp>
      <p:sp>
        <p:nvSpPr>
          <p:cNvPr id="22" name="Title 1">
            <a:extLst>
              <a:ext uri="{FF2B5EF4-FFF2-40B4-BE49-F238E27FC236}">
                <a16:creationId xmlns:a16="http://schemas.microsoft.com/office/drawing/2014/main" id="{690C204A-5D94-4A7F-8E30-08BAD536E031}"/>
              </a:ext>
            </a:extLst>
          </p:cNvPr>
          <p:cNvSpPr txBox="1">
            <a:spLocks/>
          </p:cNvSpPr>
          <p:nvPr/>
        </p:nvSpPr>
        <p:spPr>
          <a:xfrm>
            <a:off x="2534594" y="1146449"/>
            <a:ext cx="3823343" cy="1202761"/>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US" sz="1200" dirty="0">
                <a:solidFill>
                  <a:schemeClr val="bg1"/>
                </a:solidFill>
                <a:latin typeface="Century Gothic" panose="020B0502020202020204" pitchFamily="34" charset="0"/>
              </a:rPr>
              <a:t>As seen from EDA, fraud transactions are generally in the lower transaction amount category. Thus, the company must counter-intuitively focus on lower amounts instead of higher ones</a:t>
            </a:r>
          </a:p>
        </p:txBody>
      </p:sp>
      <p:sp>
        <p:nvSpPr>
          <p:cNvPr id="23" name="Rectangle: Rounded Corners 22">
            <a:extLst>
              <a:ext uri="{FF2B5EF4-FFF2-40B4-BE49-F238E27FC236}">
                <a16:creationId xmlns:a16="http://schemas.microsoft.com/office/drawing/2014/main" id="{F9E45A91-A28B-48A1-8CB6-92F926A7819A}"/>
              </a:ext>
            </a:extLst>
          </p:cNvPr>
          <p:cNvSpPr/>
          <p:nvPr/>
        </p:nvSpPr>
        <p:spPr>
          <a:xfrm>
            <a:off x="207388" y="2922221"/>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Century Gothic" panose="020B0502020202020204" pitchFamily="34" charset="0"/>
              </a:rPr>
              <a:t>Feature 24</a:t>
            </a:r>
          </a:p>
        </p:txBody>
      </p:sp>
      <p:sp>
        <p:nvSpPr>
          <p:cNvPr id="24" name="Title 1">
            <a:extLst>
              <a:ext uri="{FF2B5EF4-FFF2-40B4-BE49-F238E27FC236}">
                <a16:creationId xmlns:a16="http://schemas.microsoft.com/office/drawing/2014/main" id="{855C8AB7-2827-4076-A1DD-47906100D785}"/>
              </a:ext>
            </a:extLst>
          </p:cNvPr>
          <p:cNvSpPr txBox="1">
            <a:spLocks/>
          </p:cNvSpPr>
          <p:nvPr/>
        </p:nvSpPr>
        <p:spPr>
          <a:xfrm>
            <a:off x="2534595" y="2796856"/>
            <a:ext cx="3823342" cy="1202760"/>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SG" sz="1200" dirty="0">
                <a:solidFill>
                  <a:schemeClr val="bg1"/>
                </a:solidFill>
                <a:latin typeface="Century Gothic" panose="020B0502020202020204" pitchFamily="34" charset="0"/>
              </a:rPr>
              <a:t>We have observed that feature 24 is a peculiar feature based on the range as well as the business rules showcased by Random Forest. Thus, this feature is a good indicator of fraud and must be observed</a:t>
            </a:r>
          </a:p>
        </p:txBody>
      </p:sp>
    </p:spTree>
    <p:extLst>
      <p:ext uri="{BB962C8B-B14F-4D97-AF65-F5344CB8AC3E}">
        <p14:creationId xmlns:p14="http://schemas.microsoft.com/office/powerpoint/2010/main" val="29730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5AA60D-6A0A-4429-A23B-A606F38E0AD7}"/>
              </a:ext>
            </a:extLst>
          </p:cNvPr>
          <p:cNvSpPr txBox="1">
            <a:spLocks/>
          </p:cNvSpPr>
          <p:nvPr/>
        </p:nvSpPr>
        <p:spPr>
          <a:xfrm>
            <a:off x="2172207" y="603911"/>
            <a:ext cx="4437913" cy="90539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Gather more data (especially fraudulent transactions) so that the model can be trained better and accuracy can be improved. </a:t>
            </a:r>
            <a:r>
              <a:rPr lang="en-US" sz="1200" dirty="0">
                <a:latin typeface="Century Gothic" panose="020B0502020202020204" pitchFamily="34" charset="0"/>
                <a:sym typeface="Wingdings" panose="05000000000000000000" pitchFamily="2" charset="2"/>
              </a:rPr>
              <a:t> large dataset allows building of more robust model (e.g. deep learning models)</a:t>
            </a:r>
            <a:endParaRPr lang="en-US" sz="1200" dirty="0">
              <a:latin typeface="Century Gothic" panose="020B0502020202020204" pitchFamily="34" charset="0"/>
            </a:endParaRPr>
          </a:p>
          <a:p>
            <a:pPr algn="just">
              <a:buSzPct val="150000"/>
            </a:pPr>
            <a:endParaRPr lang="en-US" sz="1200" dirty="0">
              <a:latin typeface="Century Gothic" panose="020B0502020202020204" pitchFamily="34" charset="0"/>
            </a:endParaRPr>
          </a:p>
        </p:txBody>
      </p:sp>
      <p:sp>
        <p:nvSpPr>
          <p:cNvPr id="4" name="Rectangle: Rounded Corners 3">
            <a:extLst>
              <a:ext uri="{FF2B5EF4-FFF2-40B4-BE49-F238E27FC236}">
                <a16:creationId xmlns:a16="http://schemas.microsoft.com/office/drawing/2014/main" id="{E378A522-0D93-4D5B-9825-97BDE9896335}"/>
              </a:ext>
            </a:extLst>
          </p:cNvPr>
          <p:cNvSpPr/>
          <p:nvPr/>
        </p:nvSpPr>
        <p:spPr>
          <a:xfrm>
            <a:off x="334891" y="553703"/>
            <a:ext cx="1648145" cy="955603"/>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Data Points Enhancement</a:t>
            </a:r>
          </a:p>
        </p:txBody>
      </p:sp>
      <p:sp>
        <p:nvSpPr>
          <p:cNvPr id="5" name="Title 1">
            <a:extLst>
              <a:ext uri="{FF2B5EF4-FFF2-40B4-BE49-F238E27FC236}">
                <a16:creationId xmlns:a16="http://schemas.microsoft.com/office/drawing/2014/main" id="{C315409C-C89B-4708-8525-EE404632086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77439817-5705-4DB6-A888-EE8D2EA9F646}"/>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Further Solutions</a:t>
            </a:r>
          </a:p>
        </p:txBody>
      </p:sp>
      <p:sp>
        <p:nvSpPr>
          <p:cNvPr id="7" name="Title 1">
            <a:extLst>
              <a:ext uri="{FF2B5EF4-FFF2-40B4-BE49-F238E27FC236}">
                <a16:creationId xmlns:a16="http://schemas.microsoft.com/office/drawing/2014/main" id="{BDECB757-FA29-45B2-A6F9-F647DD88D798}"/>
              </a:ext>
            </a:extLst>
          </p:cNvPr>
          <p:cNvSpPr txBox="1">
            <a:spLocks/>
          </p:cNvSpPr>
          <p:nvPr/>
        </p:nvSpPr>
        <p:spPr>
          <a:xfrm>
            <a:off x="2172207" y="3905110"/>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dirty="0">
                <a:latin typeface="Century Gothic" panose="020B0502020202020204" pitchFamily="34" charset="0"/>
              </a:rPr>
              <a:t>Apply geospatial analytics to study the location for transactions (real address or IP address) and use spatial analysis to detect any anomaly</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7037EA23-50F6-42C9-9422-31EEBF9FA316}"/>
              </a:ext>
            </a:extLst>
          </p:cNvPr>
          <p:cNvSpPr/>
          <p:nvPr/>
        </p:nvSpPr>
        <p:spPr>
          <a:xfrm>
            <a:off x="334891" y="1645886"/>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Risk Culture Building</a:t>
            </a:r>
          </a:p>
        </p:txBody>
      </p:sp>
      <p:sp>
        <p:nvSpPr>
          <p:cNvPr id="9" name="Title 1">
            <a:extLst>
              <a:ext uri="{FF2B5EF4-FFF2-40B4-BE49-F238E27FC236}">
                <a16:creationId xmlns:a16="http://schemas.microsoft.com/office/drawing/2014/main" id="{046EF65F-3682-484F-82DF-2E351D74634E}"/>
              </a:ext>
            </a:extLst>
          </p:cNvPr>
          <p:cNvSpPr txBox="1">
            <a:spLocks/>
          </p:cNvSpPr>
          <p:nvPr/>
        </p:nvSpPr>
        <p:spPr>
          <a:xfrm>
            <a:off x="2172207" y="1594230"/>
            <a:ext cx="4437913" cy="79023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Foster a risk-intelligent culture and empower employees at every level to take informed decisions if the model flags a transaction as fraud</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10" name="Rectangle: Rounded Corners 9">
            <a:extLst>
              <a:ext uri="{FF2B5EF4-FFF2-40B4-BE49-F238E27FC236}">
                <a16:creationId xmlns:a16="http://schemas.microsoft.com/office/drawing/2014/main" id="{63A65DE9-AEE3-4C5F-B2A0-E7C1070B7C9B}"/>
              </a:ext>
            </a:extLst>
          </p:cNvPr>
          <p:cNvSpPr/>
          <p:nvPr/>
        </p:nvSpPr>
        <p:spPr>
          <a:xfrm>
            <a:off x="334891" y="2424407"/>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Business Domain Knowledge</a:t>
            </a:r>
          </a:p>
        </p:txBody>
      </p:sp>
      <p:sp>
        <p:nvSpPr>
          <p:cNvPr id="11" name="Title 1">
            <a:extLst>
              <a:ext uri="{FF2B5EF4-FFF2-40B4-BE49-F238E27FC236}">
                <a16:creationId xmlns:a16="http://schemas.microsoft.com/office/drawing/2014/main" id="{E5C05764-E520-4EA4-B8C7-2A783A21B00B}"/>
              </a:ext>
            </a:extLst>
          </p:cNvPr>
          <p:cNvSpPr txBox="1">
            <a:spLocks/>
          </p:cNvSpPr>
          <p:nvPr/>
        </p:nvSpPr>
        <p:spPr>
          <a:xfrm>
            <a:off x="2172207" y="2450335"/>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Add additional  weightage to important features based on business domain  knowledge</a:t>
            </a:r>
          </a:p>
          <a:p>
            <a:pPr algn="just">
              <a:buSzPct val="150000"/>
            </a:pPr>
            <a:endParaRPr lang="en-US" sz="1200" dirty="0">
              <a:latin typeface="Century Gothic" panose="020B0502020202020204" pitchFamily="34" charset="0"/>
            </a:endParaRPr>
          </a:p>
        </p:txBody>
      </p:sp>
      <p:sp>
        <p:nvSpPr>
          <p:cNvPr id="12" name="Rectangle: Rounded Corners 11">
            <a:extLst>
              <a:ext uri="{FF2B5EF4-FFF2-40B4-BE49-F238E27FC236}">
                <a16:creationId xmlns:a16="http://schemas.microsoft.com/office/drawing/2014/main" id="{0DB4ED7D-6E5E-4F20-B936-67F4D30ED649}"/>
              </a:ext>
            </a:extLst>
          </p:cNvPr>
          <p:cNvSpPr/>
          <p:nvPr/>
        </p:nvSpPr>
        <p:spPr>
          <a:xfrm>
            <a:off x="334890" y="3165873"/>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User Behaviour</a:t>
            </a:r>
          </a:p>
          <a:p>
            <a:pPr algn="ctr"/>
            <a:r>
              <a:rPr lang="en-SG" dirty="0">
                <a:latin typeface="Century Gothic" panose="020B0502020202020204" pitchFamily="34" charset="0"/>
              </a:rPr>
              <a:t>Study</a:t>
            </a:r>
          </a:p>
        </p:txBody>
      </p:sp>
      <p:sp>
        <p:nvSpPr>
          <p:cNvPr id="13" name="Title 1">
            <a:extLst>
              <a:ext uri="{FF2B5EF4-FFF2-40B4-BE49-F238E27FC236}">
                <a16:creationId xmlns:a16="http://schemas.microsoft.com/office/drawing/2014/main" id="{013A3829-9449-4F85-BBD1-13B3036DA69A}"/>
              </a:ext>
            </a:extLst>
          </p:cNvPr>
          <p:cNvSpPr txBox="1">
            <a:spLocks/>
          </p:cNvSpPr>
          <p:nvPr/>
        </p:nvSpPr>
        <p:spPr>
          <a:xfrm>
            <a:off x="2172207" y="3198924"/>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dirty="0">
                <a:latin typeface="Century Gothic" panose="020B0502020202020204" pitchFamily="34" charset="0"/>
              </a:rPr>
              <a:t>Study the user behaviour mouse-clicks, time spent on website, etc as feature as well to predict fraud</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2161808E-8490-4848-AFC7-1C488C0B5540}"/>
              </a:ext>
            </a:extLst>
          </p:cNvPr>
          <p:cNvSpPr/>
          <p:nvPr/>
        </p:nvSpPr>
        <p:spPr>
          <a:xfrm>
            <a:off x="334889" y="3901495"/>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Geospatial Analysis</a:t>
            </a:r>
          </a:p>
        </p:txBody>
      </p:sp>
    </p:spTree>
    <p:extLst>
      <p:ext uri="{BB962C8B-B14F-4D97-AF65-F5344CB8AC3E}">
        <p14:creationId xmlns:p14="http://schemas.microsoft.com/office/powerpoint/2010/main" val="1629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32A7C8-4D9F-410B-B1F1-3EAF8DC95651}"/>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5" name="TextBox 4">
            <a:extLst>
              <a:ext uri="{FF2B5EF4-FFF2-40B4-BE49-F238E27FC236}">
                <a16:creationId xmlns:a16="http://schemas.microsoft.com/office/drawing/2014/main" id="{E53E24F6-674B-4953-916C-B3F1F2214195}"/>
              </a:ext>
            </a:extLst>
          </p:cNvPr>
          <p:cNvSpPr txBox="1"/>
          <p:nvPr/>
        </p:nvSpPr>
        <p:spPr>
          <a:xfrm>
            <a:off x="0" y="59767"/>
            <a:ext cx="6858000" cy="369332"/>
          </a:xfrm>
          <a:prstGeom prst="rect">
            <a:avLst/>
          </a:prstGeom>
          <a:noFill/>
        </p:spPr>
        <p:txBody>
          <a:bodyPr wrap="square" rtlCol="0">
            <a:spAutoFit/>
          </a:bodyPr>
          <a:lstStyle/>
          <a:p>
            <a:pPr algn="ctr"/>
            <a:r>
              <a:rPr lang="en-SG" sz="1800" b="1" dirty="0">
                <a:solidFill>
                  <a:schemeClr val="bg1"/>
                </a:solidFill>
                <a:latin typeface="OCR A Extended" panose="02010509020102010303" pitchFamily="50" charset="0"/>
              </a:rPr>
              <a:t>Business Solution- Limitations and Constraints</a:t>
            </a:r>
          </a:p>
        </p:txBody>
      </p:sp>
      <p:sp>
        <p:nvSpPr>
          <p:cNvPr id="6" name="Title 1">
            <a:extLst>
              <a:ext uri="{FF2B5EF4-FFF2-40B4-BE49-F238E27FC236}">
                <a16:creationId xmlns:a16="http://schemas.microsoft.com/office/drawing/2014/main" id="{F6D8ACE1-1C32-456E-A46E-F25BA6874762}"/>
              </a:ext>
            </a:extLst>
          </p:cNvPr>
          <p:cNvSpPr txBox="1">
            <a:spLocks/>
          </p:cNvSpPr>
          <p:nvPr/>
        </p:nvSpPr>
        <p:spPr>
          <a:xfrm>
            <a:off x="2289397" y="1310375"/>
            <a:ext cx="4306920" cy="10935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dirty="0">
                <a:solidFill>
                  <a:schemeClr val="bg1"/>
                </a:solidFill>
              </a:rPr>
              <a:t>Anonymized features </a:t>
            </a:r>
            <a:r>
              <a:rPr lang="en-US" sz="1200" dirty="0">
                <a:solidFill>
                  <a:schemeClr val="bg1"/>
                </a:solidFill>
                <a:sym typeface="Wingdings" panose="05000000000000000000" pitchFamily="2" charset="2"/>
              </a:rPr>
              <a:t> </a:t>
            </a:r>
            <a:r>
              <a:rPr lang="en-US" sz="1200" dirty="0">
                <a:solidFill>
                  <a:schemeClr val="bg1"/>
                </a:solidFill>
              </a:rPr>
              <a:t>difficult to do feature engineering </a:t>
            </a:r>
          </a:p>
          <a:p>
            <a:pPr lvl="1" algn="just" fontAlgn="base"/>
            <a:r>
              <a:rPr lang="en-US" sz="1200" dirty="0">
                <a:solidFill>
                  <a:schemeClr val="bg1"/>
                </a:solidFill>
              </a:rPr>
              <a:t>Without understanding features context , it is difficult to find correlation between features and conduct further feature manipulation (e.g. Feature 5 + Feature 6) + Data Imputation would be improved with feature understanding</a:t>
            </a:r>
          </a:p>
          <a:p>
            <a:pPr lvl="2" fontAlgn="base"/>
            <a:endParaRPr lang="en-US" sz="1200" dirty="0">
              <a:solidFill>
                <a:schemeClr val="bg1"/>
              </a:solidFill>
            </a:endParaRPr>
          </a:p>
          <a:p>
            <a:pPr fontAlgn="base"/>
            <a:endParaRPr lang="en-US" sz="1200" dirty="0">
              <a:solidFill>
                <a:schemeClr val="bg1"/>
              </a:solidFill>
            </a:endParaRPr>
          </a:p>
        </p:txBody>
      </p:sp>
      <p:sp>
        <p:nvSpPr>
          <p:cNvPr id="8" name="Rectangle 7">
            <a:extLst>
              <a:ext uri="{FF2B5EF4-FFF2-40B4-BE49-F238E27FC236}">
                <a16:creationId xmlns:a16="http://schemas.microsoft.com/office/drawing/2014/main" id="{0155513A-60B7-4525-BFD9-A67126AD8381}"/>
              </a:ext>
            </a:extLst>
          </p:cNvPr>
          <p:cNvSpPr/>
          <p:nvPr/>
        </p:nvSpPr>
        <p:spPr>
          <a:xfrm>
            <a:off x="261683" y="634383"/>
            <a:ext cx="1776438" cy="51964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 name="TextBox 8">
            <a:extLst>
              <a:ext uri="{FF2B5EF4-FFF2-40B4-BE49-F238E27FC236}">
                <a16:creationId xmlns:a16="http://schemas.microsoft.com/office/drawing/2014/main" id="{04AAB7B8-0AC3-4C83-B6DD-D3780DD2F619}"/>
              </a:ext>
            </a:extLst>
          </p:cNvPr>
          <p:cNvSpPr txBox="1"/>
          <p:nvPr/>
        </p:nvSpPr>
        <p:spPr>
          <a:xfrm>
            <a:off x="261682" y="730127"/>
            <a:ext cx="1776439"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Complexity</a:t>
            </a:r>
          </a:p>
        </p:txBody>
      </p:sp>
      <p:sp>
        <p:nvSpPr>
          <p:cNvPr id="10" name="Title 1">
            <a:extLst>
              <a:ext uri="{FF2B5EF4-FFF2-40B4-BE49-F238E27FC236}">
                <a16:creationId xmlns:a16="http://schemas.microsoft.com/office/drawing/2014/main" id="{EFC2587B-3935-4FCC-A08F-F5E8A55C0CE4}"/>
              </a:ext>
            </a:extLst>
          </p:cNvPr>
          <p:cNvSpPr txBox="1">
            <a:spLocks/>
          </p:cNvSpPr>
          <p:nvPr/>
        </p:nvSpPr>
        <p:spPr>
          <a:xfrm>
            <a:off x="2289396" y="629665"/>
            <a:ext cx="4306922"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dirty="0">
                <a:solidFill>
                  <a:schemeClr val="bg1"/>
                </a:solidFill>
              </a:rPr>
              <a:t>Parameter Tuning require higher computational complexity to derive the most optimal solution</a:t>
            </a:r>
            <a:br>
              <a:rPr lang="en-US" sz="1200" dirty="0">
                <a:solidFill>
                  <a:schemeClr val="bg1"/>
                </a:solidFill>
              </a:rPr>
            </a:br>
            <a:endParaRPr lang="en-US" sz="1200" dirty="0">
              <a:solidFill>
                <a:schemeClr val="bg1"/>
              </a:solidFill>
            </a:endParaRPr>
          </a:p>
        </p:txBody>
      </p:sp>
      <p:sp>
        <p:nvSpPr>
          <p:cNvPr id="12" name="Rectangle 11">
            <a:extLst>
              <a:ext uri="{FF2B5EF4-FFF2-40B4-BE49-F238E27FC236}">
                <a16:creationId xmlns:a16="http://schemas.microsoft.com/office/drawing/2014/main" id="{1A397B18-D518-4FD3-8680-42D140E8DD02}"/>
              </a:ext>
            </a:extLst>
          </p:cNvPr>
          <p:cNvSpPr/>
          <p:nvPr/>
        </p:nvSpPr>
        <p:spPr>
          <a:xfrm>
            <a:off x="261682" y="1301724"/>
            <a:ext cx="1776438" cy="1093546"/>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A7852881-9509-490A-9F23-3ABF3E467761}"/>
              </a:ext>
            </a:extLst>
          </p:cNvPr>
          <p:cNvSpPr txBox="1"/>
          <p:nvPr/>
        </p:nvSpPr>
        <p:spPr>
          <a:xfrm>
            <a:off x="194662" y="1525331"/>
            <a:ext cx="1866410" cy="646331"/>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Feature Engineering</a:t>
            </a:r>
          </a:p>
        </p:txBody>
      </p:sp>
      <p:sp>
        <p:nvSpPr>
          <p:cNvPr id="14" name="Title 1">
            <a:extLst>
              <a:ext uri="{FF2B5EF4-FFF2-40B4-BE49-F238E27FC236}">
                <a16:creationId xmlns:a16="http://schemas.microsoft.com/office/drawing/2014/main" id="{D1274913-26AB-4C54-9D70-7DB953283B07}"/>
              </a:ext>
            </a:extLst>
          </p:cNvPr>
          <p:cNvSpPr txBox="1">
            <a:spLocks/>
          </p:cNvSpPr>
          <p:nvPr/>
        </p:nvSpPr>
        <p:spPr>
          <a:xfrm>
            <a:off x="2289396" y="2564985"/>
            <a:ext cx="4306921" cy="854593"/>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dirty="0">
                <a:solidFill>
                  <a:schemeClr val="bg1"/>
                </a:solidFill>
              </a:rPr>
              <a:t>If we had a time dimension in the data (Day/month/year </a:t>
            </a:r>
            <a:r>
              <a:rPr lang="en-US" sz="1200" dirty="0" err="1">
                <a:solidFill>
                  <a:schemeClr val="bg1"/>
                </a:solidFill>
              </a:rPr>
              <a:t>etc</a:t>
            </a:r>
            <a:r>
              <a:rPr lang="en-US" sz="1200" dirty="0">
                <a:solidFill>
                  <a:schemeClr val="bg1"/>
                </a:solidFill>
              </a:rPr>
              <a:t>) then we could have identified more patterns in terms of when fraudulent transactions occur.</a:t>
            </a:r>
          </a:p>
        </p:txBody>
      </p:sp>
      <p:sp>
        <p:nvSpPr>
          <p:cNvPr id="15" name="Rectangle 14">
            <a:extLst>
              <a:ext uri="{FF2B5EF4-FFF2-40B4-BE49-F238E27FC236}">
                <a16:creationId xmlns:a16="http://schemas.microsoft.com/office/drawing/2014/main" id="{5AE0298D-1120-42EE-B606-B9190CC34C40}"/>
              </a:ext>
            </a:extLst>
          </p:cNvPr>
          <p:cNvSpPr/>
          <p:nvPr/>
        </p:nvSpPr>
        <p:spPr>
          <a:xfrm>
            <a:off x="261682" y="2549790"/>
            <a:ext cx="1776438" cy="869788"/>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Time Dimensionality </a:t>
            </a:r>
          </a:p>
        </p:txBody>
      </p:sp>
      <p:sp>
        <p:nvSpPr>
          <p:cNvPr id="16" name="Rectangle 15">
            <a:extLst>
              <a:ext uri="{FF2B5EF4-FFF2-40B4-BE49-F238E27FC236}">
                <a16:creationId xmlns:a16="http://schemas.microsoft.com/office/drawing/2014/main" id="{89D3EFBE-5A03-4FA2-AD0D-BBBDA534E5F1}"/>
              </a:ext>
            </a:extLst>
          </p:cNvPr>
          <p:cNvSpPr/>
          <p:nvPr/>
        </p:nvSpPr>
        <p:spPr>
          <a:xfrm>
            <a:off x="261682" y="3565060"/>
            <a:ext cx="1776438" cy="97392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Fraud Categories and Type</a:t>
            </a:r>
          </a:p>
        </p:txBody>
      </p:sp>
      <p:sp>
        <p:nvSpPr>
          <p:cNvPr id="17" name="Title 1">
            <a:extLst>
              <a:ext uri="{FF2B5EF4-FFF2-40B4-BE49-F238E27FC236}">
                <a16:creationId xmlns:a16="http://schemas.microsoft.com/office/drawing/2014/main" id="{72C13647-2BB3-4EA2-8241-ED2CE3EC0712}"/>
              </a:ext>
            </a:extLst>
          </p:cNvPr>
          <p:cNvSpPr txBox="1">
            <a:spLocks/>
          </p:cNvSpPr>
          <p:nvPr/>
        </p:nvSpPr>
        <p:spPr>
          <a:xfrm>
            <a:off x="2289395" y="3580641"/>
            <a:ext cx="4306919" cy="933194"/>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dirty="0">
                <a:solidFill>
                  <a:schemeClr val="bg1"/>
                </a:solidFill>
              </a:rPr>
              <a:t>If we had categories of transactions then we could have identified further patterns </a:t>
            </a:r>
            <a:r>
              <a:rPr lang="en-US" sz="1200" dirty="0">
                <a:solidFill>
                  <a:schemeClr val="bg1"/>
                </a:solidFill>
                <a:sym typeface="Wingdings" panose="05000000000000000000" pitchFamily="2" charset="2"/>
              </a:rPr>
              <a:t> </a:t>
            </a:r>
            <a:r>
              <a:rPr lang="en-US" sz="1200" dirty="0">
                <a:solidFill>
                  <a:schemeClr val="bg1"/>
                </a:solidFill>
              </a:rPr>
              <a:t>model will not be able to detect a new fraud type if it occurs unless the model is re-trained</a:t>
            </a:r>
          </a:p>
        </p:txBody>
      </p:sp>
    </p:spTree>
    <p:extLst>
      <p:ext uri="{BB962C8B-B14F-4D97-AF65-F5344CB8AC3E}">
        <p14:creationId xmlns:p14="http://schemas.microsoft.com/office/powerpoint/2010/main" val="298141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2DFAB-3872-4EDD-A6D2-31657E3013AC}"/>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C232CDD2-DA93-43F4-9859-CFE6C274C309}"/>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Future Improvements</a:t>
            </a:r>
          </a:p>
        </p:txBody>
      </p:sp>
      <p:sp>
        <p:nvSpPr>
          <p:cNvPr id="7" name="Title 1">
            <a:extLst>
              <a:ext uri="{FF2B5EF4-FFF2-40B4-BE49-F238E27FC236}">
                <a16:creationId xmlns:a16="http://schemas.microsoft.com/office/drawing/2014/main" id="{CB066197-BFB9-4702-86EA-2F7DAD216CF5}"/>
              </a:ext>
            </a:extLst>
          </p:cNvPr>
          <p:cNvSpPr txBox="1">
            <a:spLocks/>
          </p:cNvSpPr>
          <p:nvPr/>
        </p:nvSpPr>
        <p:spPr>
          <a:xfrm>
            <a:off x="235743" y="685366"/>
            <a:ext cx="6386513" cy="37727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fontAlgn="base"/>
            <a:r>
              <a:rPr lang="en-US" sz="1200" b="1" dirty="0">
                <a:latin typeface="Century Gothic" panose="020B0502020202020204" pitchFamily="34" charset="0"/>
              </a:rPr>
              <a:t>Parameter Optimization  (</a:t>
            </a:r>
            <a:r>
              <a:rPr lang="en-US" sz="1200" b="1" dirty="0" err="1">
                <a:latin typeface="Century Gothic" panose="020B0502020202020204" pitchFamily="34" charset="0"/>
              </a:rPr>
              <a:t>GridSearchCV</a:t>
            </a:r>
            <a:r>
              <a:rPr lang="en-US" sz="1200" b="1" dirty="0">
                <a:latin typeface="Century Gothic" panose="020B0502020202020204" pitchFamily="34" charset="0"/>
              </a:rPr>
              <a:t>)</a:t>
            </a:r>
          </a:p>
          <a:p>
            <a:pPr lvl="1" fontAlgn="base"/>
            <a:r>
              <a:rPr lang="en-US" sz="1200" dirty="0">
                <a:latin typeface="Century Gothic" panose="020B0502020202020204" pitchFamily="34" charset="0"/>
              </a:rPr>
              <a:t>- Due to GPU limitation, we did not manage to use </a:t>
            </a:r>
            <a:r>
              <a:rPr lang="en-US" sz="1200" dirty="0" err="1">
                <a:latin typeface="Century Gothic" panose="020B0502020202020204" pitchFamily="34" charset="0"/>
              </a:rPr>
              <a:t>this</a:t>
            </a:r>
            <a:r>
              <a:rPr lang="en-US" sz="1200" dirty="0" err="1">
                <a:latin typeface="Century Gothic" panose="020B0502020202020204" pitchFamily="34" charset="0"/>
                <a:sym typeface="Wingdings" panose="05000000000000000000" pitchFamily="2" charset="2"/>
              </a:rPr>
              <a:t></a:t>
            </a:r>
            <a:r>
              <a:rPr lang="en-US" sz="1200" dirty="0" err="1">
                <a:latin typeface="Century Gothic" panose="020B0502020202020204" pitchFamily="34" charset="0"/>
              </a:rPr>
              <a:t>Require</a:t>
            </a:r>
            <a:r>
              <a:rPr lang="en-US" sz="1200" dirty="0">
                <a:latin typeface="Century Gothic" panose="020B0502020202020204" pitchFamily="34" charset="0"/>
              </a:rPr>
              <a:t> more computation</a:t>
            </a:r>
          </a:p>
          <a:p>
            <a:pPr lvl="1" fontAlgn="base"/>
            <a:endParaRPr lang="en-SG" sz="1200" dirty="0">
              <a:latin typeface="Century Gothic" panose="020B0502020202020204" pitchFamily="34" charset="0"/>
            </a:endParaRPr>
          </a:p>
          <a:p>
            <a:pPr algn="ctr"/>
            <a:r>
              <a:rPr lang="en-SG" sz="1200" b="1" dirty="0">
                <a:latin typeface="Century Gothic" panose="020B0502020202020204" pitchFamily="34" charset="0"/>
              </a:rPr>
              <a:t>Model Stacking </a:t>
            </a:r>
          </a:p>
          <a:p>
            <a:r>
              <a:rPr lang="en-SG" sz="1200" dirty="0">
                <a:latin typeface="Century Gothic" panose="020B0502020202020204" pitchFamily="34" charset="0"/>
              </a:rPr>
              <a:t>-Enhance model AUC and F1 Score through complex model stacking</a:t>
            </a:r>
          </a:p>
          <a:p>
            <a:pPr marL="171450" indent="-171450">
              <a:buFontTx/>
              <a:buChar char="-"/>
            </a:pPr>
            <a:endParaRPr lang="en-SG" sz="1200" b="1" dirty="0">
              <a:latin typeface="Century Gothic" panose="020B0502020202020204" pitchFamily="34" charset="0"/>
            </a:endParaRPr>
          </a:p>
          <a:p>
            <a:pPr algn="ctr"/>
            <a:r>
              <a:rPr lang="en-SG" sz="1200" b="1" dirty="0">
                <a:latin typeface="Century Gothic" panose="020B0502020202020204" pitchFamily="34" charset="0"/>
              </a:rPr>
              <a:t>Other Model Selections</a:t>
            </a:r>
          </a:p>
          <a:p>
            <a:r>
              <a:rPr lang="en-SG" sz="1200" dirty="0">
                <a:latin typeface="Century Gothic" panose="020B0502020202020204" pitchFamily="34" charset="0"/>
              </a:rPr>
              <a:t>- K-NN, Naïve Bayes, Boosting: </a:t>
            </a:r>
            <a:r>
              <a:rPr lang="en-SG" sz="1200" dirty="0" err="1">
                <a:latin typeface="Century Gothic" panose="020B0502020202020204" pitchFamily="34" charset="0"/>
              </a:rPr>
              <a:t>XGBoost</a:t>
            </a:r>
            <a:r>
              <a:rPr lang="en-SG" sz="1200" dirty="0">
                <a:latin typeface="Century Gothic" panose="020B0502020202020204" pitchFamily="34" charset="0"/>
              </a:rPr>
              <a:t>, </a:t>
            </a:r>
            <a:r>
              <a:rPr lang="en-SG" sz="1200" dirty="0" err="1">
                <a:latin typeface="Century Gothic" panose="020B0502020202020204" pitchFamily="34" charset="0"/>
              </a:rPr>
              <a:t>LightGBM</a:t>
            </a:r>
            <a:r>
              <a:rPr lang="en-SG" sz="1200" dirty="0">
                <a:latin typeface="Century Gothic" panose="020B0502020202020204" pitchFamily="34" charset="0"/>
              </a:rPr>
              <a:t>, </a:t>
            </a:r>
            <a:r>
              <a:rPr lang="en-SG" sz="1200" dirty="0" err="1">
                <a:latin typeface="Century Gothic" panose="020B0502020202020204" pitchFamily="34" charset="0"/>
              </a:rPr>
              <a:t>CatBoost</a:t>
            </a:r>
            <a:r>
              <a:rPr lang="en-SG" sz="1200" dirty="0">
                <a:latin typeface="Century Gothic" panose="020B0502020202020204" pitchFamily="34" charset="0"/>
              </a:rPr>
              <a:t>, AdaBoost   </a:t>
            </a:r>
          </a:p>
          <a:p>
            <a:r>
              <a:rPr lang="en-SG" sz="1200" dirty="0">
                <a:latin typeface="Century Gothic" panose="020B0502020202020204" pitchFamily="34" charset="0"/>
              </a:rPr>
              <a:t>- Create an ensemble learning algorithm with multiple models</a:t>
            </a:r>
          </a:p>
          <a:p>
            <a:pPr lvl="1"/>
            <a:r>
              <a:rPr lang="en-SG" sz="1200" dirty="0">
                <a:latin typeface="Century Gothic" panose="020B0502020202020204" pitchFamily="34" charset="0"/>
              </a:rPr>
              <a:t>- We tried but the result was surprisingly worse</a:t>
            </a:r>
          </a:p>
          <a:p>
            <a:pPr lvl="1"/>
            <a:endParaRPr lang="en-SG" sz="1200" dirty="0">
              <a:latin typeface="Century Gothic" panose="020B0502020202020204" pitchFamily="34" charset="0"/>
            </a:endParaRPr>
          </a:p>
          <a:p>
            <a:pPr lvl="1" algn="ctr"/>
            <a:r>
              <a:rPr lang="en-SG" sz="1200" b="1" dirty="0">
                <a:latin typeface="Century Gothic" panose="020B0502020202020204" pitchFamily="34" charset="0"/>
              </a:rPr>
              <a:t>Fraud Probability Model Building on top of Fraud Classification Model </a:t>
            </a:r>
          </a:p>
          <a:p>
            <a:pPr lvl="1"/>
            <a:r>
              <a:rPr lang="en-SG" sz="1200" dirty="0">
                <a:latin typeface="Century Gothic" panose="020B0502020202020204" pitchFamily="34" charset="0"/>
              </a:rPr>
              <a:t>- single transaction information is not considered sufficient to detect a fraud occurrence </a:t>
            </a:r>
          </a:p>
          <a:p>
            <a:pPr lvl="1"/>
            <a:endParaRPr lang="en-SG" sz="1200" dirty="0">
              <a:latin typeface="Century Gothic" panose="020B0502020202020204" pitchFamily="34" charset="0"/>
            </a:endParaRPr>
          </a:p>
          <a:p>
            <a:pPr lvl="1" algn="ctr"/>
            <a:r>
              <a:rPr lang="en-SG" sz="1200" b="1" dirty="0">
                <a:latin typeface="Century Gothic" panose="020B0502020202020204" pitchFamily="34" charset="0"/>
              </a:rPr>
              <a:t>Fraud Types Continuous Evolution</a:t>
            </a:r>
          </a:p>
          <a:p>
            <a:pPr lvl="1"/>
            <a:r>
              <a:rPr lang="en-SG" sz="1200" dirty="0">
                <a:latin typeface="Century Gothic" panose="020B0502020202020204" pitchFamily="34" charset="0"/>
              </a:rPr>
              <a:t>- Detection has to adapt to fraudsters. Once a fraud is well detected, the fraudster could change his habits and find another way to fraud. Adaptive schemes are therefore required to deal with non-stationary fraud dynamics and discover potentially new fraud mechanisms by itself.</a:t>
            </a:r>
          </a:p>
        </p:txBody>
      </p:sp>
    </p:spTree>
    <p:extLst>
      <p:ext uri="{BB962C8B-B14F-4D97-AF65-F5344CB8AC3E}">
        <p14:creationId xmlns:p14="http://schemas.microsoft.com/office/powerpoint/2010/main" val="36151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9B8F0-8F10-4189-AB34-FE2C06E6F063}"/>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Exploratory Data Analysis </a:t>
            </a:r>
          </a:p>
        </p:txBody>
      </p:sp>
      <p:pic>
        <p:nvPicPr>
          <p:cNvPr id="7" name="Picture 6">
            <a:extLst>
              <a:ext uri="{FF2B5EF4-FFF2-40B4-BE49-F238E27FC236}">
                <a16:creationId xmlns:a16="http://schemas.microsoft.com/office/drawing/2014/main" id="{3EBEE2C5-F262-4CED-8814-0903BEAC47CA}"/>
              </a:ext>
            </a:extLst>
          </p:cNvPr>
          <p:cNvPicPr>
            <a:picLocks noChangeAspect="1"/>
          </p:cNvPicPr>
          <p:nvPr/>
        </p:nvPicPr>
        <p:blipFill rotWithShape="1">
          <a:blip r:embed="rId3"/>
          <a:srcRect r="2378"/>
          <a:stretch/>
        </p:blipFill>
        <p:spPr>
          <a:xfrm>
            <a:off x="2757589" y="678991"/>
            <a:ext cx="3855734" cy="1671751"/>
          </a:xfrm>
          <a:prstGeom prst="rect">
            <a:avLst/>
          </a:prstGeom>
        </p:spPr>
      </p:pic>
      <p:sp>
        <p:nvSpPr>
          <p:cNvPr id="10" name="Rectangle: Rounded Corners 9">
            <a:extLst>
              <a:ext uri="{FF2B5EF4-FFF2-40B4-BE49-F238E27FC236}">
                <a16:creationId xmlns:a16="http://schemas.microsoft.com/office/drawing/2014/main" id="{7D8A2AC7-196E-4FED-B6F6-4DA62CDFE92F}"/>
              </a:ext>
            </a:extLst>
          </p:cNvPr>
          <p:cNvSpPr/>
          <p:nvPr/>
        </p:nvSpPr>
        <p:spPr>
          <a:xfrm>
            <a:off x="85179" y="689501"/>
            <a:ext cx="258444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Summary Statistics</a:t>
            </a:r>
          </a:p>
        </p:txBody>
      </p:sp>
      <p:sp>
        <p:nvSpPr>
          <p:cNvPr id="11" name="Title 1">
            <a:extLst>
              <a:ext uri="{FF2B5EF4-FFF2-40B4-BE49-F238E27FC236}">
                <a16:creationId xmlns:a16="http://schemas.microsoft.com/office/drawing/2014/main" id="{5D802507-D98D-4FD1-A7A1-A732C1D6BFE1}"/>
              </a:ext>
            </a:extLst>
          </p:cNvPr>
          <p:cNvSpPr txBox="1">
            <a:spLocks/>
          </p:cNvSpPr>
          <p:nvPr/>
        </p:nvSpPr>
        <p:spPr>
          <a:xfrm>
            <a:off x="85179" y="4181942"/>
            <a:ext cx="2584449" cy="30898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No duplicated Values</a:t>
            </a:r>
          </a:p>
        </p:txBody>
      </p:sp>
      <p:pic>
        <p:nvPicPr>
          <p:cNvPr id="12" name="Picture 11">
            <a:extLst>
              <a:ext uri="{FF2B5EF4-FFF2-40B4-BE49-F238E27FC236}">
                <a16:creationId xmlns:a16="http://schemas.microsoft.com/office/drawing/2014/main" id="{54137DAC-EC24-47BD-A7DE-E71109115574}"/>
              </a:ext>
            </a:extLst>
          </p:cNvPr>
          <p:cNvPicPr>
            <a:picLocks noChangeAspect="1"/>
          </p:cNvPicPr>
          <p:nvPr/>
        </p:nvPicPr>
        <p:blipFill rotWithShape="1">
          <a:blip r:embed="rId4"/>
          <a:srcRect r="1872"/>
          <a:stretch/>
        </p:blipFill>
        <p:spPr>
          <a:xfrm>
            <a:off x="2757584" y="2420747"/>
            <a:ext cx="3855734" cy="1459457"/>
          </a:xfrm>
          <a:prstGeom prst="rect">
            <a:avLst/>
          </a:prstGeom>
        </p:spPr>
      </p:pic>
      <p:sp>
        <p:nvSpPr>
          <p:cNvPr id="13" name="Rectangle: Rounded Corners 12">
            <a:extLst>
              <a:ext uri="{FF2B5EF4-FFF2-40B4-BE49-F238E27FC236}">
                <a16:creationId xmlns:a16="http://schemas.microsoft.com/office/drawing/2014/main" id="{04996678-0943-41A8-9829-4931B76071A9}"/>
              </a:ext>
            </a:extLst>
          </p:cNvPr>
          <p:cNvSpPr/>
          <p:nvPr/>
        </p:nvSpPr>
        <p:spPr>
          <a:xfrm>
            <a:off x="95689" y="2530740"/>
            <a:ext cx="257393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Missing Values</a:t>
            </a:r>
          </a:p>
        </p:txBody>
      </p:sp>
      <p:sp>
        <p:nvSpPr>
          <p:cNvPr id="14" name="Rectangle: Rounded Corners 13">
            <a:extLst>
              <a:ext uri="{FF2B5EF4-FFF2-40B4-BE49-F238E27FC236}">
                <a16:creationId xmlns:a16="http://schemas.microsoft.com/office/drawing/2014/main" id="{8EDC84CF-0D61-4214-B69E-096EC5356E93}"/>
              </a:ext>
            </a:extLst>
          </p:cNvPr>
          <p:cNvSpPr/>
          <p:nvPr/>
        </p:nvSpPr>
        <p:spPr>
          <a:xfrm>
            <a:off x="95689" y="3821611"/>
            <a:ext cx="256342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Duplicated Values</a:t>
            </a:r>
          </a:p>
        </p:txBody>
      </p:sp>
      <p:pic>
        <p:nvPicPr>
          <p:cNvPr id="8" name="Picture 7">
            <a:extLst>
              <a:ext uri="{FF2B5EF4-FFF2-40B4-BE49-F238E27FC236}">
                <a16:creationId xmlns:a16="http://schemas.microsoft.com/office/drawing/2014/main" id="{0DC7359C-1C93-4B74-AD6F-A9211360205F}"/>
              </a:ext>
            </a:extLst>
          </p:cNvPr>
          <p:cNvPicPr>
            <a:picLocks noChangeAspect="1"/>
          </p:cNvPicPr>
          <p:nvPr/>
        </p:nvPicPr>
        <p:blipFill>
          <a:blip r:embed="rId5"/>
          <a:stretch>
            <a:fillRect/>
          </a:stretch>
        </p:blipFill>
        <p:spPr>
          <a:xfrm>
            <a:off x="2783690" y="4055312"/>
            <a:ext cx="3829633" cy="402803"/>
          </a:xfrm>
          <a:prstGeom prst="rect">
            <a:avLst/>
          </a:prstGeom>
        </p:spPr>
      </p:pic>
      <p:sp>
        <p:nvSpPr>
          <p:cNvPr id="16" name="Title 1">
            <a:extLst>
              <a:ext uri="{FF2B5EF4-FFF2-40B4-BE49-F238E27FC236}">
                <a16:creationId xmlns:a16="http://schemas.microsoft.com/office/drawing/2014/main" id="{7F9E6AE0-93F4-481E-9FB0-47CAC673BD39}"/>
              </a:ext>
            </a:extLst>
          </p:cNvPr>
          <p:cNvSpPr txBox="1">
            <a:spLocks/>
          </p:cNvSpPr>
          <p:nvPr/>
        </p:nvSpPr>
        <p:spPr>
          <a:xfrm>
            <a:off x="95689" y="1006688"/>
            <a:ext cx="2573939" cy="1459456"/>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buSzPct val="150000"/>
              <a:buFont typeface="Arial" panose="020B0604020202020204" pitchFamily="34" charset="0"/>
              <a:buChar char="•"/>
            </a:pPr>
            <a:r>
              <a:rPr lang="en-SG" sz="1200" b="1" dirty="0">
                <a:latin typeface="Century Gothic" panose="020B0502020202020204" pitchFamily="34" charset="0"/>
              </a:rPr>
              <a:t>Features </a:t>
            </a:r>
            <a:r>
              <a:rPr lang="en-SG" sz="1200" dirty="0">
                <a:latin typeface="Century Gothic" panose="020B0502020202020204" pitchFamily="34" charset="0"/>
              </a:rPr>
              <a:t>columns are generally similar in values range (due to PCA transformation)</a:t>
            </a:r>
          </a:p>
          <a:p>
            <a:pPr marL="171450" indent="-171450">
              <a:buSzPct val="150000"/>
              <a:buFont typeface="Arial" panose="020B0604020202020204" pitchFamily="34" charset="0"/>
              <a:buChar char="•"/>
            </a:pPr>
            <a:r>
              <a:rPr lang="en-SG" sz="1200" b="1" dirty="0">
                <a:latin typeface="Century Gothic" panose="020B0502020202020204" pitchFamily="34" charset="0"/>
              </a:rPr>
              <a:t>Seconds since Reference Time &amp; Amount</a:t>
            </a:r>
            <a:r>
              <a:rPr lang="en-SG" sz="1200" dirty="0">
                <a:latin typeface="Century Gothic" panose="020B0502020202020204" pitchFamily="34" charset="0"/>
              </a:rPr>
              <a:t> have different scale.  </a:t>
            </a:r>
          </a:p>
        </p:txBody>
      </p:sp>
      <p:sp>
        <p:nvSpPr>
          <p:cNvPr id="17" name="Title 1">
            <a:extLst>
              <a:ext uri="{FF2B5EF4-FFF2-40B4-BE49-F238E27FC236}">
                <a16:creationId xmlns:a16="http://schemas.microsoft.com/office/drawing/2014/main" id="{475E198B-5F33-4EEA-BCB0-6B543A4C566B}"/>
              </a:ext>
            </a:extLst>
          </p:cNvPr>
          <p:cNvSpPr txBox="1">
            <a:spLocks/>
          </p:cNvSpPr>
          <p:nvPr/>
        </p:nvSpPr>
        <p:spPr>
          <a:xfrm>
            <a:off x="85179" y="2868771"/>
            <a:ext cx="2573939" cy="8624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Presence of Missing Values in 2 columns: Features 5 and 6</a:t>
            </a:r>
          </a:p>
        </p:txBody>
      </p:sp>
    </p:spTree>
    <p:extLst>
      <p:ext uri="{BB962C8B-B14F-4D97-AF65-F5344CB8AC3E}">
        <p14:creationId xmlns:p14="http://schemas.microsoft.com/office/powerpoint/2010/main" val="305349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3E668C20-425C-406A-8A07-60614F3F6B84}"/>
              </a:ext>
            </a:extLst>
          </p:cNvPr>
          <p:cNvSpPr/>
          <p:nvPr/>
        </p:nvSpPr>
        <p:spPr>
          <a:xfrm>
            <a:off x="162302" y="795396"/>
            <a:ext cx="1547811" cy="95941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Collect Diverse Data</a:t>
            </a:r>
          </a:p>
        </p:txBody>
      </p:sp>
      <p:sp>
        <p:nvSpPr>
          <p:cNvPr id="5" name="Arrow: Notched Right 4">
            <a:extLst>
              <a:ext uri="{FF2B5EF4-FFF2-40B4-BE49-F238E27FC236}">
                <a16:creationId xmlns:a16="http://schemas.microsoft.com/office/drawing/2014/main" id="{834EF0DD-2ECF-4EF2-855D-9C35B8E75DD6}"/>
              </a:ext>
            </a:extLst>
          </p:cNvPr>
          <p:cNvSpPr/>
          <p:nvPr/>
        </p:nvSpPr>
        <p:spPr>
          <a:xfrm>
            <a:off x="3194491" y="805728"/>
            <a:ext cx="1755498"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Implementation</a:t>
            </a:r>
          </a:p>
        </p:txBody>
      </p:sp>
      <p:sp>
        <p:nvSpPr>
          <p:cNvPr id="6" name="Arrow: Notched Right 5">
            <a:extLst>
              <a:ext uri="{FF2B5EF4-FFF2-40B4-BE49-F238E27FC236}">
                <a16:creationId xmlns:a16="http://schemas.microsoft.com/office/drawing/2014/main" id="{DA4559C3-0021-40BD-BAD6-F04370F6EDA0}"/>
              </a:ext>
            </a:extLst>
          </p:cNvPr>
          <p:cNvSpPr/>
          <p:nvPr/>
        </p:nvSpPr>
        <p:spPr>
          <a:xfrm>
            <a:off x="4900988" y="795394"/>
            <a:ext cx="1643063" cy="97155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Decision Choice</a:t>
            </a:r>
          </a:p>
        </p:txBody>
      </p:sp>
      <p:sp>
        <p:nvSpPr>
          <p:cNvPr id="7" name="Arrow: Notched Right 6">
            <a:extLst>
              <a:ext uri="{FF2B5EF4-FFF2-40B4-BE49-F238E27FC236}">
                <a16:creationId xmlns:a16="http://schemas.microsoft.com/office/drawing/2014/main" id="{D3F37834-43FC-43F9-8456-56129348FB6D}"/>
              </a:ext>
            </a:extLst>
          </p:cNvPr>
          <p:cNvSpPr/>
          <p:nvPr/>
        </p:nvSpPr>
        <p:spPr>
          <a:xfrm>
            <a:off x="1745832" y="805729"/>
            <a:ext cx="1547811"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Pre-process data</a:t>
            </a:r>
          </a:p>
        </p:txBody>
      </p:sp>
      <p:cxnSp>
        <p:nvCxnSpPr>
          <p:cNvPr id="8" name="Straight Connector 7">
            <a:extLst>
              <a:ext uri="{FF2B5EF4-FFF2-40B4-BE49-F238E27FC236}">
                <a16:creationId xmlns:a16="http://schemas.microsoft.com/office/drawing/2014/main" id="{32D4E0A4-0AB2-4873-8E82-769BB360A49C}"/>
              </a:ext>
            </a:extLst>
          </p:cNvPr>
          <p:cNvCxnSpPr/>
          <p:nvPr/>
        </p:nvCxnSpPr>
        <p:spPr>
          <a:xfrm>
            <a:off x="1600833" y="2091485"/>
            <a:ext cx="0" cy="2219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76B8BE-1307-4FB1-B20B-6720B664F8E3}"/>
              </a:ext>
            </a:extLst>
          </p:cNvPr>
          <p:cNvCxnSpPr/>
          <p:nvPr/>
        </p:nvCxnSpPr>
        <p:spPr>
          <a:xfrm>
            <a:off x="4723254" y="208881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957288-95FE-4ED6-A6C4-9CDADAB2F9F5}"/>
              </a:ext>
            </a:extLst>
          </p:cNvPr>
          <p:cNvCxnSpPr/>
          <p:nvPr/>
        </p:nvCxnSpPr>
        <p:spPr>
          <a:xfrm>
            <a:off x="3194490" y="209148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17547A-C371-4AFE-9D15-4692AC6A45A1}"/>
              </a:ext>
            </a:extLst>
          </p:cNvPr>
          <p:cNvSpPr txBox="1"/>
          <p:nvPr/>
        </p:nvSpPr>
        <p:spPr>
          <a:xfrm>
            <a:off x="894202" y="2233735"/>
            <a:ext cx="640558" cy="338554"/>
          </a:xfrm>
          <a:prstGeom prst="rect">
            <a:avLst/>
          </a:prstGeom>
          <a:noFill/>
        </p:spPr>
        <p:txBody>
          <a:bodyPr wrap="square" rtlCol="0">
            <a:spAutoFit/>
          </a:bodyPr>
          <a:lstStyle/>
          <a:p>
            <a:pPr algn="ctr"/>
            <a:r>
              <a:rPr lang="en-SG" sz="800" dirty="0">
                <a:latin typeface="Century Gothic" panose="020B0502020202020204" pitchFamily="34" charset="0"/>
              </a:rPr>
              <a:t>User data</a:t>
            </a:r>
          </a:p>
        </p:txBody>
      </p:sp>
      <p:sp>
        <p:nvSpPr>
          <p:cNvPr id="13" name="TextBox 12">
            <a:extLst>
              <a:ext uri="{FF2B5EF4-FFF2-40B4-BE49-F238E27FC236}">
                <a16:creationId xmlns:a16="http://schemas.microsoft.com/office/drawing/2014/main" id="{8E376E1B-0347-4B04-AFB5-79C86E2982B8}"/>
              </a:ext>
            </a:extLst>
          </p:cNvPr>
          <p:cNvSpPr txBox="1"/>
          <p:nvPr/>
        </p:nvSpPr>
        <p:spPr>
          <a:xfrm>
            <a:off x="806684" y="2924396"/>
            <a:ext cx="782587" cy="338554"/>
          </a:xfrm>
          <a:prstGeom prst="rect">
            <a:avLst/>
          </a:prstGeom>
          <a:noFill/>
        </p:spPr>
        <p:txBody>
          <a:bodyPr wrap="none" rtlCol="0">
            <a:spAutoFit/>
          </a:bodyPr>
          <a:lstStyle/>
          <a:p>
            <a:pPr algn="ctr"/>
            <a:r>
              <a:rPr lang="en-SG" sz="800" dirty="0">
                <a:latin typeface="Century Gothic" panose="020B0502020202020204" pitchFamily="34" charset="0"/>
              </a:rPr>
              <a:t>Transaction </a:t>
            </a:r>
          </a:p>
          <a:p>
            <a:pPr algn="ctr"/>
            <a:r>
              <a:rPr lang="en-SG" sz="800" dirty="0">
                <a:latin typeface="Century Gothic" panose="020B0502020202020204" pitchFamily="34" charset="0"/>
              </a:rPr>
              <a:t>data</a:t>
            </a:r>
          </a:p>
        </p:txBody>
      </p:sp>
      <p:sp>
        <p:nvSpPr>
          <p:cNvPr id="14" name="TextBox 13">
            <a:extLst>
              <a:ext uri="{FF2B5EF4-FFF2-40B4-BE49-F238E27FC236}">
                <a16:creationId xmlns:a16="http://schemas.microsoft.com/office/drawing/2014/main" id="{50BD4B41-85B6-4AEA-9CCD-D634DAC08BBB}"/>
              </a:ext>
            </a:extLst>
          </p:cNvPr>
          <p:cNvSpPr txBox="1"/>
          <p:nvPr/>
        </p:nvSpPr>
        <p:spPr>
          <a:xfrm>
            <a:off x="901914" y="3629021"/>
            <a:ext cx="474810" cy="338554"/>
          </a:xfrm>
          <a:prstGeom prst="rect">
            <a:avLst/>
          </a:prstGeom>
          <a:noFill/>
        </p:spPr>
        <p:txBody>
          <a:bodyPr wrap="none" rtlCol="0">
            <a:spAutoFit/>
          </a:bodyPr>
          <a:lstStyle/>
          <a:p>
            <a:pPr algn="ctr"/>
            <a:r>
              <a:rPr lang="en-SG" sz="800" dirty="0">
                <a:latin typeface="Century Gothic" panose="020B0502020202020204" pitchFamily="34" charset="0"/>
              </a:rPr>
              <a:t>Client</a:t>
            </a:r>
          </a:p>
          <a:p>
            <a:pPr algn="ctr"/>
            <a:r>
              <a:rPr lang="en-SG" sz="800" dirty="0">
                <a:latin typeface="Century Gothic" panose="020B0502020202020204" pitchFamily="34" charset="0"/>
              </a:rPr>
              <a:t>data</a:t>
            </a:r>
          </a:p>
        </p:txBody>
      </p:sp>
      <p:pic>
        <p:nvPicPr>
          <p:cNvPr id="15" name="Picture 14" descr="A close up of a logo&#10;&#10;Description generated with very high confidence">
            <a:extLst>
              <a:ext uri="{FF2B5EF4-FFF2-40B4-BE49-F238E27FC236}">
                <a16:creationId xmlns:a16="http://schemas.microsoft.com/office/drawing/2014/main" id="{F58ED3A7-433D-4986-AC1D-39F5D0094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48" y="2178930"/>
            <a:ext cx="482845" cy="482845"/>
          </a:xfrm>
          <a:prstGeom prst="rect">
            <a:avLst/>
          </a:prstGeom>
        </p:spPr>
      </p:pic>
      <p:pic>
        <p:nvPicPr>
          <p:cNvPr id="16" name="Picture 15" descr="A close up of a basketball hoop&#10;&#10;Description generated with high confidence">
            <a:extLst>
              <a:ext uri="{FF2B5EF4-FFF2-40B4-BE49-F238E27FC236}">
                <a16:creationId xmlns:a16="http://schemas.microsoft.com/office/drawing/2014/main" id="{1772ED5E-011C-4870-9956-D05028F49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6" y="2826079"/>
            <a:ext cx="538160" cy="53816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CC5DCE81-6ABE-48D6-92A1-71F5ACFC4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45" y="3501159"/>
            <a:ext cx="602456" cy="602456"/>
          </a:xfrm>
          <a:prstGeom prst="rect">
            <a:avLst/>
          </a:prstGeom>
        </p:spPr>
      </p:pic>
      <p:sp>
        <p:nvSpPr>
          <p:cNvPr id="18" name="TextBox 17">
            <a:extLst>
              <a:ext uri="{FF2B5EF4-FFF2-40B4-BE49-F238E27FC236}">
                <a16:creationId xmlns:a16="http://schemas.microsoft.com/office/drawing/2014/main" id="{BE2A2677-53DD-41E3-B21C-6F257D1E0DBE}"/>
              </a:ext>
            </a:extLst>
          </p:cNvPr>
          <p:cNvSpPr txBox="1"/>
          <p:nvPr/>
        </p:nvSpPr>
        <p:spPr>
          <a:xfrm>
            <a:off x="2458343" y="2254982"/>
            <a:ext cx="561975" cy="338554"/>
          </a:xfrm>
          <a:prstGeom prst="rect">
            <a:avLst/>
          </a:prstGeom>
          <a:noFill/>
        </p:spPr>
        <p:txBody>
          <a:bodyPr wrap="square" rtlCol="0">
            <a:spAutoFit/>
          </a:bodyPr>
          <a:lstStyle/>
          <a:p>
            <a:pPr algn="ctr"/>
            <a:r>
              <a:rPr lang="en-SG" sz="800" dirty="0">
                <a:latin typeface="Century Gothic" panose="020B0502020202020204" pitchFamily="34" charset="0"/>
              </a:rPr>
              <a:t>Missing values</a:t>
            </a:r>
          </a:p>
        </p:txBody>
      </p:sp>
      <p:pic>
        <p:nvPicPr>
          <p:cNvPr id="19" name="Picture 18" descr="A close up of a logo&#10;&#10;Description generated with very high confidence">
            <a:extLst>
              <a:ext uri="{FF2B5EF4-FFF2-40B4-BE49-F238E27FC236}">
                <a16:creationId xmlns:a16="http://schemas.microsoft.com/office/drawing/2014/main" id="{E1C01E0B-3774-40BA-834E-31ADBD66B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096" y="2291011"/>
            <a:ext cx="612665" cy="363477"/>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985055F8-AF70-4DEA-A3ED-7A7296861F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557" y="2846851"/>
            <a:ext cx="561456" cy="561456"/>
          </a:xfrm>
          <a:prstGeom prst="rect">
            <a:avLst/>
          </a:prstGeom>
        </p:spPr>
      </p:pic>
      <p:sp>
        <p:nvSpPr>
          <p:cNvPr id="21" name="TextBox 20">
            <a:extLst>
              <a:ext uri="{FF2B5EF4-FFF2-40B4-BE49-F238E27FC236}">
                <a16:creationId xmlns:a16="http://schemas.microsoft.com/office/drawing/2014/main" id="{F73B3D7A-A130-4CAE-BF87-F15CB30883BB}"/>
              </a:ext>
            </a:extLst>
          </p:cNvPr>
          <p:cNvSpPr txBox="1"/>
          <p:nvPr/>
        </p:nvSpPr>
        <p:spPr>
          <a:xfrm>
            <a:off x="2427729" y="2917850"/>
            <a:ext cx="639329" cy="338554"/>
          </a:xfrm>
          <a:prstGeom prst="rect">
            <a:avLst/>
          </a:prstGeom>
          <a:noFill/>
        </p:spPr>
        <p:txBody>
          <a:bodyPr wrap="square" rtlCol="0">
            <a:spAutoFit/>
          </a:bodyPr>
          <a:lstStyle/>
          <a:p>
            <a:pPr algn="ctr"/>
            <a:r>
              <a:rPr lang="en-SG" sz="800" dirty="0">
                <a:latin typeface="Century Gothic" panose="020B0502020202020204" pitchFamily="34" charset="0"/>
              </a:rPr>
              <a:t>Feature Selection</a:t>
            </a:r>
          </a:p>
        </p:txBody>
      </p:sp>
      <p:pic>
        <p:nvPicPr>
          <p:cNvPr id="22" name="Picture 21" descr="A close up of a logo&#10;&#10;Description generated with very high confidence">
            <a:extLst>
              <a:ext uri="{FF2B5EF4-FFF2-40B4-BE49-F238E27FC236}">
                <a16:creationId xmlns:a16="http://schemas.microsoft.com/office/drawing/2014/main" id="{7A04A828-C55E-4832-BE8D-5C5F516AE3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919" y="3600670"/>
            <a:ext cx="594174" cy="461359"/>
          </a:xfrm>
          <a:prstGeom prst="rect">
            <a:avLst/>
          </a:prstGeom>
        </p:spPr>
      </p:pic>
      <p:sp>
        <p:nvSpPr>
          <p:cNvPr id="23" name="TextBox 22">
            <a:extLst>
              <a:ext uri="{FF2B5EF4-FFF2-40B4-BE49-F238E27FC236}">
                <a16:creationId xmlns:a16="http://schemas.microsoft.com/office/drawing/2014/main" id="{78BB018C-5183-4EA8-A28F-E3408307F89B}"/>
              </a:ext>
            </a:extLst>
          </p:cNvPr>
          <p:cNvSpPr txBox="1"/>
          <p:nvPr/>
        </p:nvSpPr>
        <p:spPr>
          <a:xfrm>
            <a:off x="2411632" y="3646272"/>
            <a:ext cx="655428" cy="461665"/>
          </a:xfrm>
          <a:prstGeom prst="rect">
            <a:avLst/>
          </a:prstGeom>
          <a:noFill/>
        </p:spPr>
        <p:txBody>
          <a:bodyPr wrap="square" rtlCol="0">
            <a:spAutoFit/>
          </a:bodyPr>
          <a:lstStyle/>
          <a:p>
            <a:pPr algn="ctr"/>
            <a:r>
              <a:rPr lang="en-SG" sz="800" dirty="0">
                <a:latin typeface="Century Gothic" panose="020B0502020202020204" pitchFamily="34" charset="0"/>
              </a:rPr>
              <a:t>Imbalanced data</a:t>
            </a:r>
          </a:p>
        </p:txBody>
      </p:sp>
      <p:pic>
        <p:nvPicPr>
          <p:cNvPr id="24" name="Picture 23" descr="A close up of a logo&#10;&#10;Description generated with very high confidence">
            <a:extLst>
              <a:ext uri="{FF2B5EF4-FFF2-40B4-BE49-F238E27FC236}">
                <a16:creationId xmlns:a16="http://schemas.microsoft.com/office/drawing/2014/main" id="{B6C29D89-0169-47C9-A9F2-4E032773C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5460" y="2109048"/>
            <a:ext cx="655428" cy="655428"/>
          </a:xfrm>
          <a:prstGeom prst="rect">
            <a:avLst/>
          </a:prstGeom>
        </p:spPr>
      </p:pic>
      <p:sp>
        <p:nvSpPr>
          <p:cNvPr id="25" name="TextBox 24">
            <a:extLst>
              <a:ext uri="{FF2B5EF4-FFF2-40B4-BE49-F238E27FC236}">
                <a16:creationId xmlns:a16="http://schemas.microsoft.com/office/drawing/2014/main" id="{C278D563-101A-4A7E-BBCF-B5C433B5DB5E}"/>
              </a:ext>
            </a:extLst>
          </p:cNvPr>
          <p:cNvSpPr txBox="1"/>
          <p:nvPr/>
        </p:nvSpPr>
        <p:spPr>
          <a:xfrm>
            <a:off x="4050622" y="2233196"/>
            <a:ext cx="600074" cy="338554"/>
          </a:xfrm>
          <a:prstGeom prst="rect">
            <a:avLst/>
          </a:prstGeom>
          <a:noFill/>
        </p:spPr>
        <p:txBody>
          <a:bodyPr wrap="square" rtlCol="0">
            <a:spAutoFit/>
          </a:bodyPr>
          <a:lstStyle/>
          <a:p>
            <a:pPr algn="ctr"/>
            <a:r>
              <a:rPr lang="en-SG" sz="800" dirty="0">
                <a:latin typeface="Century Gothic" panose="020B0502020202020204" pitchFamily="34" charset="0"/>
              </a:rPr>
              <a:t>Detect fraud</a:t>
            </a:r>
          </a:p>
        </p:txBody>
      </p:sp>
      <p:pic>
        <p:nvPicPr>
          <p:cNvPr id="26" name="Picture 25">
            <a:extLst>
              <a:ext uri="{FF2B5EF4-FFF2-40B4-BE49-F238E27FC236}">
                <a16:creationId xmlns:a16="http://schemas.microsoft.com/office/drawing/2014/main" id="{5F42C4CF-8F2C-4F26-8ADC-50FCD9C43B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5905" y="2870147"/>
            <a:ext cx="538160" cy="538160"/>
          </a:xfrm>
          <a:prstGeom prst="rect">
            <a:avLst/>
          </a:prstGeom>
        </p:spPr>
      </p:pic>
      <p:sp>
        <p:nvSpPr>
          <p:cNvPr id="27" name="TextBox 26">
            <a:extLst>
              <a:ext uri="{FF2B5EF4-FFF2-40B4-BE49-F238E27FC236}">
                <a16:creationId xmlns:a16="http://schemas.microsoft.com/office/drawing/2014/main" id="{C148B6F0-B020-41AA-A1D0-D5195A493817}"/>
              </a:ext>
            </a:extLst>
          </p:cNvPr>
          <p:cNvSpPr txBox="1"/>
          <p:nvPr/>
        </p:nvSpPr>
        <p:spPr>
          <a:xfrm>
            <a:off x="3969983" y="2993398"/>
            <a:ext cx="753732" cy="215444"/>
          </a:xfrm>
          <a:prstGeom prst="rect">
            <a:avLst/>
          </a:prstGeom>
          <a:noFill/>
        </p:spPr>
        <p:txBody>
          <a:bodyPr wrap="none" rtlCol="0">
            <a:spAutoFit/>
          </a:bodyPr>
          <a:lstStyle/>
          <a:p>
            <a:pPr algn="ctr"/>
            <a:r>
              <a:rPr lang="en-SG" sz="800" dirty="0">
                <a:latin typeface="Century Gothic" panose="020B0502020202020204" pitchFamily="34" charset="0"/>
              </a:rPr>
              <a:t>Profile users</a:t>
            </a:r>
          </a:p>
        </p:txBody>
      </p:sp>
      <p:pic>
        <p:nvPicPr>
          <p:cNvPr id="28" name="Graphic 27">
            <a:extLst>
              <a:ext uri="{FF2B5EF4-FFF2-40B4-BE49-F238E27FC236}">
                <a16:creationId xmlns:a16="http://schemas.microsoft.com/office/drawing/2014/main" id="{58A120CC-6A78-404E-94A5-03C6766974F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5463" y="3518742"/>
            <a:ext cx="655426" cy="655426"/>
          </a:xfrm>
          <a:prstGeom prst="rect">
            <a:avLst/>
          </a:prstGeom>
        </p:spPr>
      </p:pic>
      <p:sp>
        <p:nvSpPr>
          <p:cNvPr id="29" name="TextBox 28">
            <a:extLst>
              <a:ext uri="{FF2B5EF4-FFF2-40B4-BE49-F238E27FC236}">
                <a16:creationId xmlns:a16="http://schemas.microsoft.com/office/drawing/2014/main" id="{23A502AB-DC42-41B3-BBF7-47557026B73A}"/>
              </a:ext>
            </a:extLst>
          </p:cNvPr>
          <p:cNvSpPr txBox="1"/>
          <p:nvPr/>
        </p:nvSpPr>
        <p:spPr>
          <a:xfrm>
            <a:off x="4009220" y="3628960"/>
            <a:ext cx="655423" cy="338554"/>
          </a:xfrm>
          <a:prstGeom prst="rect">
            <a:avLst/>
          </a:prstGeom>
          <a:noFill/>
        </p:spPr>
        <p:txBody>
          <a:bodyPr wrap="square" rtlCol="0">
            <a:spAutoFit/>
          </a:bodyPr>
          <a:lstStyle/>
          <a:p>
            <a:pPr algn="ctr"/>
            <a:r>
              <a:rPr lang="en-SG" sz="800" dirty="0">
                <a:latin typeface="Century Gothic" panose="020B0502020202020204" pitchFamily="34" charset="0"/>
              </a:rPr>
              <a:t>Calculate Score</a:t>
            </a:r>
          </a:p>
        </p:txBody>
      </p:sp>
      <p:pic>
        <p:nvPicPr>
          <p:cNvPr id="30" name="Picture 29" descr="A close up of a logo&#10;&#10;Description generated with very high confidence">
            <a:extLst>
              <a:ext uri="{FF2B5EF4-FFF2-40B4-BE49-F238E27FC236}">
                <a16:creationId xmlns:a16="http://schemas.microsoft.com/office/drawing/2014/main" id="{DDA3AA42-B36B-4DF5-A8FA-087ADFCB369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31961" y="2109048"/>
            <a:ext cx="620484" cy="620484"/>
          </a:xfrm>
          <a:prstGeom prst="rect">
            <a:avLst/>
          </a:prstGeom>
        </p:spPr>
      </p:pic>
      <p:sp>
        <p:nvSpPr>
          <p:cNvPr id="31" name="TextBox 30">
            <a:extLst>
              <a:ext uri="{FF2B5EF4-FFF2-40B4-BE49-F238E27FC236}">
                <a16:creationId xmlns:a16="http://schemas.microsoft.com/office/drawing/2014/main" id="{C1307CE8-7BA3-40DB-A562-EEFC0204BABA}"/>
              </a:ext>
            </a:extLst>
          </p:cNvPr>
          <p:cNvSpPr txBox="1"/>
          <p:nvPr/>
        </p:nvSpPr>
        <p:spPr>
          <a:xfrm>
            <a:off x="5581551" y="2250013"/>
            <a:ext cx="847277" cy="338554"/>
          </a:xfrm>
          <a:prstGeom prst="rect">
            <a:avLst/>
          </a:prstGeom>
          <a:noFill/>
        </p:spPr>
        <p:txBody>
          <a:bodyPr wrap="square" rtlCol="0">
            <a:spAutoFit/>
          </a:bodyPr>
          <a:lstStyle/>
          <a:p>
            <a:pPr algn="ctr"/>
            <a:r>
              <a:rPr lang="en-SG" sz="800" dirty="0">
                <a:latin typeface="Century Gothic" panose="020B0502020202020204" pitchFamily="34" charset="0"/>
              </a:rPr>
              <a:t>Investigate transaction</a:t>
            </a:r>
          </a:p>
        </p:txBody>
      </p:sp>
      <p:pic>
        <p:nvPicPr>
          <p:cNvPr id="32" name="Picture 31" descr="A drawing of a person&#10;&#10;Description generated with high confidence">
            <a:extLst>
              <a:ext uri="{FF2B5EF4-FFF2-40B4-BE49-F238E27FC236}">
                <a16:creationId xmlns:a16="http://schemas.microsoft.com/office/drawing/2014/main" id="{80B7485A-7F3D-4BB4-9828-36F34901F1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98956" y="2811515"/>
            <a:ext cx="655424" cy="655424"/>
          </a:xfrm>
          <a:prstGeom prst="rect">
            <a:avLst/>
          </a:prstGeom>
        </p:spPr>
      </p:pic>
      <p:sp>
        <p:nvSpPr>
          <p:cNvPr id="33" name="TextBox 32">
            <a:extLst>
              <a:ext uri="{FF2B5EF4-FFF2-40B4-BE49-F238E27FC236}">
                <a16:creationId xmlns:a16="http://schemas.microsoft.com/office/drawing/2014/main" id="{06D6F073-A3E9-4676-B480-B897B8FD99C1}"/>
              </a:ext>
            </a:extLst>
          </p:cNvPr>
          <p:cNvSpPr txBox="1"/>
          <p:nvPr/>
        </p:nvSpPr>
        <p:spPr>
          <a:xfrm>
            <a:off x="5484340" y="2980967"/>
            <a:ext cx="1088166" cy="338554"/>
          </a:xfrm>
          <a:prstGeom prst="rect">
            <a:avLst/>
          </a:prstGeom>
          <a:noFill/>
        </p:spPr>
        <p:txBody>
          <a:bodyPr wrap="square" rtlCol="0">
            <a:spAutoFit/>
          </a:bodyPr>
          <a:lstStyle/>
          <a:p>
            <a:pPr algn="ctr"/>
            <a:r>
              <a:rPr lang="en-SG" sz="800" dirty="0">
                <a:latin typeface="Century Gothic" panose="020B0502020202020204" pitchFamily="34" charset="0"/>
              </a:rPr>
              <a:t>Accept/Reject transaction</a:t>
            </a:r>
          </a:p>
        </p:txBody>
      </p:sp>
      <p:pic>
        <p:nvPicPr>
          <p:cNvPr id="34" name="Picture 33" descr="A picture containing bicycle&#10;&#10;Description generated with very high confidence">
            <a:extLst>
              <a:ext uri="{FF2B5EF4-FFF2-40B4-BE49-F238E27FC236}">
                <a16:creationId xmlns:a16="http://schemas.microsoft.com/office/drawing/2014/main" id="{DF42ED6A-B0FD-4F3A-B8E2-C5DC736F6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49989" y="3630327"/>
            <a:ext cx="543840" cy="543840"/>
          </a:xfrm>
          <a:prstGeom prst="rect">
            <a:avLst/>
          </a:prstGeom>
        </p:spPr>
      </p:pic>
      <p:sp>
        <p:nvSpPr>
          <p:cNvPr id="35" name="TextBox 34">
            <a:extLst>
              <a:ext uri="{FF2B5EF4-FFF2-40B4-BE49-F238E27FC236}">
                <a16:creationId xmlns:a16="http://schemas.microsoft.com/office/drawing/2014/main" id="{94A104CC-FCC3-4C58-830A-F42F43C4C24B}"/>
              </a:ext>
            </a:extLst>
          </p:cNvPr>
          <p:cNvSpPr txBox="1"/>
          <p:nvPr/>
        </p:nvSpPr>
        <p:spPr>
          <a:xfrm>
            <a:off x="5586069" y="3729009"/>
            <a:ext cx="899044" cy="338554"/>
          </a:xfrm>
          <a:prstGeom prst="rect">
            <a:avLst/>
          </a:prstGeom>
          <a:noFill/>
        </p:spPr>
        <p:txBody>
          <a:bodyPr wrap="square" rtlCol="0">
            <a:spAutoFit/>
          </a:bodyPr>
          <a:lstStyle/>
          <a:p>
            <a:pPr algn="ctr"/>
            <a:r>
              <a:rPr lang="en-SG" sz="800" dirty="0">
                <a:latin typeface="Century Gothic" panose="020B0502020202020204" pitchFamily="34" charset="0"/>
              </a:rPr>
              <a:t>Restrict future transactions</a:t>
            </a:r>
          </a:p>
        </p:txBody>
      </p:sp>
      <p:sp>
        <p:nvSpPr>
          <p:cNvPr id="36" name="Title 1">
            <a:extLst>
              <a:ext uri="{FF2B5EF4-FFF2-40B4-BE49-F238E27FC236}">
                <a16:creationId xmlns:a16="http://schemas.microsoft.com/office/drawing/2014/main" id="{31FCF6E8-69D0-458C-82B5-1A37D66EA88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37" name="TextBox 36">
            <a:extLst>
              <a:ext uri="{FF2B5EF4-FFF2-40B4-BE49-F238E27FC236}">
                <a16:creationId xmlns:a16="http://schemas.microsoft.com/office/drawing/2014/main" id="{245C1069-2EB3-4B71-995C-358BA06862A5}"/>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Final Conclusion</a:t>
            </a:r>
          </a:p>
        </p:txBody>
      </p:sp>
    </p:spTree>
    <p:extLst>
      <p:ext uri="{BB962C8B-B14F-4D97-AF65-F5344CB8AC3E}">
        <p14:creationId xmlns:p14="http://schemas.microsoft.com/office/powerpoint/2010/main" val="325429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1026" name="Picture 2">
            <a:extLst>
              <a:ext uri="{FF2B5EF4-FFF2-40B4-BE49-F238E27FC236}">
                <a16:creationId xmlns:a16="http://schemas.microsoft.com/office/drawing/2014/main" id="{A2A35512-2488-49F9-8692-6ACA4EE6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61" y="1341633"/>
            <a:ext cx="2952549" cy="194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C55BC4-6743-45B8-A1BF-31482F42D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85050"/>
            <a:ext cx="2952549" cy="19497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8BA8027-6827-4593-AB99-BFB5A9BA887E}"/>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Fraud Class Histogram</a:t>
            </a:r>
          </a:p>
        </p:txBody>
      </p:sp>
      <p:sp>
        <p:nvSpPr>
          <p:cNvPr id="18" name="Rectangle: Rounded Corners 17">
            <a:extLst>
              <a:ext uri="{FF2B5EF4-FFF2-40B4-BE49-F238E27FC236}">
                <a16:creationId xmlns:a16="http://schemas.microsoft.com/office/drawing/2014/main" id="{3D65C42C-FDB1-40C4-8CFC-36E83A438D62}"/>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Time</a:t>
            </a:r>
          </a:p>
        </p:txBody>
      </p:sp>
      <p:sp>
        <p:nvSpPr>
          <p:cNvPr id="19" name="Rectangle: Rounded Corners 18">
            <a:extLst>
              <a:ext uri="{FF2B5EF4-FFF2-40B4-BE49-F238E27FC236}">
                <a16:creationId xmlns:a16="http://schemas.microsoft.com/office/drawing/2014/main" id="{7876FE08-5BD2-412B-8929-5E1064FE9155}"/>
              </a:ext>
            </a:extLst>
          </p:cNvPr>
          <p:cNvSpPr/>
          <p:nvPr/>
        </p:nvSpPr>
        <p:spPr>
          <a:xfrm>
            <a:off x="408480" y="4133442"/>
            <a:ext cx="2906393" cy="46203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Need to conduct resampling</a:t>
            </a:r>
          </a:p>
        </p:txBody>
      </p:sp>
      <p:sp>
        <p:nvSpPr>
          <p:cNvPr id="20" name="Title 1">
            <a:extLst>
              <a:ext uri="{FF2B5EF4-FFF2-40B4-BE49-F238E27FC236}">
                <a16:creationId xmlns:a16="http://schemas.microsoft.com/office/drawing/2014/main" id="{91CA850A-FF78-4B30-A03F-7D7EEEF460FD}"/>
              </a:ext>
            </a:extLst>
          </p:cNvPr>
          <p:cNvSpPr txBox="1">
            <a:spLocks/>
          </p:cNvSpPr>
          <p:nvPr/>
        </p:nvSpPr>
        <p:spPr>
          <a:xfrm>
            <a:off x="425301"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Indication of significant unbalance between data points for class “Fraud” and “Non-Fraud” </a:t>
            </a:r>
          </a:p>
          <a:p>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3C09BC46-B899-4C1C-8347-C243C1CAD6B5}"/>
              </a:ext>
            </a:extLst>
          </p:cNvPr>
          <p:cNvSpPr txBox="1">
            <a:spLocks/>
          </p:cNvSpPr>
          <p:nvPr/>
        </p:nvSpPr>
        <p:spPr>
          <a:xfrm>
            <a:off x="3704614"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100">
                <a:latin typeface="Century Gothic" panose="020B0502020202020204" pitchFamily="34" charset="0"/>
              </a:rPr>
              <a:t>Pattern for both non-fraudulent and fraudulent transactions seems to be random regardless of hour of the day</a:t>
            </a:r>
          </a:p>
        </p:txBody>
      </p:sp>
      <p:sp>
        <p:nvSpPr>
          <p:cNvPr id="22" name="Rectangle: Rounded Corners 21">
            <a:extLst>
              <a:ext uri="{FF2B5EF4-FFF2-40B4-BE49-F238E27FC236}">
                <a16:creationId xmlns:a16="http://schemas.microsoft.com/office/drawing/2014/main" id="{D750C05D-AB07-4910-BE4B-4BFEF34E45C6}"/>
              </a:ext>
            </a:extLst>
          </p:cNvPr>
          <p:cNvSpPr/>
          <p:nvPr/>
        </p:nvSpPr>
        <p:spPr>
          <a:xfrm>
            <a:off x="3681535" y="4130982"/>
            <a:ext cx="2906393" cy="462039"/>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“Seconds Since Reference Time” not a good predictor </a:t>
            </a:r>
          </a:p>
        </p:txBody>
      </p:sp>
    </p:spTree>
    <p:extLst>
      <p:ext uri="{BB962C8B-B14F-4D97-AF65-F5344CB8AC3E}">
        <p14:creationId xmlns:p14="http://schemas.microsoft.com/office/powerpoint/2010/main" val="2021162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6" name="Title 1">
            <a:extLst>
              <a:ext uri="{FF2B5EF4-FFF2-40B4-BE49-F238E27FC236}">
                <a16:creationId xmlns:a16="http://schemas.microsoft.com/office/drawing/2014/main" id="{269611D8-3260-4F12-B9C8-13E2C1209BEC}"/>
              </a:ext>
            </a:extLst>
          </p:cNvPr>
          <p:cNvSpPr txBox="1">
            <a:spLocks/>
          </p:cNvSpPr>
          <p:nvPr/>
        </p:nvSpPr>
        <p:spPr>
          <a:xfrm>
            <a:off x="443561" y="3441144"/>
            <a:ext cx="2850293" cy="96482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Fraudulent transactions more concentrated towards lower amount (&lt;2500) </a:t>
            </a:r>
          </a:p>
        </p:txBody>
      </p:sp>
      <p:pic>
        <p:nvPicPr>
          <p:cNvPr id="2050" name="Picture 2">
            <a:extLst>
              <a:ext uri="{FF2B5EF4-FFF2-40B4-BE49-F238E27FC236}">
                <a16:creationId xmlns:a16="http://schemas.microsoft.com/office/drawing/2014/main" id="{A05BD33D-F58B-4823-BC37-64A47336B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5" y="1343261"/>
            <a:ext cx="2997199" cy="20390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E62A3-0B65-40AF-B262-BE74DFD6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16151"/>
            <a:ext cx="3052149" cy="2039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C6BCF7E-675F-4B3F-B133-C39C091E807F}"/>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Amount</a:t>
            </a:r>
          </a:p>
        </p:txBody>
      </p:sp>
      <p:sp>
        <p:nvSpPr>
          <p:cNvPr id="18" name="Rectangle: Rounded Corners 17">
            <a:extLst>
              <a:ext uri="{FF2B5EF4-FFF2-40B4-BE49-F238E27FC236}">
                <a16:creationId xmlns:a16="http://schemas.microsoft.com/office/drawing/2014/main" id="{E003B75B-18E5-48E6-AA57-6704977D862E}"/>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Line Graph of Density of Probability for Fraud</a:t>
            </a:r>
          </a:p>
        </p:txBody>
      </p:sp>
      <p:sp>
        <p:nvSpPr>
          <p:cNvPr id="19" name="Title 1">
            <a:extLst>
              <a:ext uri="{FF2B5EF4-FFF2-40B4-BE49-F238E27FC236}">
                <a16:creationId xmlns:a16="http://schemas.microsoft.com/office/drawing/2014/main" id="{48F20135-6980-46E4-BB59-A96D44E57288}"/>
              </a:ext>
            </a:extLst>
          </p:cNvPr>
          <p:cNvSpPr txBox="1">
            <a:spLocks/>
          </p:cNvSpPr>
          <p:nvPr/>
        </p:nvSpPr>
        <p:spPr>
          <a:xfrm>
            <a:off x="3658458" y="3435676"/>
            <a:ext cx="2979504" cy="96482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Density of probability for fraud is much higher for lower amount &amp; it increases as the amount lowers</a:t>
            </a:r>
          </a:p>
        </p:txBody>
      </p:sp>
      <p:sp>
        <p:nvSpPr>
          <p:cNvPr id="20" name="Rectangle 19">
            <a:extLst>
              <a:ext uri="{FF2B5EF4-FFF2-40B4-BE49-F238E27FC236}">
                <a16:creationId xmlns:a16="http://schemas.microsoft.com/office/drawing/2014/main" id="{F7C33389-CEC0-4D01-AF47-C4089A330877}"/>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C60A4382-62EB-40ED-8461-EFECCFD366CF}"/>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64018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Insights from EDA</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3" name="Picture 2">
            <a:extLst>
              <a:ext uri="{FF2B5EF4-FFF2-40B4-BE49-F238E27FC236}">
                <a16:creationId xmlns:a16="http://schemas.microsoft.com/office/drawing/2014/main" id="{732E45BF-2321-4169-A5A1-B08A8987B0CD}"/>
              </a:ext>
            </a:extLst>
          </p:cNvPr>
          <p:cNvPicPr>
            <a:picLocks noChangeAspect="1"/>
          </p:cNvPicPr>
          <p:nvPr/>
        </p:nvPicPr>
        <p:blipFill>
          <a:blip r:embed="rId3"/>
          <a:stretch>
            <a:fillRect/>
          </a:stretch>
        </p:blipFill>
        <p:spPr>
          <a:xfrm>
            <a:off x="215231" y="1224732"/>
            <a:ext cx="6516432" cy="1532240"/>
          </a:xfrm>
          <a:prstGeom prst="rect">
            <a:avLst/>
          </a:prstGeom>
        </p:spPr>
      </p:pic>
      <p:sp>
        <p:nvSpPr>
          <p:cNvPr id="26" name="Rectangle: Rounded Corners 25">
            <a:extLst>
              <a:ext uri="{FF2B5EF4-FFF2-40B4-BE49-F238E27FC236}">
                <a16:creationId xmlns:a16="http://schemas.microsoft.com/office/drawing/2014/main" id="{EB27DECB-3CEF-4FBD-B155-2DF84AEBE4B3}"/>
              </a:ext>
            </a:extLst>
          </p:cNvPr>
          <p:cNvSpPr/>
          <p:nvPr/>
        </p:nvSpPr>
        <p:spPr>
          <a:xfrm>
            <a:off x="2141812" y="2985695"/>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Feature 3</a:t>
            </a:r>
          </a:p>
        </p:txBody>
      </p:sp>
      <p:sp>
        <p:nvSpPr>
          <p:cNvPr id="27" name="Rectangle: Rounded Corners 26">
            <a:extLst>
              <a:ext uri="{FF2B5EF4-FFF2-40B4-BE49-F238E27FC236}">
                <a16:creationId xmlns:a16="http://schemas.microsoft.com/office/drawing/2014/main" id="{39F19BDF-19AA-455A-9716-AF2727D14727}"/>
              </a:ext>
            </a:extLst>
          </p:cNvPr>
          <p:cNvSpPr/>
          <p:nvPr/>
        </p:nvSpPr>
        <p:spPr>
          <a:xfrm>
            <a:off x="3537023" y="2985695"/>
            <a:ext cx="1211710" cy="26722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Feature 24</a:t>
            </a:r>
          </a:p>
        </p:txBody>
      </p:sp>
      <p:sp>
        <p:nvSpPr>
          <p:cNvPr id="28" name="Title 1">
            <a:extLst>
              <a:ext uri="{FF2B5EF4-FFF2-40B4-BE49-F238E27FC236}">
                <a16:creationId xmlns:a16="http://schemas.microsoft.com/office/drawing/2014/main" id="{F2260C83-FFB1-4E68-A121-6AD7AFB657D1}"/>
              </a:ext>
            </a:extLst>
          </p:cNvPr>
          <p:cNvSpPr txBox="1">
            <a:spLocks/>
          </p:cNvSpPr>
          <p:nvPr/>
        </p:nvSpPr>
        <p:spPr>
          <a:xfrm>
            <a:off x="230599" y="3485215"/>
            <a:ext cx="6396802" cy="70429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a:rPr>
              <a:t>As we can see, certain variables (like `Feature 3`, and `Feature 24`) are drastically different for fraud and non-fraud categories. The company can keep these Features in view for early fraud detection analysis.</a:t>
            </a:r>
            <a:endParaRPr lang="en-SG" sz="1200" dirty="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169FBB30-F153-4AE2-8877-62069EE5E1DE}"/>
              </a:ext>
            </a:extLst>
          </p:cNvPr>
          <p:cNvSpPr/>
          <p:nvPr/>
        </p:nvSpPr>
        <p:spPr>
          <a:xfrm>
            <a:off x="785256" y="753368"/>
            <a:ext cx="5503535" cy="31833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Check for outliers in both fraud and non fraud category</a:t>
            </a:r>
          </a:p>
        </p:txBody>
      </p:sp>
    </p:spTree>
    <p:extLst>
      <p:ext uri="{BB962C8B-B14F-4D97-AF65-F5344CB8AC3E}">
        <p14:creationId xmlns:p14="http://schemas.microsoft.com/office/powerpoint/2010/main" val="68119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05D7C05-0A42-4072-9AE0-19DA7250A35A}"/>
              </a:ext>
            </a:extLst>
          </p:cNvPr>
          <p:cNvSpPr txBox="1">
            <a:spLocks/>
          </p:cNvSpPr>
          <p:nvPr/>
        </p:nvSpPr>
        <p:spPr>
          <a:xfrm>
            <a:off x="272939" y="3649776"/>
            <a:ext cx="6274311" cy="87161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200" dirty="0">
                <a:latin typeface="Century Gothic" panose="020B0502020202020204" pitchFamily="34" charset="0"/>
              </a:rPr>
              <a:t>- Outliers are detected using  interquartile range method </a:t>
            </a:r>
          </a:p>
          <a:p>
            <a:pPr algn="just"/>
            <a:r>
              <a:rPr lang="en-SG" sz="1200" dirty="0">
                <a:latin typeface="Century Gothic" panose="020B0502020202020204" pitchFamily="34" charset="0"/>
              </a:rPr>
              <a:t>- Removing them from the dataset would be a bad idea due to the loss of a large amount of information for the machine learning models. In addition to that, only 75 out of 25355 outliers are classified as frauds.</a:t>
            </a:r>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2" name="Picture 1">
            <a:extLst>
              <a:ext uri="{FF2B5EF4-FFF2-40B4-BE49-F238E27FC236}">
                <a16:creationId xmlns:a16="http://schemas.microsoft.com/office/drawing/2014/main" id="{F881C7D8-0F93-40BE-A630-CCDEE09CA340}"/>
              </a:ext>
            </a:extLst>
          </p:cNvPr>
          <p:cNvPicPr>
            <a:picLocks noChangeAspect="1"/>
          </p:cNvPicPr>
          <p:nvPr/>
        </p:nvPicPr>
        <p:blipFill>
          <a:blip r:embed="rId3"/>
          <a:stretch>
            <a:fillRect/>
          </a:stretch>
        </p:blipFill>
        <p:spPr>
          <a:xfrm>
            <a:off x="1472959" y="636290"/>
            <a:ext cx="3893673" cy="2604321"/>
          </a:xfrm>
          <a:prstGeom prst="rect">
            <a:avLst/>
          </a:prstGeom>
        </p:spPr>
      </p:pic>
      <p:sp>
        <p:nvSpPr>
          <p:cNvPr id="9" name="Rectangle: Rounded Corners 8">
            <a:extLst>
              <a:ext uri="{FF2B5EF4-FFF2-40B4-BE49-F238E27FC236}">
                <a16:creationId xmlns:a16="http://schemas.microsoft.com/office/drawing/2014/main" id="{2F3D7E84-FF57-4B09-919C-069098E2F52D}"/>
              </a:ext>
            </a:extLst>
          </p:cNvPr>
          <p:cNvSpPr/>
          <p:nvPr/>
        </p:nvSpPr>
        <p:spPr>
          <a:xfrm>
            <a:off x="1621823" y="3229026"/>
            <a:ext cx="3411218" cy="32972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Rationale for not Removing Outliers</a:t>
            </a:r>
          </a:p>
        </p:txBody>
      </p:sp>
    </p:spTree>
    <p:extLst>
      <p:ext uri="{BB962C8B-B14F-4D97-AF65-F5344CB8AC3E}">
        <p14:creationId xmlns:p14="http://schemas.microsoft.com/office/powerpoint/2010/main" val="279124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E8F43-EC96-41C7-AE68-C821F3C53941}"/>
              </a:ext>
            </a:extLst>
          </p:cNvPr>
          <p:cNvPicPr>
            <a:picLocks noChangeAspect="1"/>
          </p:cNvPicPr>
          <p:nvPr/>
        </p:nvPicPr>
        <p:blipFill>
          <a:blip r:embed="rId3"/>
          <a:stretch>
            <a:fillRect/>
          </a:stretch>
        </p:blipFill>
        <p:spPr>
          <a:xfrm>
            <a:off x="509551" y="2033952"/>
            <a:ext cx="5649058" cy="2099360"/>
          </a:xfrm>
          <a:prstGeom prst="rect">
            <a:avLst/>
          </a:prstGeom>
        </p:spPr>
      </p:pic>
      <p:sp>
        <p:nvSpPr>
          <p:cNvPr id="8" name="Title 1">
            <a:extLst>
              <a:ext uri="{FF2B5EF4-FFF2-40B4-BE49-F238E27FC236}">
                <a16:creationId xmlns:a16="http://schemas.microsoft.com/office/drawing/2014/main" id="{F05D7C05-0A42-4072-9AE0-19DA7250A35A}"/>
              </a:ext>
            </a:extLst>
          </p:cNvPr>
          <p:cNvSpPr txBox="1">
            <a:spLocks/>
          </p:cNvSpPr>
          <p:nvPr/>
        </p:nvSpPr>
        <p:spPr>
          <a:xfrm>
            <a:off x="3433014" y="4089929"/>
            <a:ext cx="3098351" cy="45225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Outliers are value adding for fraud detection classification model</a:t>
            </a:r>
          </a:p>
        </p:txBody>
      </p:sp>
      <p:sp>
        <p:nvSpPr>
          <p:cNvPr id="9" name="Rectangle: Rounded Corners 8">
            <a:extLst>
              <a:ext uri="{FF2B5EF4-FFF2-40B4-BE49-F238E27FC236}">
                <a16:creationId xmlns:a16="http://schemas.microsoft.com/office/drawing/2014/main" id="{2F3D7E84-FF57-4B09-919C-069098E2F52D}"/>
              </a:ext>
            </a:extLst>
          </p:cNvPr>
          <p:cNvSpPr/>
          <p:nvPr/>
        </p:nvSpPr>
        <p:spPr>
          <a:xfrm>
            <a:off x="271130" y="4115370"/>
            <a:ext cx="3039555" cy="426816"/>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pic>
        <p:nvPicPr>
          <p:cNvPr id="10" name="Picture 9">
            <a:extLst>
              <a:ext uri="{FF2B5EF4-FFF2-40B4-BE49-F238E27FC236}">
                <a16:creationId xmlns:a16="http://schemas.microsoft.com/office/drawing/2014/main" id="{4A981DC3-185F-43A9-990E-82520A5AFA6A}"/>
              </a:ext>
            </a:extLst>
          </p:cNvPr>
          <p:cNvPicPr>
            <a:picLocks noChangeAspect="1"/>
          </p:cNvPicPr>
          <p:nvPr/>
        </p:nvPicPr>
        <p:blipFill rotWithShape="1">
          <a:blip r:embed="rId4"/>
          <a:srcRect r="1908"/>
          <a:stretch/>
        </p:blipFill>
        <p:spPr>
          <a:xfrm>
            <a:off x="78400" y="1000039"/>
            <a:ext cx="1877990" cy="847725"/>
          </a:xfrm>
          <a:prstGeom prst="rect">
            <a:avLst/>
          </a:prstGeom>
        </p:spPr>
      </p:pic>
      <p:pic>
        <p:nvPicPr>
          <p:cNvPr id="11" name="Picture 10">
            <a:extLst>
              <a:ext uri="{FF2B5EF4-FFF2-40B4-BE49-F238E27FC236}">
                <a16:creationId xmlns:a16="http://schemas.microsoft.com/office/drawing/2014/main" id="{D5B6F148-6C92-4373-99FA-2B02709A34F4}"/>
              </a:ext>
            </a:extLst>
          </p:cNvPr>
          <p:cNvPicPr>
            <a:picLocks noChangeAspect="1"/>
          </p:cNvPicPr>
          <p:nvPr/>
        </p:nvPicPr>
        <p:blipFill>
          <a:blip r:embed="rId5"/>
          <a:stretch>
            <a:fillRect/>
          </a:stretch>
        </p:blipFill>
        <p:spPr>
          <a:xfrm>
            <a:off x="1943092" y="979868"/>
            <a:ext cx="1181100" cy="866775"/>
          </a:xfrm>
          <a:prstGeom prst="rect">
            <a:avLst/>
          </a:prstGeom>
        </p:spPr>
      </p:pic>
      <p:pic>
        <p:nvPicPr>
          <p:cNvPr id="12" name="Picture 11">
            <a:extLst>
              <a:ext uri="{FF2B5EF4-FFF2-40B4-BE49-F238E27FC236}">
                <a16:creationId xmlns:a16="http://schemas.microsoft.com/office/drawing/2014/main" id="{130B2E32-1812-40AB-AEB9-EEACC17171EF}"/>
              </a:ext>
            </a:extLst>
          </p:cNvPr>
          <p:cNvPicPr>
            <a:picLocks noChangeAspect="1"/>
          </p:cNvPicPr>
          <p:nvPr/>
        </p:nvPicPr>
        <p:blipFill>
          <a:blip r:embed="rId6"/>
          <a:stretch>
            <a:fillRect/>
          </a:stretch>
        </p:blipFill>
        <p:spPr>
          <a:xfrm>
            <a:off x="3118758" y="1010188"/>
            <a:ext cx="582950" cy="818009"/>
          </a:xfrm>
          <a:prstGeom prst="rect">
            <a:avLst/>
          </a:prstGeom>
        </p:spPr>
      </p:pic>
      <p:pic>
        <p:nvPicPr>
          <p:cNvPr id="13" name="Picture 12">
            <a:extLst>
              <a:ext uri="{FF2B5EF4-FFF2-40B4-BE49-F238E27FC236}">
                <a16:creationId xmlns:a16="http://schemas.microsoft.com/office/drawing/2014/main" id="{4388A5AB-DE69-4C0A-A81E-854DCFD4380C}"/>
              </a:ext>
            </a:extLst>
          </p:cNvPr>
          <p:cNvPicPr>
            <a:picLocks noChangeAspect="1"/>
          </p:cNvPicPr>
          <p:nvPr/>
        </p:nvPicPr>
        <p:blipFill>
          <a:blip r:embed="rId7"/>
          <a:stretch>
            <a:fillRect/>
          </a:stretch>
        </p:blipFill>
        <p:spPr>
          <a:xfrm>
            <a:off x="3679887" y="994453"/>
            <a:ext cx="649545" cy="844409"/>
          </a:xfrm>
          <a:prstGeom prst="rect">
            <a:avLst/>
          </a:prstGeom>
        </p:spPr>
      </p:pic>
      <p:pic>
        <p:nvPicPr>
          <p:cNvPr id="14" name="Picture 13">
            <a:extLst>
              <a:ext uri="{FF2B5EF4-FFF2-40B4-BE49-F238E27FC236}">
                <a16:creationId xmlns:a16="http://schemas.microsoft.com/office/drawing/2014/main" id="{44F8AFBA-B5A7-4365-B201-987014946F83}"/>
              </a:ext>
            </a:extLst>
          </p:cNvPr>
          <p:cNvPicPr>
            <a:picLocks noChangeAspect="1"/>
          </p:cNvPicPr>
          <p:nvPr/>
        </p:nvPicPr>
        <p:blipFill>
          <a:blip r:embed="rId8"/>
          <a:stretch>
            <a:fillRect/>
          </a:stretch>
        </p:blipFill>
        <p:spPr>
          <a:xfrm>
            <a:off x="4298538" y="994453"/>
            <a:ext cx="603480" cy="852190"/>
          </a:xfrm>
          <a:prstGeom prst="rect">
            <a:avLst/>
          </a:prstGeom>
        </p:spPr>
      </p:pic>
      <p:pic>
        <p:nvPicPr>
          <p:cNvPr id="15" name="Picture 14">
            <a:extLst>
              <a:ext uri="{FF2B5EF4-FFF2-40B4-BE49-F238E27FC236}">
                <a16:creationId xmlns:a16="http://schemas.microsoft.com/office/drawing/2014/main" id="{B2C02607-CB4A-42E3-825B-E7A3AEF4D046}"/>
              </a:ext>
            </a:extLst>
          </p:cNvPr>
          <p:cNvPicPr>
            <a:picLocks noChangeAspect="1"/>
          </p:cNvPicPr>
          <p:nvPr/>
        </p:nvPicPr>
        <p:blipFill>
          <a:blip r:embed="rId9"/>
          <a:stretch>
            <a:fillRect/>
          </a:stretch>
        </p:blipFill>
        <p:spPr>
          <a:xfrm>
            <a:off x="4877281" y="990513"/>
            <a:ext cx="1219200" cy="866775"/>
          </a:xfrm>
          <a:prstGeom prst="rect">
            <a:avLst/>
          </a:prstGeom>
        </p:spPr>
      </p:pic>
      <p:pic>
        <p:nvPicPr>
          <p:cNvPr id="16" name="Picture 15">
            <a:extLst>
              <a:ext uri="{FF2B5EF4-FFF2-40B4-BE49-F238E27FC236}">
                <a16:creationId xmlns:a16="http://schemas.microsoft.com/office/drawing/2014/main" id="{CDF4D82F-6EEC-4737-A50E-1970B38787BF}"/>
              </a:ext>
            </a:extLst>
          </p:cNvPr>
          <p:cNvPicPr>
            <a:picLocks noChangeAspect="1"/>
          </p:cNvPicPr>
          <p:nvPr/>
        </p:nvPicPr>
        <p:blipFill>
          <a:blip r:embed="rId10"/>
          <a:stretch>
            <a:fillRect/>
          </a:stretch>
        </p:blipFill>
        <p:spPr>
          <a:xfrm>
            <a:off x="6074750" y="937900"/>
            <a:ext cx="704850" cy="914400"/>
          </a:xfrm>
          <a:prstGeom prst="rect">
            <a:avLst/>
          </a:prstGeom>
        </p:spPr>
      </p:pic>
      <p:sp>
        <p:nvSpPr>
          <p:cNvPr id="17" name="Flowchart: Process 16">
            <a:extLst>
              <a:ext uri="{FF2B5EF4-FFF2-40B4-BE49-F238E27FC236}">
                <a16:creationId xmlns:a16="http://schemas.microsoft.com/office/drawing/2014/main" id="{308F796F-00B7-410D-8604-58ADE12004F5}"/>
              </a:ext>
            </a:extLst>
          </p:cNvPr>
          <p:cNvSpPr/>
          <p:nvPr/>
        </p:nvSpPr>
        <p:spPr>
          <a:xfrm>
            <a:off x="4987100" y="145450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Process 17">
            <a:extLst>
              <a:ext uri="{FF2B5EF4-FFF2-40B4-BE49-F238E27FC236}">
                <a16:creationId xmlns:a16="http://schemas.microsoft.com/office/drawing/2014/main" id="{B639092D-96EA-44E7-B9DA-6E6AD7CDDE90}"/>
              </a:ext>
            </a:extLst>
          </p:cNvPr>
          <p:cNvSpPr/>
          <p:nvPr/>
        </p:nvSpPr>
        <p:spPr>
          <a:xfrm>
            <a:off x="3806360" y="1448052"/>
            <a:ext cx="489604" cy="378542"/>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B1A7D1FF-6406-4AF3-99E9-B956EC278E1A}"/>
              </a:ext>
            </a:extLst>
          </p:cNvPr>
          <p:cNvSpPr/>
          <p:nvPr/>
        </p:nvSpPr>
        <p:spPr>
          <a:xfrm>
            <a:off x="803099" y="1949404"/>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20" name="Rectangle: Rounded Corners 19">
            <a:extLst>
              <a:ext uri="{FF2B5EF4-FFF2-40B4-BE49-F238E27FC236}">
                <a16:creationId xmlns:a16="http://schemas.microsoft.com/office/drawing/2014/main" id="{1345D07A-4611-4787-9373-B1F7EB7122D5}"/>
              </a:ext>
            </a:extLst>
          </p:cNvPr>
          <p:cNvSpPr/>
          <p:nvPr/>
        </p:nvSpPr>
        <p:spPr>
          <a:xfrm>
            <a:off x="2151452" y="195627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21" name="Rectangle: Rounded Corners 20">
            <a:extLst>
              <a:ext uri="{FF2B5EF4-FFF2-40B4-BE49-F238E27FC236}">
                <a16:creationId xmlns:a16="http://schemas.microsoft.com/office/drawing/2014/main" id="{798648D1-64C2-4E1B-A078-96F2DA17E752}"/>
              </a:ext>
            </a:extLst>
          </p:cNvPr>
          <p:cNvSpPr/>
          <p:nvPr/>
        </p:nvSpPr>
        <p:spPr>
          <a:xfrm>
            <a:off x="3556240" y="196364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22" name="Rectangle: Rounded Corners 21">
            <a:extLst>
              <a:ext uri="{FF2B5EF4-FFF2-40B4-BE49-F238E27FC236}">
                <a16:creationId xmlns:a16="http://schemas.microsoft.com/office/drawing/2014/main" id="{C49DFF1C-43CF-4540-BAAD-15EC9839D0E2}"/>
              </a:ext>
            </a:extLst>
          </p:cNvPr>
          <p:cNvSpPr/>
          <p:nvPr/>
        </p:nvSpPr>
        <p:spPr>
          <a:xfrm>
            <a:off x="4865549" y="196607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sp>
        <p:nvSpPr>
          <p:cNvPr id="23" name="Flowchart: Process 22">
            <a:extLst>
              <a:ext uri="{FF2B5EF4-FFF2-40B4-BE49-F238E27FC236}">
                <a16:creationId xmlns:a16="http://schemas.microsoft.com/office/drawing/2014/main" id="{BD27F16B-6A83-4B71-9226-1554BEED9646}"/>
              </a:ext>
            </a:extLst>
          </p:cNvPr>
          <p:cNvSpPr/>
          <p:nvPr/>
        </p:nvSpPr>
        <p:spPr>
          <a:xfrm>
            <a:off x="5580680" y="1460128"/>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lowchart: Process 23">
            <a:extLst>
              <a:ext uri="{FF2B5EF4-FFF2-40B4-BE49-F238E27FC236}">
                <a16:creationId xmlns:a16="http://schemas.microsoft.com/office/drawing/2014/main" id="{3502102E-709A-499E-AD4A-2F09173B21ED}"/>
              </a:ext>
            </a:extLst>
          </p:cNvPr>
          <p:cNvSpPr/>
          <p:nvPr/>
        </p:nvSpPr>
        <p:spPr>
          <a:xfrm>
            <a:off x="4423796" y="144805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46975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7" name="Title 1">
            <a:extLst>
              <a:ext uri="{FF2B5EF4-FFF2-40B4-BE49-F238E27FC236}">
                <a16:creationId xmlns:a16="http://schemas.microsoft.com/office/drawing/2014/main" id="{9579B9F2-A52D-4A86-BB4A-481CA65B94FA}"/>
              </a:ext>
            </a:extLst>
          </p:cNvPr>
          <p:cNvSpPr txBox="1">
            <a:spLocks/>
          </p:cNvSpPr>
          <p:nvPr/>
        </p:nvSpPr>
        <p:spPr>
          <a:xfrm>
            <a:off x="3404682" y="3575734"/>
            <a:ext cx="3255598" cy="88083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a:rPr>
              <a:t>Outliers values are present in both “Fraud” and “Non-Fraud” class labels</a:t>
            </a:r>
            <a:br>
              <a:rPr lang="en-SG" sz="1200" dirty="0">
                <a:latin typeface="Century Gothic"/>
              </a:rPr>
            </a:br>
            <a:r>
              <a:rPr lang="en-SG" sz="1200" dirty="0">
                <a:latin typeface="Century Gothic"/>
              </a:rPr>
              <a:t>If we remove the 75 Fraud outliers, our dataset will become more imbalanced</a:t>
            </a:r>
            <a:endParaRPr lang="en-SG" sz="1200"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ACD132F-E98B-411D-8E3A-046924BA71BC}"/>
              </a:ext>
            </a:extLst>
          </p:cNvPr>
          <p:cNvSpPr/>
          <p:nvPr/>
        </p:nvSpPr>
        <p:spPr>
          <a:xfrm>
            <a:off x="301180" y="3556743"/>
            <a:ext cx="2976839" cy="880837"/>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rPr>
              <a:t>Rationale for Not Removing Outliers</a:t>
            </a:r>
          </a:p>
        </p:txBody>
      </p:sp>
      <p:sp>
        <p:nvSpPr>
          <p:cNvPr id="9" name="Rectangle: Rounded Corners 8">
            <a:extLst>
              <a:ext uri="{FF2B5EF4-FFF2-40B4-BE49-F238E27FC236}">
                <a16:creationId xmlns:a16="http://schemas.microsoft.com/office/drawing/2014/main" id="{EA233E35-8D76-4D14-A1D7-6EF20925FC58}"/>
              </a:ext>
            </a:extLst>
          </p:cNvPr>
          <p:cNvSpPr/>
          <p:nvPr/>
        </p:nvSpPr>
        <p:spPr>
          <a:xfrm>
            <a:off x="707148" y="92168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10" name="Rectangle: Rounded Corners 9">
            <a:extLst>
              <a:ext uri="{FF2B5EF4-FFF2-40B4-BE49-F238E27FC236}">
                <a16:creationId xmlns:a16="http://schemas.microsoft.com/office/drawing/2014/main" id="{72CF21F6-9435-4A76-8DA4-1E47300BB96E}"/>
              </a:ext>
            </a:extLst>
          </p:cNvPr>
          <p:cNvSpPr/>
          <p:nvPr/>
        </p:nvSpPr>
        <p:spPr>
          <a:xfrm>
            <a:off x="2182932" y="928551"/>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11" name="Rectangle: Rounded Corners 10">
            <a:extLst>
              <a:ext uri="{FF2B5EF4-FFF2-40B4-BE49-F238E27FC236}">
                <a16:creationId xmlns:a16="http://schemas.microsoft.com/office/drawing/2014/main" id="{8C4B47AF-CC57-488C-9DC9-D279A1A9D04E}"/>
              </a:ext>
            </a:extLst>
          </p:cNvPr>
          <p:cNvSpPr/>
          <p:nvPr/>
        </p:nvSpPr>
        <p:spPr>
          <a:xfrm>
            <a:off x="3690070" y="93591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12" name="Rectangle: Rounded Corners 11">
            <a:extLst>
              <a:ext uri="{FF2B5EF4-FFF2-40B4-BE49-F238E27FC236}">
                <a16:creationId xmlns:a16="http://schemas.microsoft.com/office/drawing/2014/main" id="{F28B55A6-A70C-48EF-A476-44B4A513CE33}"/>
              </a:ext>
            </a:extLst>
          </p:cNvPr>
          <p:cNvSpPr/>
          <p:nvPr/>
        </p:nvSpPr>
        <p:spPr>
          <a:xfrm>
            <a:off x="5150713" y="93835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pic>
        <p:nvPicPr>
          <p:cNvPr id="13" name="Picture 12">
            <a:extLst>
              <a:ext uri="{FF2B5EF4-FFF2-40B4-BE49-F238E27FC236}">
                <a16:creationId xmlns:a16="http://schemas.microsoft.com/office/drawing/2014/main" id="{C4C3EA80-EC8C-436D-BFC2-D5510449A644}"/>
              </a:ext>
            </a:extLst>
          </p:cNvPr>
          <p:cNvPicPr>
            <a:picLocks noChangeAspect="1"/>
          </p:cNvPicPr>
          <p:nvPr/>
        </p:nvPicPr>
        <p:blipFill>
          <a:blip r:embed="rId3"/>
          <a:stretch>
            <a:fillRect/>
          </a:stretch>
        </p:blipFill>
        <p:spPr>
          <a:xfrm>
            <a:off x="308894" y="1261351"/>
            <a:ext cx="6240212" cy="2163607"/>
          </a:xfrm>
          <a:prstGeom prst="rect">
            <a:avLst/>
          </a:prstGeom>
        </p:spPr>
      </p:pic>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35422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2350</Words>
  <Application>Microsoft Office PowerPoint</Application>
  <PresentationFormat>Custom</PresentationFormat>
  <Paragraphs>330</Paragraphs>
  <Slides>30</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Century Gothic</vt:lpstr>
      <vt:lpstr>OCR A Extended</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dc:title>
  <dc:creator>kaely</dc:creator>
  <cp:lastModifiedBy>Shubham PERIWAL</cp:lastModifiedBy>
  <cp:revision>5</cp:revision>
  <dcterms:modified xsi:type="dcterms:W3CDTF">2019-03-26T02:45:40Z</dcterms:modified>
</cp:coreProperties>
</file>