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9"/>
  </p:notes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76" r:id="rId15"/>
    <p:sldId id="269" r:id="rId16"/>
    <p:sldId id="277" r:id="rId17"/>
    <p:sldId id="310" r:id="rId18"/>
    <p:sldId id="319" r:id="rId19"/>
    <p:sldId id="291" r:id="rId20"/>
    <p:sldId id="293" r:id="rId21"/>
    <p:sldId id="322" r:id="rId22"/>
    <p:sldId id="294" r:id="rId23"/>
    <p:sldId id="295" r:id="rId24"/>
    <p:sldId id="272" r:id="rId25"/>
    <p:sldId id="304" r:id="rId26"/>
    <p:sldId id="299" r:id="rId27"/>
    <p:sldId id="305" r:id="rId28"/>
    <p:sldId id="333" r:id="rId29"/>
    <p:sldId id="334" r:id="rId30"/>
    <p:sldId id="324" r:id="rId31"/>
    <p:sldId id="329" r:id="rId32"/>
    <p:sldId id="331" r:id="rId33"/>
    <p:sldId id="318" r:id="rId34"/>
    <p:sldId id="335" r:id="rId35"/>
    <p:sldId id="336" r:id="rId36"/>
    <p:sldId id="337" r:id="rId37"/>
    <p:sldId id="320" r:id="rId38"/>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F9BEFCC-35DE-409D-86BD-4AB51756B6AB}">
          <p14:sldIdLst>
            <p14:sldId id="256"/>
            <p14:sldId id="257"/>
            <p14:sldId id="258"/>
            <p14:sldId id="259"/>
            <p14:sldId id="260"/>
            <p14:sldId id="261"/>
            <p14:sldId id="263"/>
            <p14:sldId id="262"/>
            <p14:sldId id="264"/>
            <p14:sldId id="265"/>
            <p14:sldId id="266"/>
            <p14:sldId id="267"/>
          </p14:sldIdLst>
        </p14:section>
        <p14:section name="Introduction" id="{38B17084-30D2-468E-A7CD-8BC6E849734A}">
          <p14:sldIdLst>
            <p14:sldId id="276"/>
            <p14:sldId id="269"/>
          </p14:sldIdLst>
        </p14:section>
        <p14:section name="Exploratory Data Analysis" id="{73F87C19-F1BD-418F-A90A-859637980E47}">
          <p14:sldIdLst>
            <p14:sldId id="277"/>
            <p14:sldId id="310"/>
            <p14:sldId id="319"/>
            <p14:sldId id="291"/>
            <p14:sldId id="293"/>
          </p14:sldIdLst>
        </p14:section>
        <p14:section name="Data Pre-processing" id="{F1A1AD20-B6DA-426A-BA9E-9F3966EF022C}">
          <p14:sldIdLst>
            <p14:sldId id="322"/>
            <p14:sldId id="294"/>
            <p14:sldId id="295"/>
            <p14:sldId id="272"/>
            <p14:sldId id="304"/>
            <p14:sldId id="299"/>
          </p14:sldIdLst>
        </p14:section>
        <p14:section name="Model Selection" id="{2D0D4C96-380A-41EE-B391-2BF934BA03BB}">
          <p14:sldIdLst>
            <p14:sldId id="305"/>
            <p14:sldId id="333"/>
            <p14:sldId id="334"/>
            <p14:sldId id="324"/>
            <p14:sldId id="329"/>
            <p14:sldId id="331"/>
            <p14:sldId id="318"/>
          </p14:sldIdLst>
        </p14:section>
        <p14:section name="Recommendations" id="{D8AE9932-4FA4-4D73-88FD-CA76251B3C1A}">
          <p14:sldIdLst>
            <p14:sldId id="335"/>
            <p14:sldId id="336"/>
            <p14:sldId id="337"/>
          </p14:sldIdLst>
        </p14:section>
        <p14:section name="Conclusion" id="{CBE20634-4938-431F-9EB4-76AE7DA08C7D}">
          <p14:sldIdLst>
            <p14:sldId id="320"/>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PERIWAL" initials="SP" lastIdx="6" clrIdx="0">
    <p:extLst>
      <p:ext uri="{19B8F6BF-5375-455C-9EA6-DF929625EA0E}">
        <p15:presenceInfo xmlns:p15="http://schemas.microsoft.com/office/powerpoint/2012/main" userId="Shubham PERI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312"/>
    <a:srgbClr val="ED5E53"/>
    <a:srgbClr val="222F3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75" autoAdjust="0"/>
    <p:restoredTop sz="79600" autoAdjust="0"/>
  </p:normalViewPr>
  <p:slideViewPr>
    <p:cSldViewPr snapToGrid="0">
      <p:cViewPr varScale="1">
        <p:scale>
          <a:sx n="71" d="100"/>
          <a:sy n="71" d="100"/>
        </p:scale>
        <p:origin x="1216" y="48"/>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434b2bd0b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434b2bd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434b2bd0b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434b2bd0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434b2bd0b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434b2bd0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434b2bd0b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434b2bd0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835940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19633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290883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SG" b="1" dirty="0"/>
              <a:t>Fraud Class Analysis</a:t>
            </a:r>
          </a:p>
          <a:p>
            <a:r>
              <a:rPr lang="en-SG" dirty="0"/>
              <a:t>Fraud Class Histogram</a:t>
            </a:r>
          </a:p>
          <a:p>
            <a:r>
              <a:rPr lang="en-SG" dirty="0"/>
              <a:t>Scatter Plot of Fraud Class versus Seconds since Reference Time</a:t>
            </a:r>
          </a:p>
          <a:p>
            <a:r>
              <a:rPr lang="en-SG" dirty="0"/>
              <a:t>Scatter Plot of Fraud Class versus Transaction Amount </a:t>
            </a:r>
          </a:p>
          <a:p>
            <a:r>
              <a:rPr lang="en-SG" dirty="0"/>
              <a:t>Line Graph of Density of Probability for Fraud Class versus Transaction Amount </a:t>
            </a:r>
          </a:p>
        </p:txBody>
      </p:sp>
    </p:spTree>
    <p:extLst>
      <p:ext uri="{BB962C8B-B14F-4D97-AF65-F5344CB8AC3E}">
        <p14:creationId xmlns:p14="http://schemas.microsoft.com/office/powerpoint/2010/main" val="110989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190135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Since Feature 16, 19, 21 and 22 has much higher range (between 76 to 95) as compared to the rest, we will check for the distribution plot of these features. </a:t>
            </a:r>
          </a:p>
          <a:p>
            <a:r>
              <a:rPr lang="en-SG" dirty="0"/>
              <a:t>Even though the features contains outliers, these outlier values adds value to the fraud detection classification model </a:t>
            </a:r>
          </a:p>
        </p:txBody>
      </p:sp>
    </p:spTree>
    <p:extLst>
      <p:ext uri="{BB962C8B-B14F-4D97-AF65-F5344CB8AC3E}">
        <p14:creationId xmlns:p14="http://schemas.microsoft.com/office/powerpoint/2010/main" val="4150960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625658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434b2bd0b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434b2bd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Source: https://towardsdatascience.com/train-validation-and-test-sets-72cb40cba9e7</a:t>
            </a:r>
          </a:p>
          <a:p>
            <a:endParaRPr lang="en-SG" dirty="0"/>
          </a:p>
        </p:txBody>
      </p:sp>
    </p:spTree>
    <p:extLst>
      <p:ext uri="{BB962C8B-B14F-4D97-AF65-F5344CB8AC3E}">
        <p14:creationId xmlns:p14="http://schemas.microsoft.com/office/powerpoint/2010/main" val="117622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The </a:t>
            </a:r>
            <a:r>
              <a:rPr lang="en-US" sz="1100" b="0" i="0" u="none" strike="noStrike" cap="none" dirty="0" err="1">
                <a:solidFill>
                  <a:srgbClr val="000000"/>
                </a:solidFill>
                <a:effectLst/>
                <a:latin typeface="Arial"/>
                <a:ea typeface="Arial"/>
                <a:cs typeface="Arial"/>
                <a:sym typeface="Arial"/>
              </a:rPr>
              <a:t>missingno</a:t>
            </a:r>
            <a:r>
              <a:rPr lang="en-US" sz="1100" b="0" i="0" u="none" strike="noStrike" cap="none" dirty="0">
                <a:solidFill>
                  <a:srgbClr val="000000"/>
                </a:solidFill>
                <a:effectLst/>
                <a:latin typeface="Arial"/>
                <a:ea typeface="Arial"/>
                <a:cs typeface="Arial"/>
                <a:sym typeface="Arial"/>
              </a:rPr>
              <a:t> correlation heatmap measures nullity correlation: how strongly the presence or absence of one variable affects the presence of another. In this case, it shows that only Feature 6 and 5 are missing and there is a 0.1 correlation between the missing values in these two columns.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Dendrogram interpretation:</a:t>
            </a:r>
            <a:endParaRPr lang="en-SG" dirty="0"/>
          </a:p>
          <a:p>
            <a:endParaRPr lang="en-SG" dirty="0"/>
          </a:p>
        </p:txBody>
      </p:sp>
    </p:spTree>
    <p:extLst>
      <p:ext uri="{BB962C8B-B14F-4D97-AF65-F5344CB8AC3E}">
        <p14:creationId xmlns:p14="http://schemas.microsoft.com/office/powerpoint/2010/main" val="44540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Dropping the rows will make the model biased and we will be using Imputation instead</a:t>
            </a:r>
            <a:endParaRPr lang="en-SG" dirty="0"/>
          </a:p>
          <a:p>
            <a:endParaRPr lang="en-SG" dirty="0"/>
          </a:p>
        </p:txBody>
      </p:sp>
    </p:spTree>
    <p:extLst>
      <p:ext uri="{BB962C8B-B14F-4D97-AF65-F5344CB8AC3E}">
        <p14:creationId xmlns:p14="http://schemas.microsoft.com/office/powerpoint/2010/main" val="2423289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Since the value of amount and time have a very different scale from the rest, we should consider </a:t>
            </a:r>
            <a:r>
              <a:rPr lang="en-US" sz="1100" b="0" i="0" u="none" strike="noStrike" cap="none" dirty="0" err="1">
                <a:solidFill>
                  <a:srgbClr val="000000"/>
                </a:solidFill>
                <a:effectLst/>
                <a:latin typeface="Arial"/>
                <a:ea typeface="Arial"/>
                <a:cs typeface="Arial"/>
                <a:sym typeface="Arial"/>
              </a:rPr>
              <a:t>normalising</a:t>
            </a:r>
            <a:r>
              <a:rPr lang="en-US" sz="1100" b="0" i="0" u="none" strike="noStrike" cap="none" dirty="0">
                <a:solidFill>
                  <a:srgbClr val="000000"/>
                </a:solidFill>
                <a:effectLst/>
                <a:latin typeface="Arial"/>
                <a:ea typeface="Arial"/>
                <a:cs typeface="Arial"/>
                <a:sym typeface="Arial"/>
              </a:rPr>
              <a:t> the columns "Amount" and "Seconds since reference time"</a:t>
            </a:r>
            <a:endParaRPr lang="en-SG" dirty="0"/>
          </a:p>
        </p:txBody>
      </p:sp>
    </p:spTree>
    <p:extLst>
      <p:ext uri="{BB962C8B-B14F-4D97-AF65-F5344CB8AC3E}">
        <p14:creationId xmlns:p14="http://schemas.microsoft.com/office/powerpoint/2010/main" val="2409863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Data Shuffling: </a:t>
            </a:r>
            <a:r>
              <a:rPr lang="en-SG" dirty="0"/>
              <a:t>avoid element of bias / patterns in the split datasets (after splitting into training, testing and validation datasets) before training the ML model and subsampling </a:t>
            </a:r>
            <a:r>
              <a:rPr lang="en-SG" dirty="0">
                <a:sym typeface="Wingdings" panose="05000000000000000000" pitchFamily="2" charset="2"/>
              </a:rPr>
              <a:t> Improve ML model quality + Improve predictive performance </a:t>
            </a:r>
          </a:p>
          <a:p>
            <a:r>
              <a:rPr lang="en-SG" b="1" dirty="0">
                <a:sym typeface="Wingdings" panose="05000000000000000000" pitchFamily="2" charset="2"/>
              </a:rPr>
              <a:t>Correlation Metrics: </a:t>
            </a:r>
          </a:p>
          <a:p>
            <a:pPr lvl="1"/>
            <a:r>
              <a:rPr lang="en-US" sz="1100" b="1" i="0" u="none" strike="noStrike" cap="none" dirty="0">
                <a:solidFill>
                  <a:srgbClr val="000000"/>
                </a:solidFill>
                <a:effectLst/>
                <a:latin typeface="Arial"/>
                <a:ea typeface="Arial"/>
                <a:cs typeface="Arial"/>
                <a:sym typeface="Arial"/>
              </a:rPr>
              <a:t>Negative Correlations</a:t>
            </a:r>
            <a:r>
              <a:rPr lang="en-US" sz="1100" b="0" i="0" u="none" strike="noStrike" cap="none" dirty="0">
                <a:solidFill>
                  <a:srgbClr val="000000"/>
                </a:solidFill>
                <a:effectLst/>
                <a:latin typeface="Arial"/>
                <a:ea typeface="Arial"/>
                <a:cs typeface="Arial"/>
                <a:sym typeface="Arial"/>
              </a:rPr>
              <a:t>: Features (7 and 8), (15 and 16), (16 and 17), (16 and 21), (24 and 27), (26 and 27) are negatively correlated. </a:t>
            </a:r>
          </a:p>
          <a:p>
            <a:pPr lvl="1"/>
            <a:r>
              <a:rPr lang="en-US" sz="1100" b="1" i="0" u="none" strike="noStrike" cap="none" dirty="0">
                <a:solidFill>
                  <a:srgbClr val="000000"/>
                </a:solidFill>
                <a:effectLst/>
                <a:latin typeface="Arial"/>
                <a:ea typeface="Arial"/>
                <a:cs typeface="Arial"/>
                <a:sym typeface="Arial"/>
              </a:rPr>
              <a:t>Positive </a:t>
            </a:r>
            <a:r>
              <a:rPr lang="en-US" sz="1100" b="1" i="0" u="none" strike="noStrike" cap="none" dirty="0" err="1">
                <a:solidFill>
                  <a:srgbClr val="000000"/>
                </a:solidFill>
                <a:effectLst/>
                <a:latin typeface="Arial"/>
                <a:ea typeface="Arial"/>
                <a:cs typeface="Arial"/>
                <a:sym typeface="Arial"/>
              </a:rPr>
              <a:t>Correlations</a:t>
            </a:r>
            <a:r>
              <a:rPr lang="en-US" sz="1100" b="0" i="0" u="none" strike="noStrike" cap="none" dirty="0" err="1">
                <a:solidFill>
                  <a:srgbClr val="000000"/>
                </a:solidFill>
                <a:effectLst/>
                <a:latin typeface="Arial"/>
                <a:ea typeface="Arial"/>
                <a:cs typeface="Arial"/>
                <a:sym typeface="Arial"/>
              </a:rPr>
              <a:t>:Features</a:t>
            </a:r>
            <a:r>
              <a:rPr lang="en-US" sz="1100" b="0" i="0" u="none" strike="noStrike" cap="none" dirty="0">
                <a:solidFill>
                  <a:srgbClr val="000000"/>
                </a:solidFill>
                <a:effectLst/>
                <a:latin typeface="Arial"/>
                <a:ea typeface="Arial"/>
                <a:cs typeface="Arial"/>
                <a:sym typeface="Arial"/>
              </a:rPr>
              <a:t> (2,3, and 4), (2 and 26), (15 and 21) are positively correlated. Notice how the higher these values are, the more likely the end result will be a fraud transaction.</a:t>
            </a:r>
          </a:p>
          <a:p>
            <a:pPr lvl="1"/>
            <a:r>
              <a:rPr lang="en-US" sz="1100" b="0" i="0" u="none" strike="noStrike" cap="none" dirty="0">
                <a:solidFill>
                  <a:srgbClr val="000000"/>
                </a:solidFill>
                <a:effectLst/>
                <a:latin typeface="Arial"/>
                <a:ea typeface="Arial"/>
                <a:cs typeface="Arial"/>
                <a:sym typeface="Arial"/>
              </a:rPr>
              <a:t>So now we will be removing features 7, 16, 27, 2, 21</a:t>
            </a:r>
            <a:endParaRPr lang="en-SG" dirty="0"/>
          </a:p>
          <a:p>
            <a:endParaRPr lang="en-SG" dirty="0"/>
          </a:p>
        </p:txBody>
      </p:sp>
    </p:spTree>
    <p:extLst>
      <p:ext uri="{BB962C8B-B14F-4D97-AF65-F5344CB8AC3E}">
        <p14:creationId xmlns:p14="http://schemas.microsoft.com/office/powerpoint/2010/main" val="2030739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t-SNE tells us if our prediction model will correctly able to cluster our training set datapoints correctly. From the plot above, we can see that the data can be classified into fraud and non-fraud and thus, we will be moving forward with it</a:t>
            </a:r>
          </a:p>
          <a:p>
            <a:r>
              <a:rPr lang="en-US" sz="1100" b="0" i="0" u="none" strike="noStrike" cap="none" dirty="0">
                <a:solidFill>
                  <a:srgbClr val="000000"/>
                </a:solidFill>
                <a:effectLst/>
                <a:latin typeface="Arial"/>
                <a:cs typeface="Arial"/>
                <a:sym typeface="Arial"/>
              </a:rPr>
              <a:t>SMOTE: </a:t>
            </a:r>
            <a:r>
              <a:rPr lang="en-US" sz="1100" b="0" i="0" u="none" strike="noStrike" cap="none" dirty="0">
                <a:solidFill>
                  <a:srgbClr val="000000"/>
                </a:solidFill>
                <a:effectLst/>
                <a:latin typeface="Arial"/>
                <a:ea typeface="Arial"/>
                <a:cs typeface="Arial"/>
                <a:sym typeface="Arial"/>
              </a:rPr>
              <a:t> it creates synthetic (not duplicate/replicate) samples of the minority class. Hence making the minority class equal to the majority class. SMOTE does this by selecting similar records and altering that record one column at a time by a random amount within the difference to the </a:t>
            </a:r>
            <a:r>
              <a:rPr lang="en-US" sz="1100" b="0" i="0" u="none" strike="noStrike" cap="none" dirty="0" err="1">
                <a:solidFill>
                  <a:srgbClr val="000000"/>
                </a:solidFill>
                <a:effectLst/>
                <a:latin typeface="Arial"/>
                <a:ea typeface="Arial"/>
                <a:cs typeface="Arial"/>
                <a:sym typeface="Arial"/>
              </a:rPr>
              <a:t>neighbouring</a:t>
            </a:r>
            <a:r>
              <a:rPr lang="en-US" sz="1100" b="0" i="0" u="none" strike="noStrike" cap="none" dirty="0">
                <a:solidFill>
                  <a:srgbClr val="000000"/>
                </a:solidFill>
                <a:effectLst/>
                <a:latin typeface="Arial"/>
                <a:ea typeface="Arial"/>
                <a:cs typeface="Arial"/>
                <a:sym typeface="Arial"/>
              </a:rPr>
              <a:t> records.</a:t>
            </a:r>
            <a:endParaRPr lang="en-SG" dirty="0"/>
          </a:p>
        </p:txBody>
      </p:sp>
    </p:spTree>
    <p:extLst>
      <p:ext uri="{BB962C8B-B14F-4D97-AF65-F5344CB8AC3E}">
        <p14:creationId xmlns:p14="http://schemas.microsoft.com/office/powerpoint/2010/main" val="624670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SVM: </a:t>
            </a:r>
            <a:r>
              <a:rPr lang="en-US" sz="1100" b="0" i="0" u="none" strike="noStrike" cap="none" dirty="0">
                <a:solidFill>
                  <a:srgbClr val="000000"/>
                </a:solidFill>
                <a:effectLst/>
                <a:latin typeface="Arial"/>
                <a:cs typeface="Arial"/>
                <a:sym typeface="Arial"/>
              </a:rPr>
              <a:t>n</a:t>
            </a:r>
            <a:r>
              <a:rPr lang="en-US" sz="1100" b="0" i="0" u="none" strike="noStrike" cap="none" dirty="0">
                <a:solidFill>
                  <a:srgbClr val="000000"/>
                </a:solidFill>
                <a:effectLst/>
                <a:latin typeface="Arial"/>
                <a:ea typeface="Arial"/>
                <a:cs typeface="Arial"/>
                <a:sym typeface="Arial"/>
              </a:rPr>
              <a:t>ot suitable for large datasets because of its high training time</a:t>
            </a:r>
            <a:endParaRPr lang="en-SG" dirty="0"/>
          </a:p>
        </p:txBody>
      </p:sp>
    </p:spTree>
    <p:extLst>
      <p:ext uri="{BB962C8B-B14F-4D97-AF65-F5344CB8AC3E}">
        <p14:creationId xmlns:p14="http://schemas.microsoft.com/office/powerpoint/2010/main" val="133416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Should we include formula here? And what did we choose at the end?</a:t>
            </a:r>
          </a:p>
          <a:p>
            <a:r>
              <a:rPr lang="en-SG" dirty="0"/>
              <a:t>What evaluation metric we have chosen to evaluate our model and is it the most appropriate for the type of dataset? </a:t>
            </a:r>
          </a:p>
          <a:p>
            <a:endParaRPr lang="en-SG" dirty="0"/>
          </a:p>
          <a:p>
            <a:pPr rtl="0" fontAlgn="base"/>
            <a:r>
              <a:rPr lang="en-US" sz="1100" b="0" i="0" u="none" strike="noStrike" cap="none" dirty="0">
                <a:solidFill>
                  <a:srgbClr val="000000"/>
                </a:solidFill>
                <a:effectLst/>
                <a:latin typeface="Arial"/>
                <a:ea typeface="Arial"/>
                <a:cs typeface="Arial"/>
                <a:sym typeface="Arial"/>
              </a:rPr>
              <a:t>Accuracy</a:t>
            </a:r>
          </a:p>
          <a:p>
            <a:pPr lvl="1" rtl="0" fontAlgn="base"/>
            <a:r>
              <a:rPr lang="en-US" sz="1100" b="0" i="0" u="none" strike="noStrike" cap="none" dirty="0">
                <a:solidFill>
                  <a:srgbClr val="000000"/>
                </a:solidFill>
                <a:effectLst/>
                <a:latin typeface="Arial"/>
                <a:ea typeface="Arial"/>
                <a:cs typeface="Arial"/>
                <a:sym typeface="Arial"/>
              </a:rPr>
              <a:t>Can’t be trusted with imbalanced dataset. Hence, used very specifically for the dataset with equal number of records for fraud and non-fraud</a:t>
            </a:r>
          </a:p>
          <a:p>
            <a:pPr rtl="0" fontAlgn="base"/>
            <a:r>
              <a:rPr lang="en-US" sz="1100" b="0" i="0" u="none" strike="noStrike" cap="none" dirty="0">
                <a:solidFill>
                  <a:srgbClr val="000000"/>
                </a:solidFill>
                <a:effectLst/>
                <a:latin typeface="Arial"/>
                <a:ea typeface="Arial"/>
                <a:cs typeface="Arial"/>
                <a:sym typeface="Arial"/>
              </a:rPr>
              <a:t>Confusion Matrix - precision, recall, F-score</a:t>
            </a:r>
          </a:p>
          <a:p>
            <a:pPr lvl="1" rtl="0" fontAlgn="base"/>
            <a:r>
              <a:rPr lang="en-US" sz="1100" b="0" i="0" u="none" strike="noStrike" cap="none" dirty="0">
                <a:solidFill>
                  <a:srgbClr val="000000"/>
                </a:solidFill>
                <a:effectLst/>
                <a:latin typeface="Arial"/>
                <a:ea typeface="Arial"/>
                <a:cs typeface="Arial"/>
                <a:sym typeface="Arial"/>
              </a:rPr>
              <a:t>F-score is calculated to balance the number of frauds detected and </a:t>
            </a:r>
            <a:r>
              <a:rPr lang="en-US" sz="1100" b="0" i="0" u="none" strike="noStrike" cap="none" dirty="0" err="1">
                <a:solidFill>
                  <a:srgbClr val="000000"/>
                </a:solidFill>
                <a:effectLst/>
                <a:latin typeface="Arial"/>
                <a:ea typeface="Arial"/>
                <a:cs typeface="Arial"/>
                <a:sym typeface="Arial"/>
              </a:rPr>
              <a:t>minimise</a:t>
            </a:r>
            <a:r>
              <a:rPr lang="en-US" sz="1100" b="0" i="0" u="none" strike="noStrike" cap="none" dirty="0">
                <a:solidFill>
                  <a:srgbClr val="000000"/>
                </a:solidFill>
                <a:effectLst/>
                <a:latin typeface="Arial"/>
                <a:ea typeface="Arial"/>
                <a:cs typeface="Arial"/>
                <a:sym typeface="Arial"/>
              </a:rPr>
              <a:t> the number of frauds falsely detected</a:t>
            </a:r>
          </a:p>
          <a:p>
            <a:pPr rtl="0" fontAlgn="base"/>
            <a:r>
              <a:rPr lang="en-US" sz="1100" b="0" i="0" u="none" strike="noStrike" cap="none" dirty="0">
                <a:solidFill>
                  <a:srgbClr val="000000"/>
                </a:solidFill>
                <a:effectLst/>
                <a:latin typeface="Arial"/>
                <a:ea typeface="Arial"/>
                <a:cs typeface="Arial"/>
                <a:sym typeface="Arial"/>
              </a:rPr>
              <a:t>AUC</a:t>
            </a:r>
          </a:p>
          <a:p>
            <a:pPr lvl="1" rtl="0" fontAlgn="base"/>
            <a:r>
              <a:rPr lang="en-US" sz="1100" b="0" i="0" u="none" strike="noStrike" cap="none" dirty="0">
                <a:solidFill>
                  <a:srgbClr val="000000"/>
                </a:solidFill>
                <a:effectLst/>
                <a:latin typeface="Arial"/>
                <a:ea typeface="Arial"/>
                <a:cs typeface="Arial"/>
                <a:sym typeface="Arial"/>
              </a:rPr>
              <a:t>We will use AUC (Area Under Curve) as the evaluation metric for parameter tunings for our Random Forest model. Our target value is binary so it’s a binary classification problem. AUC is a good way for evaluation for this type of problems</a:t>
            </a:r>
          </a:p>
          <a:p>
            <a:endParaRPr lang="en-SG" dirty="0"/>
          </a:p>
          <a:p>
            <a:endParaRPr lang="en-SG" dirty="0"/>
          </a:p>
        </p:txBody>
      </p:sp>
    </p:spTree>
    <p:extLst>
      <p:ext uri="{BB962C8B-B14F-4D97-AF65-F5344CB8AC3E}">
        <p14:creationId xmlns:p14="http://schemas.microsoft.com/office/powerpoint/2010/main" val="3457138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Logistic Regression Answers</a:t>
            </a:r>
          </a:p>
        </p:txBody>
      </p:sp>
    </p:spTree>
    <p:extLst>
      <p:ext uri="{BB962C8B-B14F-4D97-AF65-F5344CB8AC3E}">
        <p14:creationId xmlns:p14="http://schemas.microsoft.com/office/powerpoint/2010/main" val="3175429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57442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434b2bd0b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434b2bd0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82822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434b2bd0b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434b2bd0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434b2bd0b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434b2bd0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434b2bd0b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434b2bd0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434b2bd0b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434b2bd0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434b2bd0b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434b2bd0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ABA4-0544-4D46-94DA-8A7CCF8EFCFB}"/>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278F8CD-8F9C-4879-96F7-73D98B67EE82}"/>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D8D5C91-BAE8-48DC-9E84-5A4D461AE3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B1FE5637-AA1A-40A3-B673-36E6EFA58E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4F578A-C704-4A97-8DFF-78CF630E674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312319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13E-E610-4EF5-8E0B-942A6398B7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B8E633A-9781-4C68-B610-928E8E7E0E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968761-6978-40BE-9941-F8592DDD19DB}"/>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7259E1CB-06F4-471A-9444-EEA1D013B0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E37C90-85C4-4F41-AC1C-11A0C3BE1DA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64527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A12D-1E66-46CC-A5F0-7267C4236B35}"/>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3B97EBB-D4FE-444D-92B3-4D073791149F}"/>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D0376A-6012-41FA-BAFD-BE56AF5CE6E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E5D35C85-DFB4-406E-BD69-B55D275E35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C0C926-A472-4210-B4FC-E8EC1DF4A41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935721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26DF-75B1-41CD-B71A-25CAEBEF8C8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9127DB3-CCC9-48BF-A40F-86AD9FB7C389}"/>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0A5BEB-713A-4D54-9406-13B3AE1D74A5}"/>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79FCC0E-7F25-4CF3-A12A-644BBB17397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A93523A3-8FA3-4D7E-A87B-4F776B6C60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B7495C-0CF6-4AED-BDB4-861882859E7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0907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pic>
        <p:nvPicPr>
          <p:cNvPr id="4" name="Picture 3">
            <a:extLst>
              <a:ext uri="{FF2B5EF4-FFF2-40B4-BE49-F238E27FC236}">
                <a16:creationId xmlns:a16="http://schemas.microsoft.com/office/drawing/2014/main" id="{A648CCC0-ADA5-4BA6-B8C9-4F9D5EB91F5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5" name="TextBox 4">
            <a:extLst>
              <a:ext uri="{FF2B5EF4-FFF2-40B4-BE49-F238E27FC236}">
                <a16:creationId xmlns:a16="http://schemas.microsoft.com/office/drawing/2014/main" id="{0557B5EF-90E2-445F-BFB4-9C4C35FC219B}"/>
              </a:ext>
            </a:extLst>
          </p:cNvPr>
          <p:cNvSpPr txBox="1"/>
          <p:nvPr userDrawn="1"/>
        </p:nvSpPr>
        <p:spPr>
          <a:xfrm>
            <a:off x="410862" y="4829564"/>
            <a:ext cx="1390389" cy="261610"/>
          </a:xfrm>
          <a:prstGeom prst="rect">
            <a:avLst/>
          </a:prstGeom>
          <a:noFill/>
        </p:spPr>
        <p:txBody>
          <a:bodyPr wrap="square" rtlCol="0">
            <a:spAutoFit/>
          </a:bodyPr>
          <a:lstStyle/>
          <a:p>
            <a:r>
              <a:rPr lang="en-SG" sz="1050" b="1" dirty="0">
                <a:latin typeface="Century Gothic" panose="020B0502020202020204" pitchFamily="34" charset="0"/>
              </a:rPr>
              <a:t>Introduction</a:t>
            </a:r>
          </a:p>
        </p:txBody>
      </p:sp>
      <p:cxnSp>
        <p:nvCxnSpPr>
          <p:cNvPr id="6" name="Straight Connector 5">
            <a:extLst>
              <a:ext uri="{FF2B5EF4-FFF2-40B4-BE49-F238E27FC236}">
                <a16:creationId xmlns:a16="http://schemas.microsoft.com/office/drawing/2014/main" id="{E6F527DB-43DC-46E4-8171-B2A601F8B60D}"/>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45DADC0-D259-47B2-91FF-01EC77F0A742}"/>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8" name="Picture 7">
            <a:extLst>
              <a:ext uri="{FF2B5EF4-FFF2-40B4-BE49-F238E27FC236}">
                <a16:creationId xmlns:a16="http://schemas.microsoft.com/office/drawing/2014/main" id="{8033E965-4361-4615-9025-BFA7F63870C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9" name="Picture 8">
            <a:extLst>
              <a:ext uri="{FF2B5EF4-FFF2-40B4-BE49-F238E27FC236}">
                <a16:creationId xmlns:a16="http://schemas.microsoft.com/office/drawing/2014/main" id="{01F00B29-94EA-45C4-A598-A0F6E27EF9DA}"/>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10" name="Picture 9">
            <a:extLst>
              <a:ext uri="{FF2B5EF4-FFF2-40B4-BE49-F238E27FC236}">
                <a16:creationId xmlns:a16="http://schemas.microsoft.com/office/drawing/2014/main" id="{EB92E58D-F595-41C4-BC1B-CB3A32FF49D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11" name="Picture 10">
            <a:extLst>
              <a:ext uri="{FF2B5EF4-FFF2-40B4-BE49-F238E27FC236}">
                <a16:creationId xmlns:a16="http://schemas.microsoft.com/office/drawing/2014/main" id="{ADEA3183-3573-4232-ABD8-CCB23AC2E2B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12" name="TextBox 11">
            <a:extLst>
              <a:ext uri="{FF2B5EF4-FFF2-40B4-BE49-F238E27FC236}">
                <a16:creationId xmlns:a16="http://schemas.microsoft.com/office/drawing/2014/main" id="{0D903FBE-6344-4649-B5CC-2D01174C9BC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dirty="0">
                <a:latin typeface="Century Gothic" panose="020B0502020202020204" pitchFamily="34" charset="0"/>
              </a:rPr>
              <a:t>Data </a:t>
            </a:r>
          </a:p>
          <a:p>
            <a:pPr algn="ctr"/>
            <a:r>
              <a:rPr lang="en-SG" sz="1050" dirty="0" err="1">
                <a:latin typeface="Century Gothic" panose="020B0502020202020204" pitchFamily="34" charset="0"/>
              </a:rPr>
              <a:t>Preprocess</a:t>
            </a:r>
            <a:endParaRPr lang="en-SG" sz="1050" dirty="0">
              <a:latin typeface="Century Gothic" panose="020B0502020202020204" pitchFamily="34" charset="0"/>
            </a:endParaRPr>
          </a:p>
        </p:txBody>
      </p:sp>
      <p:sp>
        <p:nvSpPr>
          <p:cNvPr id="13" name="TextBox 12">
            <a:extLst>
              <a:ext uri="{FF2B5EF4-FFF2-40B4-BE49-F238E27FC236}">
                <a16:creationId xmlns:a16="http://schemas.microsoft.com/office/drawing/2014/main" id="{F77C4A59-B3FC-47AF-A7F7-3AD7F1C0BDA6}"/>
              </a:ext>
            </a:extLst>
          </p:cNvPr>
          <p:cNvSpPr txBox="1"/>
          <p:nvPr userDrawn="1"/>
        </p:nvSpPr>
        <p:spPr>
          <a:xfrm>
            <a:off x="1661892" y="4836003"/>
            <a:ext cx="642184" cy="256274"/>
          </a:xfrm>
          <a:prstGeom prst="rect">
            <a:avLst/>
          </a:prstGeom>
          <a:noFill/>
        </p:spPr>
        <p:txBody>
          <a:bodyPr wrap="square" rtlCol="0">
            <a:spAutoFit/>
          </a:bodyPr>
          <a:lstStyle/>
          <a:p>
            <a:r>
              <a:rPr lang="en-SG" sz="1050" dirty="0">
                <a:latin typeface="Century Gothic" panose="020B0502020202020204" pitchFamily="34" charset="0"/>
              </a:rPr>
              <a:t>EDA</a:t>
            </a:r>
          </a:p>
        </p:txBody>
      </p:sp>
      <p:sp>
        <p:nvSpPr>
          <p:cNvPr id="16" name="TextBox 15">
            <a:extLst>
              <a:ext uri="{FF2B5EF4-FFF2-40B4-BE49-F238E27FC236}">
                <a16:creationId xmlns:a16="http://schemas.microsoft.com/office/drawing/2014/main" id="{C157FBB2-2659-4B22-A84E-5BDC9EA295ED}"/>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Business Solution</a:t>
            </a:r>
          </a:p>
        </p:txBody>
      </p:sp>
      <p:sp>
        <p:nvSpPr>
          <p:cNvPr id="17" name="TextBox 16">
            <a:extLst>
              <a:ext uri="{FF2B5EF4-FFF2-40B4-BE49-F238E27FC236}">
                <a16:creationId xmlns:a16="http://schemas.microsoft.com/office/drawing/2014/main" id="{60948DCF-BB2C-464B-B372-3D618E6D7A58}"/>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dirty="0">
                <a:latin typeface="Century Gothic" panose="020B0502020202020204" pitchFamily="34" charset="0"/>
              </a:rPr>
              <a:t>Conclusion</a:t>
            </a:r>
          </a:p>
        </p:txBody>
      </p:sp>
      <p:sp>
        <p:nvSpPr>
          <p:cNvPr id="18" name="TextBox 17">
            <a:extLst>
              <a:ext uri="{FF2B5EF4-FFF2-40B4-BE49-F238E27FC236}">
                <a16:creationId xmlns:a16="http://schemas.microsoft.com/office/drawing/2014/main" id="{A90EF0A3-73E2-4B33-9AB5-A7D8E7B1AE4F}"/>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Model </a:t>
            </a:r>
          </a:p>
          <a:p>
            <a:pPr algn="ctr"/>
            <a:r>
              <a:rPr lang="en-SG" sz="1050" dirty="0">
                <a:latin typeface="Century Gothic" panose="020B0502020202020204" pitchFamily="34" charset="0"/>
              </a:rPr>
              <a:t>Comparison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9DD1-F306-4BB7-95DB-7FFAE167827F}"/>
              </a:ext>
            </a:extLst>
          </p:cNvPr>
          <p:cNvSpPr>
            <a:spLocks noGrp="1"/>
          </p:cNvSpPr>
          <p:nvPr>
            <p:ph type="title"/>
          </p:nvPr>
        </p:nvSpPr>
        <p:spPr>
          <a:xfrm>
            <a:off x="473075" y="274638"/>
            <a:ext cx="5915025" cy="993775"/>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E2E430E-6921-43EA-9140-3497E7E6A1AC}"/>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9E9CAC-54EF-4851-AA3D-301C54192AD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7D89771-C03C-4B83-8721-B096973F4D99}"/>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D8AA17-A6FB-45FA-A80C-00D235DB107B}"/>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512B5F2-73D1-47F4-BEDA-5FAA4BA30E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8" name="Footer Placeholder 7">
            <a:extLst>
              <a:ext uri="{FF2B5EF4-FFF2-40B4-BE49-F238E27FC236}">
                <a16:creationId xmlns:a16="http://schemas.microsoft.com/office/drawing/2014/main" id="{6A10B91A-46AD-4D1F-A78B-E6FEDD84A1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3971E0-4106-4013-828B-7B94C0F579D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36439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2AC3-ACC8-4B98-A54F-3E8F1537AA8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3D527D-F9B7-4B9C-8A97-C4A98114AB33}"/>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4" name="Footer Placeholder 3">
            <a:extLst>
              <a:ext uri="{FF2B5EF4-FFF2-40B4-BE49-F238E27FC236}">
                <a16:creationId xmlns:a16="http://schemas.microsoft.com/office/drawing/2014/main" id="{4F0ECCF1-642B-49A2-A095-041665088F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52D9A4B-F4E0-4151-AA8D-8F1C1C9086A9}"/>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55074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0C00-3EB2-423F-96BD-457AF99220B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3" name="Footer Placeholder 2">
            <a:extLst>
              <a:ext uri="{FF2B5EF4-FFF2-40B4-BE49-F238E27FC236}">
                <a16:creationId xmlns:a16="http://schemas.microsoft.com/office/drawing/2014/main" id="{4573BF37-541E-4E04-A75B-E29CCBB675F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4A3C338-1E80-4559-8914-DA479AFA18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926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F60F-2853-4C95-A1BA-84859106FBDD}"/>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CB6CCD-6E61-4368-AB2A-02E86431D7C4}"/>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1AF757-6323-40C4-8C31-BAEFEB1D4707}"/>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724F82-05F8-4F6E-B167-E8966EF231D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8E0D3FEF-011E-4304-8767-1661E3A834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85FCAA-5840-48E9-928B-CD482A0408F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774522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1C7-1B7F-4A3D-AB2D-85D6A49650C1}"/>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CFFC48-B609-49BC-AF7D-934C2989443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305ABB-E066-43AA-94C8-C1A94D75C29A}"/>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D7DEAD-B62D-448D-AA68-419481C917B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78FF5EA1-4123-43E4-AE7D-0E07A2F812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490508-3F7D-4874-BD6B-B8A4E647ECCA}"/>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502821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B6E-6EF0-49F0-9A3C-5DB3AF0B10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AD795C-AE3A-4C12-AA37-E9C2971802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65429A3-2A68-4BDA-A57D-F991F5ED4A4E}"/>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63C77A65-7A84-40BD-9F40-7E5AF2F0CD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4121D2-E79B-454D-8D15-C7E5D67457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2415148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A81EE-3829-4B21-A082-F7DF4E132ADD}"/>
              </a:ext>
            </a:extLst>
          </p:cNvPr>
          <p:cNvSpPr>
            <a:spLocks noGrp="1"/>
          </p:cNvSpPr>
          <p:nvPr>
            <p:ph type="title" orient="vert"/>
          </p:nvPr>
        </p:nvSpPr>
        <p:spPr>
          <a:xfrm>
            <a:off x="4908550" y="274638"/>
            <a:ext cx="1477963" cy="43576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AE9712-D101-471B-9827-6DDA77903368}"/>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FE0792-6500-41A1-94C5-FAB7BE24A54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F17A3ECC-CE01-4701-B9A4-8449F5CBAA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1ADF45-F0ED-4F8E-86AA-32AC3ED831FB}"/>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65705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15;p3">
            <a:extLst>
              <a:ext uri="{FF2B5EF4-FFF2-40B4-BE49-F238E27FC236}">
                <a16:creationId xmlns:a16="http://schemas.microsoft.com/office/drawing/2014/main" id="{55532B23-9A2F-4C5C-89CA-728B15E5A4E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pic>
        <p:nvPicPr>
          <p:cNvPr id="48" name="Picture 47">
            <a:extLst>
              <a:ext uri="{FF2B5EF4-FFF2-40B4-BE49-F238E27FC236}">
                <a16:creationId xmlns:a16="http://schemas.microsoft.com/office/drawing/2014/main" id="{89D560D9-3900-4B06-AD00-13454D923989}"/>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49" name="TextBox 48">
            <a:extLst>
              <a:ext uri="{FF2B5EF4-FFF2-40B4-BE49-F238E27FC236}">
                <a16:creationId xmlns:a16="http://schemas.microsoft.com/office/drawing/2014/main" id="{E2DC9CB7-3F46-4F1E-9B84-90A50F263097}"/>
              </a:ext>
            </a:extLst>
          </p:cNvPr>
          <p:cNvSpPr txBox="1"/>
          <p:nvPr userDrawn="1"/>
        </p:nvSpPr>
        <p:spPr>
          <a:xfrm>
            <a:off x="410862" y="4829564"/>
            <a:ext cx="1390389" cy="261610"/>
          </a:xfrm>
          <a:prstGeom prst="rect">
            <a:avLst/>
          </a:prstGeom>
          <a:noFill/>
        </p:spPr>
        <p:txBody>
          <a:bodyPr wrap="square" rtlCol="0">
            <a:spAutoFit/>
          </a:bodyPr>
          <a:lstStyle/>
          <a:p>
            <a:r>
              <a:rPr lang="en-SG" sz="1050" b="0" dirty="0">
                <a:latin typeface="Century Gothic" panose="020B0502020202020204" pitchFamily="34" charset="0"/>
              </a:rPr>
              <a:t>Introduction</a:t>
            </a:r>
          </a:p>
        </p:txBody>
      </p:sp>
      <p:cxnSp>
        <p:nvCxnSpPr>
          <p:cNvPr id="50" name="Straight Connector 49">
            <a:extLst>
              <a:ext uri="{FF2B5EF4-FFF2-40B4-BE49-F238E27FC236}">
                <a16:creationId xmlns:a16="http://schemas.microsoft.com/office/drawing/2014/main" id="{CD5958B5-A1B0-4EDF-9202-1BD70804D793}"/>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51" name="Picture 50">
            <a:extLst>
              <a:ext uri="{FF2B5EF4-FFF2-40B4-BE49-F238E27FC236}">
                <a16:creationId xmlns:a16="http://schemas.microsoft.com/office/drawing/2014/main" id="{84FFD857-359C-4DFE-803A-24D52237AE6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52" name="Picture 51">
            <a:extLst>
              <a:ext uri="{FF2B5EF4-FFF2-40B4-BE49-F238E27FC236}">
                <a16:creationId xmlns:a16="http://schemas.microsoft.com/office/drawing/2014/main" id="{7D4BD126-DD94-47F5-9D6A-1F75AC952962}"/>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53" name="Picture 52">
            <a:extLst>
              <a:ext uri="{FF2B5EF4-FFF2-40B4-BE49-F238E27FC236}">
                <a16:creationId xmlns:a16="http://schemas.microsoft.com/office/drawing/2014/main" id="{8B690819-3857-418A-90B5-80838D2F8E67}"/>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54" name="Picture 53">
            <a:extLst>
              <a:ext uri="{FF2B5EF4-FFF2-40B4-BE49-F238E27FC236}">
                <a16:creationId xmlns:a16="http://schemas.microsoft.com/office/drawing/2014/main" id="{CB71630F-4FD9-4556-95E9-C89A12A72F28}"/>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55" name="Picture 54">
            <a:extLst>
              <a:ext uri="{FF2B5EF4-FFF2-40B4-BE49-F238E27FC236}">
                <a16:creationId xmlns:a16="http://schemas.microsoft.com/office/drawing/2014/main" id="{177C8A72-15B2-474C-B587-5211910E267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56" name="TextBox 55">
            <a:extLst>
              <a:ext uri="{FF2B5EF4-FFF2-40B4-BE49-F238E27FC236}">
                <a16:creationId xmlns:a16="http://schemas.microsoft.com/office/drawing/2014/main" id="{9568D89E-AB98-440C-87C4-B962BB1B10C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dirty="0">
                <a:latin typeface="Century Gothic" panose="020B0502020202020204" pitchFamily="34" charset="0"/>
              </a:rPr>
              <a:t>Data </a:t>
            </a:r>
          </a:p>
          <a:p>
            <a:pPr algn="ctr"/>
            <a:r>
              <a:rPr lang="en-SG" sz="1050" dirty="0" err="1">
                <a:latin typeface="Century Gothic" panose="020B0502020202020204" pitchFamily="34" charset="0"/>
              </a:rPr>
              <a:t>Preprocess</a:t>
            </a:r>
            <a:endParaRPr lang="en-SG" sz="1050" dirty="0">
              <a:latin typeface="Century Gothic" panose="020B0502020202020204" pitchFamily="34" charset="0"/>
            </a:endParaRPr>
          </a:p>
        </p:txBody>
      </p:sp>
      <p:sp>
        <p:nvSpPr>
          <p:cNvPr id="57" name="TextBox 56">
            <a:extLst>
              <a:ext uri="{FF2B5EF4-FFF2-40B4-BE49-F238E27FC236}">
                <a16:creationId xmlns:a16="http://schemas.microsoft.com/office/drawing/2014/main" id="{99EAFFD0-D3E8-4B2D-9BF9-1D5AB538CA4C}"/>
              </a:ext>
            </a:extLst>
          </p:cNvPr>
          <p:cNvSpPr txBox="1"/>
          <p:nvPr userDrawn="1"/>
        </p:nvSpPr>
        <p:spPr>
          <a:xfrm>
            <a:off x="1661892" y="4836003"/>
            <a:ext cx="642184" cy="256274"/>
          </a:xfrm>
          <a:prstGeom prst="rect">
            <a:avLst/>
          </a:prstGeom>
          <a:noFill/>
        </p:spPr>
        <p:txBody>
          <a:bodyPr wrap="square" rtlCol="0">
            <a:spAutoFit/>
          </a:bodyPr>
          <a:lstStyle/>
          <a:p>
            <a:r>
              <a:rPr lang="en-SG" sz="1050" b="1" dirty="0">
                <a:latin typeface="Century Gothic" panose="020B0502020202020204" pitchFamily="34" charset="0"/>
              </a:rPr>
              <a:t>EDA</a:t>
            </a:r>
          </a:p>
        </p:txBody>
      </p:sp>
      <p:sp>
        <p:nvSpPr>
          <p:cNvPr id="58" name="TextBox 57">
            <a:extLst>
              <a:ext uri="{FF2B5EF4-FFF2-40B4-BE49-F238E27FC236}">
                <a16:creationId xmlns:a16="http://schemas.microsoft.com/office/drawing/2014/main" id="{E4FE67BC-261E-4777-9368-04BB844BAE54}"/>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Business Solution</a:t>
            </a:r>
          </a:p>
        </p:txBody>
      </p:sp>
      <p:sp>
        <p:nvSpPr>
          <p:cNvPr id="59" name="TextBox 58">
            <a:extLst>
              <a:ext uri="{FF2B5EF4-FFF2-40B4-BE49-F238E27FC236}">
                <a16:creationId xmlns:a16="http://schemas.microsoft.com/office/drawing/2014/main" id="{E97BA065-D0A5-4DB5-9863-2645C40D115C}"/>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dirty="0">
                <a:latin typeface="Century Gothic" panose="020B0502020202020204" pitchFamily="34" charset="0"/>
              </a:rPr>
              <a:t>Conclusion</a:t>
            </a:r>
          </a:p>
        </p:txBody>
      </p:sp>
      <p:sp>
        <p:nvSpPr>
          <p:cNvPr id="60" name="TextBox 59">
            <a:extLst>
              <a:ext uri="{FF2B5EF4-FFF2-40B4-BE49-F238E27FC236}">
                <a16:creationId xmlns:a16="http://schemas.microsoft.com/office/drawing/2014/main" id="{02AC48F7-51D4-4A5F-9DDB-50601B6684DE}"/>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Model </a:t>
            </a:r>
          </a:p>
          <a:p>
            <a:pPr algn="ctr"/>
            <a:r>
              <a:rPr lang="en-SG" sz="1050" dirty="0">
                <a:latin typeface="Century Gothic" panose="020B0502020202020204" pitchFamily="34" charset="0"/>
              </a:rPr>
              <a:t>Comparison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8759E89C-A46F-46F3-9EF1-CA3CF3A8A0AD}"/>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pic>
        <p:nvPicPr>
          <p:cNvPr id="20" name="Picture 19">
            <a:extLst>
              <a:ext uri="{FF2B5EF4-FFF2-40B4-BE49-F238E27FC236}">
                <a16:creationId xmlns:a16="http://schemas.microsoft.com/office/drawing/2014/main" id="{62044AB4-3E63-418D-A8C5-89C8EC1074E6}"/>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E8F71991-9B7F-4389-BB65-87C9CF2EFDAD}"/>
              </a:ext>
            </a:extLst>
          </p:cNvPr>
          <p:cNvSpPr txBox="1"/>
          <p:nvPr userDrawn="1"/>
        </p:nvSpPr>
        <p:spPr>
          <a:xfrm>
            <a:off x="410862" y="4829564"/>
            <a:ext cx="1390389" cy="261610"/>
          </a:xfrm>
          <a:prstGeom prst="rect">
            <a:avLst/>
          </a:prstGeom>
          <a:noFill/>
        </p:spPr>
        <p:txBody>
          <a:bodyPr wrap="square" rtlCol="0">
            <a:spAutoFit/>
          </a:bodyPr>
          <a:lstStyle/>
          <a:p>
            <a:r>
              <a:rPr lang="en-SG" sz="1050" b="0" dirty="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F640797B-2775-4D62-ADBE-CCB3DFFF94B8}"/>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217C7578-D097-472A-AA35-70B9F5F3F9F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8839806B-6E02-4979-BC92-DE5C5E238B25}"/>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27BC2FA-1E11-4E72-B3C8-004C4862B4A0}"/>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990DDC5E-6FCB-4CA0-9642-1BBF1D8D6BE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8D96A9D7-3BD6-494E-BBC5-2E29DD94D2C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1D85350-1714-4D72-BA57-213EB2B6F409}"/>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b="1" dirty="0">
                <a:latin typeface="Century Gothic" panose="020B0502020202020204" pitchFamily="34" charset="0"/>
              </a:rPr>
              <a:t>Data </a:t>
            </a:r>
          </a:p>
          <a:p>
            <a:pPr algn="ctr"/>
            <a:r>
              <a:rPr lang="en-SG" sz="1050" b="1" dirty="0" err="1">
                <a:latin typeface="Century Gothic" panose="020B0502020202020204" pitchFamily="34" charset="0"/>
              </a:rPr>
              <a:t>Preprocess</a:t>
            </a:r>
            <a:endParaRPr lang="en-SG" sz="1050" b="1" dirty="0">
              <a:latin typeface="Century Gothic" panose="020B0502020202020204" pitchFamily="34" charset="0"/>
            </a:endParaRPr>
          </a:p>
        </p:txBody>
      </p:sp>
      <p:sp>
        <p:nvSpPr>
          <p:cNvPr id="43" name="TextBox 42">
            <a:extLst>
              <a:ext uri="{FF2B5EF4-FFF2-40B4-BE49-F238E27FC236}">
                <a16:creationId xmlns:a16="http://schemas.microsoft.com/office/drawing/2014/main" id="{9325EDBF-9681-4622-8244-9FA1C5221CAA}"/>
              </a:ext>
            </a:extLst>
          </p:cNvPr>
          <p:cNvSpPr txBox="1"/>
          <p:nvPr userDrawn="1"/>
        </p:nvSpPr>
        <p:spPr>
          <a:xfrm>
            <a:off x="1661892" y="4836003"/>
            <a:ext cx="642184" cy="256274"/>
          </a:xfrm>
          <a:prstGeom prst="rect">
            <a:avLst/>
          </a:prstGeom>
          <a:noFill/>
        </p:spPr>
        <p:txBody>
          <a:bodyPr wrap="square" rtlCol="0">
            <a:spAutoFit/>
          </a:bodyPr>
          <a:lstStyle/>
          <a:p>
            <a:r>
              <a:rPr lang="en-SG" sz="1050" dirty="0">
                <a:latin typeface="Century Gothic" panose="020B0502020202020204" pitchFamily="34" charset="0"/>
              </a:rPr>
              <a:t>EDA</a:t>
            </a:r>
          </a:p>
        </p:txBody>
      </p:sp>
      <p:sp>
        <p:nvSpPr>
          <p:cNvPr id="44" name="TextBox 43">
            <a:extLst>
              <a:ext uri="{FF2B5EF4-FFF2-40B4-BE49-F238E27FC236}">
                <a16:creationId xmlns:a16="http://schemas.microsoft.com/office/drawing/2014/main" id="{33B50FFB-39CF-4814-AAED-7FDF3B10AFB0}"/>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33D0FFB-0645-4640-8890-F51C07D99DE6}"/>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dirty="0">
                <a:latin typeface="Century Gothic" panose="020B0502020202020204" pitchFamily="34" charset="0"/>
              </a:rPr>
              <a:t>Conclusion</a:t>
            </a:r>
          </a:p>
        </p:txBody>
      </p:sp>
      <p:sp>
        <p:nvSpPr>
          <p:cNvPr id="46" name="TextBox 45">
            <a:extLst>
              <a:ext uri="{FF2B5EF4-FFF2-40B4-BE49-F238E27FC236}">
                <a16:creationId xmlns:a16="http://schemas.microsoft.com/office/drawing/2014/main" id="{15CFFC47-1ACA-401F-801F-BD3C6F6CFC4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Model </a:t>
            </a:r>
          </a:p>
          <a:p>
            <a:pPr algn="ctr"/>
            <a:r>
              <a:rPr lang="en-SG" sz="1050" dirty="0">
                <a:latin typeface="Century Gothic" panose="020B0502020202020204" pitchFamily="34" charset="0"/>
              </a:rPr>
              <a:t>Comparison</a:t>
            </a:r>
          </a:p>
        </p:txBody>
      </p:sp>
    </p:spTree>
    <p:extLst>
      <p:ext uri="{BB962C8B-B14F-4D97-AF65-F5344CB8AC3E}">
        <p14:creationId xmlns:p14="http://schemas.microsoft.com/office/powerpoint/2010/main" val="7454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A0D933E5-5DDB-4395-8EF5-2ED3D51733D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pic>
        <p:nvPicPr>
          <p:cNvPr id="20" name="Picture 19">
            <a:extLst>
              <a:ext uri="{FF2B5EF4-FFF2-40B4-BE49-F238E27FC236}">
                <a16:creationId xmlns:a16="http://schemas.microsoft.com/office/drawing/2014/main" id="{DBC8E1CA-7D5F-4713-A594-C2857C75777A}"/>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3D4979-176D-4B90-B3FE-9EFF8C4315A8}"/>
              </a:ext>
            </a:extLst>
          </p:cNvPr>
          <p:cNvSpPr txBox="1"/>
          <p:nvPr userDrawn="1"/>
        </p:nvSpPr>
        <p:spPr>
          <a:xfrm>
            <a:off x="410862" y="4829564"/>
            <a:ext cx="1390389" cy="261610"/>
          </a:xfrm>
          <a:prstGeom prst="rect">
            <a:avLst/>
          </a:prstGeom>
          <a:noFill/>
        </p:spPr>
        <p:txBody>
          <a:bodyPr wrap="square" rtlCol="0">
            <a:spAutoFit/>
          </a:bodyPr>
          <a:lstStyle/>
          <a:p>
            <a:r>
              <a:rPr lang="en-SG" sz="1050" b="0" dirty="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1D1DD784-0FC6-45E2-A05D-80660D8195DC}"/>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DA528EBC-54CE-4AC9-8897-6466C31A7CA1}"/>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68049E4B-9895-4B5C-A2F3-F50A3632FDD9}"/>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6A76179D-F297-4AFE-8173-0D0711DE832D}"/>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D8BA862A-4EDA-4F27-A166-36DC64917BA2}"/>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B1FA92BC-7C4A-4E29-B9A4-C36042750A97}"/>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3CCCDE6-E736-41F9-9606-7FCD18D13F4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dirty="0">
                <a:latin typeface="Century Gothic" panose="020B0502020202020204" pitchFamily="34" charset="0"/>
              </a:rPr>
              <a:t>Data </a:t>
            </a:r>
          </a:p>
          <a:p>
            <a:pPr algn="ctr"/>
            <a:r>
              <a:rPr lang="en-SG" sz="1050" dirty="0" err="1">
                <a:latin typeface="Century Gothic" panose="020B0502020202020204" pitchFamily="34" charset="0"/>
              </a:rPr>
              <a:t>Preprocess</a:t>
            </a:r>
            <a:endParaRPr lang="en-SG" sz="1050" dirty="0">
              <a:latin typeface="Century Gothic" panose="020B0502020202020204" pitchFamily="34" charset="0"/>
            </a:endParaRPr>
          </a:p>
        </p:txBody>
      </p:sp>
      <p:sp>
        <p:nvSpPr>
          <p:cNvPr id="43" name="TextBox 42">
            <a:extLst>
              <a:ext uri="{FF2B5EF4-FFF2-40B4-BE49-F238E27FC236}">
                <a16:creationId xmlns:a16="http://schemas.microsoft.com/office/drawing/2014/main" id="{7DBE329D-D1B4-4ECE-BE12-76B4E6802715}"/>
              </a:ext>
            </a:extLst>
          </p:cNvPr>
          <p:cNvSpPr txBox="1"/>
          <p:nvPr userDrawn="1"/>
        </p:nvSpPr>
        <p:spPr>
          <a:xfrm>
            <a:off x="1661892" y="4836003"/>
            <a:ext cx="642184" cy="256274"/>
          </a:xfrm>
          <a:prstGeom prst="rect">
            <a:avLst/>
          </a:prstGeom>
          <a:noFill/>
        </p:spPr>
        <p:txBody>
          <a:bodyPr wrap="square" rtlCol="0">
            <a:spAutoFit/>
          </a:bodyPr>
          <a:lstStyle/>
          <a:p>
            <a:r>
              <a:rPr lang="en-SG" sz="1050" dirty="0">
                <a:latin typeface="Century Gothic" panose="020B0502020202020204" pitchFamily="34" charset="0"/>
              </a:rPr>
              <a:t>EDA</a:t>
            </a:r>
          </a:p>
        </p:txBody>
      </p:sp>
      <p:sp>
        <p:nvSpPr>
          <p:cNvPr id="44" name="TextBox 43">
            <a:extLst>
              <a:ext uri="{FF2B5EF4-FFF2-40B4-BE49-F238E27FC236}">
                <a16:creationId xmlns:a16="http://schemas.microsoft.com/office/drawing/2014/main" id="{DF4BA337-BD90-427C-B987-1423DE58019F}"/>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78EEF73D-EA21-4A3F-A51A-2F6D63F2C6B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dirty="0">
                <a:latin typeface="Century Gothic" panose="020B0502020202020204" pitchFamily="34" charset="0"/>
              </a:rPr>
              <a:t>Conclusion</a:t>
            </a:r>
          </a:p>
        </p:txBody>
      </p:sp>
      <p:sp>
        <p:nvSpPr>
          <p:cNvPr id="46" name="TextBox 45">
            <a:extLst>
              <a:ext uri="{FF2B5EF4-FFF2-40B4-BE49-F238E27FC236}">
                <a16:creationId xmlns:a16="http://schemas.microsoft.com/office/drawing/2014/main" id="{7C5198F2-9542-481D-8B82-4B6D99B7FD0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b="1" dirty="0">
                <a:latin typeface="Century Gothic" panose="020B0502020202020204" pitchFamily="34" charset="0"/>
              </a:rPr>
              <a:t>Model </a:t>
            </a:r>
          </a:p>
          <a:p>
            <a:pPr algn="ctr"/>
            <a:r>
              <a:rPr lang="en-SG" sz="1050" b="1" dirty="0">
                <a:latin typeface="Century Gothic" panose="020B0502020202020204" pitchFamily="34" charset="0"/>
              </a:rPr>
              <a:t>Comparison</a:t>
            </a:r>
          </a:p>
        </p:txBody>
      </p:sp>
    </p:spTree>
    <p:extLst>
      <p:ext uri="{BB962C8B-B14F-4D97-AF65-F5344CB8AC3E}">
        <p14:creationId xmlns:p14="http://schemas.microsoft.com/office/powerpoint/2010/main" val="18897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41C34787-4C21-4790-A536-EC6BA989F133}"/>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pic>
        <p:nvPicPr>
          <p:cNvPr id="20" name="Picture 19">
            <a:extLst>
              <a:ext uri="{FF2B5EF4-FFF2-40B4-BE49-F238E27FC236}">
                <a16:creationId xmlns:a16="http://schemas.microsoft.com/office/drawing/2014/main" id="{524CC9BF-8E1B-49DD-9F1E-E04CF9119EC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C490D1-A99A-4DB6-BAC2-547EF5583A2A}"/>
              </a:ext>
            </a:extLst>
          </p:cNvPr>
          <p:cNvSpPr txBox="1"/>
          <p:nvPr userDrawn="1"/>
        </p:nvSpPr>
        <p:spPr>
          <a:xfrm>
            <a:off x="410862" y="4829564"/>
            <a:ext cx="1390389" cy="261610"/>
          </a:xfrm>
          <a:prstGeom prst="rect">
            <a:avLst/>
          </a:prstGeom>
          <a:noFill/>
        </p:spPr>
        <p:txBody>
          <a:bodyPr wrap="square" rtlCol="0">
            <a:spAutoFit/>
          </a:bodyPr>
          <a:lstStyle/>
          <a:p>
            <a:r>
              <a:rPr lang="en-SG" sz="1050" b="0" dirty="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4CB03521-B6DB-417C-BB97-F1BE506250B9}"/>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C7957173-DCF9-44CB-AEED-B1048209A6D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7DC00EC1-8AC2-4886-B8BE-F5D72C914330}"/>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39D27E7B-9CA3-4B0F-9F1C-F4EFD64FD3C2}"/>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C393C3D6-9AED-4D4F-8FB1-1B5F3CD1AE6F}"/>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34B4B3C4-A54D-4DEC-A322-2FE5F629D0E9}"/>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944C1B2-BC7F-463B-A3AA-9FBFCABDE32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dirty="0">
                <a:latin typeface="Century Gothic" panose="020B0502020202020204" pitchFamily="34" charset="0"/>
              </a:rPr>
              <a:t>Data </a:t>
            </a:r>
          </a:p>
          <a:p>
            <a:pPr algn="ctr"/>
            <a:r>
              <a:rPr lang="en-SG" sz="1050" dirty="0" err="1">
                <a:latin typeface="Century Gothic" panose="020B0502020202020204" pitchFamily="34" charset="0"/>
              </a:rPr>
              <a:t>Preprocess</a:t>
            </a:r>
            <a:endParaRPr lang="en-SG" sz="1050" dirty="0">
              <a:latin typeface="Century Gothic" panose="020B0502020202020204" pitchFamily="34" charset="0"/>
            </a:endParaRPr>
          </a:p>
        </p:txBody>
      </p:sp>
      <p:sp>
        <p:nvSpPr>
          <p:cNvPr id="43" name="TextBox 42">
            <a:extLst>
              <a:ext uri="{FF2B5EF4-FFF2-40B4-BE49-F238E27FC236}">
                <a16:creationId xmlns:a16="http://schemas.microsoft.com/office/drawing/2014/main" id="{6E513FB2-290C-40A0-A138-3D91705DB62F}"/>
              </a:ext>
            </a:extLst>
          </p:cNvPr>
          <p:cNvSpPr txBox="1"/>
          <p:nvPr userDrawn="1"/>
        </p:nvSpPr>
        <p:spPr>
          <a:xfrm>
            <a:off x="1661892" y="4836003"/>
            <a:ext cx="642184" cy="256274"/>
          </a:xfrm>
          <a:prstGeom prst="rect">
            <a:avLst/>
          </a:prstGeom>
          <a:noFill/>
        </p:spPr>
        <p:txBody>
          <a:bodyPr wrap="square" rtlCol="0">
            <a:spAutoFit/>
          </a:bodyPr>
          <a:lstStyle/>
          <a:p>
            <a:r>
              <a:rPr lang="en-SG" sz="1050" dirty="0">
                <a:latin typeface="Century Gothic" panose="020B0502020202020204" pitchFamily="34" charset="0"/>
              </a:rPr>
              <a:t>EDA</a:t>
            </a:r>
          </a:p>
        </p:txBody>
      </p:sp>
      <p:sp>
        <p:nvSpPr>
          <p:cNvPr id="44" name="TextBox 43">
            <a:extLst>
              <a:ext uri="{FF2B5EF4-FFF2-40B4-BE49-F238E27FC236}">
                <a16:creationId xmlns:a16="http://schemas.microsoft.com/office/drawing/2014/main" id="{ED7731A8-F6E3-4121-945E-0D4EDD4687DB}"/>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b="1" dirty="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F8F186CA-3DEC-43F9-B14B-486CAEF4475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dirty="0">
                <a:latin typeface="Century Gothic" panose="020B0502020202020204" pitchFamily="34" charset="0"/>
              </a:rPr>
              <a:t>Conclusion</a:t>
            </a:r>
          </a:p>
        </p:txBody>
      </p:sp>
      <p:sp>
        <p:nvSpPr>
          <p:cNvPr id="46" name="TextBox 45">
            <a:extLst>
              <a:ext uri="{FF2B5EF4-FFF2-40B4-BE49-F238E27FC236}">
                <a16:creationId xmlns:a16="http://schemas.microsoft.com/office/drawing/2014/main" id="{23F6A749-49EB-4612-B82F-17A2FAEF540A}"/>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Model </a:t>
            </a:r>
          </a:p>
          <a:p>
            <a:pPr algn="ctr"/>
            <a:r>
              <a:rPr lang="en-SG" sz="1050" dirty="0">
                <a:latin typeface="Century Gothic" panose="020B0502020202020204" pitchFamily="34" charset="0"/>
              </a:rPr>
              <a:t>Comparison</a:t>
            </a:r>
          </a:p>
        </p:txBody>
      </p:sp>
    </p:spTree>
    <p:extLst>
      <p:ext uri="{BB962C8B-B14F-4D97-AF65-F5344CB8AC3E}">
        <p14:creationId xmlns:p14="http://schemas.microsoft.com/office/powerpoint/2010/main" val="5459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0A792B6B-BA96-41E2-8657-08DDCA0DD92A}"/>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pic>
        <p:nvPicPr>
          <p:cNvPr id="20" name="Picture 19">
            <a:extLst>
              <a:ext uri="{FF2B5EF4-FFF2-40B4-BE49-F238E27FC236}">
                <a16:creationId xmlns:a16="http://schemas.microsoft.com/office/drawing/2014/main" id="{047B454B-6C5E-4CAE-9191-55E3F050954D}"/>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4DFD036F-E14E-432C-9767-5AD3F1FF83B5}"/>
              </a:ext>
            </a:extLst>
          </p:cNvPr>
          <p:cNvSpPr txBox="1"/>
          <p:nvPr userDrawn="1"/>
        </p:nvSpPr>
        <p:spPr>
          <a:xfrm>
            <a:off x="410862" y="4829564"/>
            <a:ext cx="1390389" cy="261610"/>
          </a:xfrm>
          <a:prstGeom prst="rect">
            <a:avLst/>
          </a:prstGeom>
          <a:noFill/>
        </p:spPr>
        <p:txBody>
          <a:bodyPr wrap="square" rtlCol="0">
            <a:spAutoFit/>
          </a:bodyPr>
          <a:lstStyle/>
          <a:p>
            <a:r>
              <a:rPr lang="en-SG" sz="1050" b="0" dirty="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3CCCB693-65E3-4E19-A5DC-B1025042F19F}"/>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3EF9E3A5-A91E-44F2-BA10-44FDBA2736F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E8D2D778-A953-45E1-A37D-D62E8CD73C6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6A609E9-2EEF-43F3-9308-B14A94A7C89E}"/>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E85A86A1-63A1-4E9A-BD16-5A939C2AAD3D}"/>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A7E92EA8-594A-4B5C-BA07-47683E7CEE35}"/>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7AB3446-A74D-4240-B2EA-38FF46E24E08}"/>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dirty="0">
                <a:latin typeface="Century Gothic" panose="020B0502020202020204" pitchFamily="34" charset="0"/>
              </a:rPr>
              <a:t>Data </a:t>
            </a:r>
          </a:p>
          <a:p>
            <a:pPr algn="ctr"/>
            <a:r>
              <a:rPr lang="en-SG" sz="1050" dirty="0" err="1">
                <a:latin typeface="Century Gothic" panose="020B0502020202020204" pitchFamily="34" charset="0"/>
              </a:rPr>
              <a:t>Preprocess</a:t>
            </a:r>
            <a:endParaRPr lang="en-SG" sz="1050" dirty="0">
              <a:latin typeface="Century Gothic" panose="020B0502020202020204" pitchFamily="34" charset="0"/>
            </a:endParaRPr>
          </a:p>
        </p:txBody>
      </p:sp>
      <p:sp>
        <p:nvSpPr>
          <p:cNvPr id="43" name="TextBox 42">
            <a:extLst>
              <a:ext uri="{FF2B5EF4-FFF2-40B4-BE49-F238E27FC236}">
                <a16:creationId xmlns:a16="http://schemas.microsoft.com/office/drawing/2014/main" id="{52427A6F-0E31-4AB1-B336-50CC89C5D38E}"/>
              </a:ext>
            </a:extLst>
          </p:cNvPr>
          <p:cNvSpPr txBox="1"/>
          <p:nvPr userDrawn="1"/>
        </p:nvSpPr>
        <p:spPr>
          <a:xfrm>
            <a:off x="1661892" y="4836003"/>
            <a:ext cx="642184" cy="256274"/>
          </a:xfrm>
          <a:prstGeom prst="rect">
            <a:avLst/>
          </a:prstGeom>
          <a:noFill/>
        </p:spPr>
        <p:txBody>
          <a:bodyPr wrap="square" rtlCol="0">
            <a:spAutoFit/>
          </a:bodyPr>
          <a:lstStyle/>
          <a:p>
            <a:r>
              <a:rPr lang="en-SG" sz="1050" dirty="0">
                <a:latin typeface="Century Gothic" panose="020B0502020202020204" pitchFamily="34" charset="0"/>
              </a:rPr>
              <a:t>EDA</a:t>
            </a:r>
          </a:p>
        </p:txBody>
      </p:sp>
      <p:sp>
        <p:nvSpPr>
          <p:cNvPr id="44" name="TextBox 43">
            <a:extLst>
              <a:ext uri="{FF2B5EF4-FFF2-40B4-BE49-F238E27FC236}">
                <a16:creationId xmlns:a16="http://schemas.microsoft.com/office/drawing/2014/main" id="{5F34A442-D2C9-445A-BD08-90E5E4523B83}"/>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85B329B-D458-4BFA-AB97-C158F48AA820}"/>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b="1" dirty="0">
                <a:latin typeface="Century Gothic" panose="020B0502020202020204" pitchFamily="34" charset="0"/>
              </a:rPr>
              <a:t>Conclusion</a:t>
            </a:r>
          </a:p>
        </p:txBody>
      </p:sp>
      <p:sp>
        <p:nvSpPr>
          <p:cNvPr id="46" name="TextBox 45">
            <a:extLst>
              <a:ext uri="{FF2B5EF4-FFF2-40B4-BE49-F238E27FC236}">
                <a16:creationId xmlns:a16="http://schemas.microsoft.com/office/drawing/2014/main" id="{3580B8BD-B5E5-4801-A8FA-DCB268DBC692}"/>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dirty="0">
                <a:latin typeface="Century Gothic" panose="020B0502020202020204" pitchFamily="34" charset="0"/>
              </a:rPr>
              <a:t>Model </a:t>
            </a:r>
          </a:p>
          <a:p>
            <a:pPr algn="ctr"/>
            <a:r>
              <a:rPr lang="en-SG" sz="1050" dirty="0">
                <a:latin typeface="Century Gothic" panose="020B0502020202020204" pitchFamily="34" charset="0"/>
              </a:rPr>
              <a:t>Comparison</a:t>
            </a:r>
          </a:p>
        </p:txBody>
      </p:sp>
    </p:spTree>
    <p:extLst>
      <p:ext uri="{BB962C8B-B14F-4D97-AF65-F5344CB8AC3E}">
        <p14:creationId xmlns:p14="http://schemas.microsoft.com/office/powerpoint/2010/main" val="273139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72" r:id="rId4"/>
    <p:sldLayoutId id="2147483673" r:id="rId5"/>
    <p:sldLayoutId id="2147483674" r:id="rId6"/>
    <p:sldLayoutId id="2147483675"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91D0F-6A52-4A79-8855-7CADF2380BF3}"/>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D3B7075-29E4-46A7-AE04-8FCE187E33C4}"/>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D91AC0-9586-4B60-B7CD-023BE29EB4DF}"/>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52574FDC-A6CA-42B5-9FA1-DD11C90D7C8B}"/>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083DFAC-704D-4228-A820-770E7B6C98E3}"/>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05600B5-7F63-4C16-A071-D6A9E8908FC9}" type="slidenum">
              <a:rPr lang="en-SG" smtClean="0"/>
              <a:t>‹#›</a:t>
            </a:fld>
            <a:endParaRPr lang="en-SG"/>
          </a:p>
        </p:txBody>
      </p:sp>
    </p:spTree>
    <p:extLst>
      <p:ext uri="{BB962C8B-B14F-4D97-AF65-F5344CB8AC3E}">
        <p14:creationId xmlns:p14="http://schemas.microsoft.com/office/powerpoint/2010/main" val="423646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0991" y="0"/>
            <a:ext cx="8520600" cy="572700"/>
          </a:xfrm>
          <a:prstGeom prst="rect">
            <a:avLst/>
          </a:prstGeom>
        </p:spPr>
        <p:txBody>
          <a:bodyPr spcFirstLastPara="1" wrap="square" lIns="91425" tIns="91425" rIns="91425" bIns="91425" anchor="t" anchorCtr="0">
            <a:noAutofit/>
          </a:bodyPr>
          <a:lstStyle/>
          <a:p>
            <a:r>
              <a:rPr lang="en-GB" dirty="0"/>
              <a:t>Deliverables</a:t>
            </a:r>
            <a:endParaRPr dirty="0"/>
          </a:p>
        </p:txBody>
      </p:sp>
      <p:sp>
        <p:nvSpPr>
          <p:cNvPr id="55" name="Google Shape;55;p13"/>
          <p:cNvSpPr txBox="1">
            <a:spLocks noGrp="1"/>
          </p:cNvSpPr>
          <p:nvPr>
            <p:ph type="body" idx="1"/>
          </p:nvPr>
        </p:nvSpPr>
        <p:spPr>
          <a:xfrm>
            <a:off x="137786" y="784596"/>
            <a:ext cx="7551514" cy="34164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GB" sz="1000" dirty="0">
                <a:solidFill>
                  <a:schemeClr val="dk1"/>
                </a:solidFill>
              </a:rPr>
              <a:t>1. Business Proposal Report in .pptx format. The following needs to be covered:</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Clear visual analysis, graphs &amp; charts to show understanding on dataset / features</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Model &amp; Methodology of Machine Learning Model used</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Accuracy measure of ML model and justification of metric selection</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Solution proposals on how business should employ the ML model and insights in an operational context</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Any assumptions used for formulation</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Please keep the report to a maximum of 30 slides. Any slides above that will not be assessed.</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2. Python Notebook in .</a:t>
            </a:r>
            <a:r>
              <a:rPr lang="en-GB" sz="1000" dirty="0" err="1">
                <a:solidFill>
                  <a:schemeClr val="dk1"/>
                </a:solidFill>
              </a:rPr>
              <a:t>ipynb</a:t>
            </a:r>
            <a:r>
              <a:rPr lang="en-GB" sz="1000" dirty="0">
                <a:solidFill>
                  <a:schemeClr val="dk1"/>
                </a:solidFill>
              </a:rPr>
              <a:t> format</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All graphs, charts, model and accuracy score needs to be shown in the submitted </a:t>
            </a:r>
            <a:r>
              <a:rPr lang="en-GB" sz="1000" dirty="0" err="1">
                <a:solidFill>
                  <a:schemeClr val="dk1"/>
                </a:solidFill>
              </a:rPr>
              <a:t>Juypter</a:t>
            </a:r>
            <a:r>
              <a:rPr lang="en-GB" sz="1000" dirty="0">
                <a:solidFill>
                  <a:schemeClr val="dk1"/>
                </a:solidFill>
              </a:rPr>
              <a:t> notebook</a:t>
            </a:r>
            <a:endParaRPr sz="1000" dirty="0">
              <a:solidFill>
                <a:schemeClr val="dk1"/>
              </a:solidFill>
            </a:endParaRPr>
          </a:p>
          <a:p>
            <a:pPr marL="0" indent="0">
              <a:spcBef>
                <a:spcPts val="1600"/>
              </a:spcBef>
              <a:buClr>
                <a:schemeClr val="dk1"/>
              </a:buClr>
              <a:buSzPts val="1100"/>
              <a:buNone/>
            </a:pPr>
            <a:r>
              <a:rPr lang="en-GB" sz="1000" dirty="0">
                <a:solidFill>
                  <a:schemeClr val="dk1"/>
                </a:solidFill>
              </a:rPr>
              <a:t>• Comments and Insights in the notebook will NOT be taken into account and these should be incorporated in the PowerPoint rep  </a:t>
            </a:r>
            <a:endParaRPr sz="1000" dirty="0">
              <a:solidFill>
                <a:schemeClr val="dk1"/>
              </a:solidFill>
            </a:endParaRPr>
          </a:p>
          <a:p>
            <a:pPr marL="0" indent="0">
              <a:spcBef>
                <a:spcPts val="1600"/>
              </a:spcBef>
              <a:spcAft>
                <a:spcPts val="1600"/>
              </a:spcAft>
              <a:buNone/>
            </a:pP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831300" y="579775"/>
            <a:ext cx="8520600" cy="572700"/>
          </a:xfrm>
          <a:prstGeom prst="rect">
            <a:avLst/>
          </a:prstGeom>
        </p:spPr>
        <p:txBody>
          <a:bodyPr spcFirstLastPara="1" wrap="square" lIns="91425" tIns="91425" rIns="91425" bIns="91425" anchor="t" anchorCtr="0">
            <a:noAutofit/>
          </a:bodyPr>
          <a:lstStyle/>
          <a:p>
            <a:r>
              <a:rPr lang="en-GB"/>
              <a:t>Model Comparison (3 Slides)  </a:t>
            </a:r>
            <a:endParaRPr/>
          </a:p>
        </p:txBody>
      </p:sp>
      <p:sp>
        <p:nvSpPr>
          <p:cNvPr id="109" name="Google Shape;109;p22"/>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r>
              <a:rPr lang="en-GB"/>
              <a:t>Comparison on different models based on evaluation metrics</a:t>
            </a:r>
            <a:endParaRPr/>
          </a:p>
          <a:p>
            <a:pPr>
              <a:buChar char="-"/>
            </a:pPr>
            <a:r>
              <a:rPr lang="en-GB"/>
              <a:t>Final Model Selection</a:t>
            </a:r>
            <a:endParaRPr/>
          </a:p>
          <a:p>
            <a:pPr>
              <a:buChar char="-"/>
            </a:pPr>
            <a:r>
              <a:rPr lang="en-GB"/>
              <a:t>Limitation of Models and Mitigations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Recommendation (8 Slides) </a:t>
            </a:r>
            <a:endParaRPr/>
          </a:p>
        </p:txBody>
      </p:sp>
      <p:sp>
        <p:nvSpPr>
          <p:cNvPr id="115" name="Google Shape;115;p23"/>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r>
              <a:rPr lang="en-GB"/>
              <a:t>Soulution 1</a:t>
            </a:r>
            <a:endParaRPr/>
          </a:p>
          <a:p>
            <a:pPr>
              <a:buChar char="-"/>
            </a:pPr>
            <a:r>
              <a:rPr lang="en-GB"/>
              <a:t>Solution 2</a:t>
            </a:r>
            <a:endParaRPr/>
          </a:p>
          <a:p>
            <a:pPr>
              <a:buChar char="-"/>
            </a:pPr>
            <a:r>
              <a:rPr lang="en-GB"/>
              <a:t>Solution 3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ctrTitle"/>
          </p:nvPr>
        </p:nvSpPr>
        <p:spPr>
          <a:xfrm>
            <a:off x="-831292" y="744575"/>
            <a:ext cx="8520600" cy="2052600"/>
          </a:xfrm>
          <a:prstGeom prst="rect">
            <a:avLst/>
          </a:prstGeom>
        </p:spPr>
        <p:txBody>
          <a:bodyPr spcFirstLastPara="1" wrap="square" lIns="91425" tIns="91425" rIns="91425" bIns="91425" anchor="b" anchorCtr="0">
            <a:noAutofit/>
          </a:bodyPr>
          <a:lstStyle/>
          <a:p>
            <a:r>
              <a:rPr lang="en-GB"/>
              <a:t>Conclustion (1 Slide)</a:t>
            </a:r>
            <a:endParaRPr/>
          </a:p>
        </p:txBody>
      </p:sp>
      <p:sp>
        <p:nvSpPr>
          <p:cNvPr id="121" name="Google Shape;121;p24"/>
          <p:cNvSpPr txBox="1">
            <a:spLocks noGrp="1"/>
          </p:cNvSpPr>
          <p:nvPr>
            <p:ph type="subTitle" idx="1"/>
          </p:nvPr>
        </p:nvSpPr>
        <p:spPr>
          <a:xfrm>
            <a:off x="-831300" y="2834125"/>
            <a:ext cx="8520600" cy="792600"/>
          </a:xfrm>
          <a:prstGeom prst="rect">
            <a:avLst/>
          </a:prstGeom>
        </p:spPr>
        <p:txBody>
          <a:bodyPr spcFirstLastPara="1" wrap="square" lIns="91425" tIns="91425" rIns="91425" bIns="91425" anchor="t" anchorCtr="0">
            <a:noAutofit/>
          </a:bodyPr>
          <a:lstStyle/>
          <a:p>
            <a:pPr marL="0" inden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CBA7-63EE-4315-BE20-9188C7424931}"/>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2659B13D-90F3-4C8B-A1CF-C4B730467F6E}"/>
              </a:ext>
            </a:extLst>
          </p:cNvPr>
          <p:cNvSpPr>
            <a:spLocks noGrp="1"/>
          </p:cNvSpPr>
          <p:nvPr>
            <p:ph type="subTitle" idx="1"/>
          </p:nvPr>
        </p:nvSpPr>
        <p:spPr/>
        <p:txBody>
          <a:bodyPr/>
          <a:lstStyle/>
          <a:p>
            <a:endParaRPr lang="en-SG"/>
          </a:p>
        </p:txBody>
      </p:sp>
      <p:sp>
        <p:nvSpPr>
          <p:cNvPr id="4" name="Rectangle: Rounded Corners 3">
            <a:extLst>
              <a:ext uri="{FF2B5EF4-FFF2-40B4-BE49-F238E27FC236}">
                <a16:creationId xmlns:a16="http://schemas.microsoft.com/office/drawing/2014/main" id="{91C28722-4DA4-4701-95DF-CF798C92B858}"/>
              </a:ext>
            </a:extLst>
          </p:cNvPr>
          <p:cNvSpPr/>
          <p:nvPr/>
        </p:nvSpPr>
        <p:spPr>
          <a:xfrm>
            <a:off x="137786" y="100207"/>
            <a:ext cx="6601217" cy="4935255"/>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Rounded Corners 4">
            <a:extLst>
              <a:ext uri="{FF2B5EF4-FFF2-40B4-BE49-F238E27FC236}">
                <a16:creationId xmlns:a16="http://schemas.microsoft.com/office/drawing/2014/main" id="{5A2572FF-4AA5-4F54-9F41-C1837A2F374D}"/>
              </a:ext>
            </a:extLst>
          </p:cNvPr>
          <p:cNvSpPr/>
          <p:nvPr/>
        </p:nvSpPr>
        <p:spPr>
          <a:xfrm>
            <a:off x="137786"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6" name="Rectangle: Rounded Corners 5">
            <a:extLst>
              <a:ext uri="{FF2B5EF4-FFF2-40B4-BE49-F238E27FC236}">
                <a16:creationId xmlns:a16="http://schemas.microsoft.com/office/drawing/2014/main" id="{EB8D30E7-1BF3-4388-BC85-C68C333A390C}"/>
              </a:ext>
            </a:extLst>
          </p:cNvPr>
          <p:cNvSpPr/>
          <p:nvPr/>
        </p:nvSpPr>
        <p:spPr>
          <a:xfrm>
            <a:off x="4310284"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7" name="Rectangle: Rounded Corners 6">
            <a:extLst>
              <a:ext uri="{FF2B5EF4-FFF2-40B4-BE49-F238E27FC236}">
                <a16:creationId xmlns:a16="http://schemas.microsoft.com/office/drawing/2014/main" id="{A461D3B3-AA79-4B61-9788-9DA460202037}"/>
              </a:ext>
            </a:extLst>
          </p:cNvPr>
          <p:cNvSpPr/>
          <p:nvPr/>
        </p:nvSpPr>
        <p:spPr>
          <a:xfrm>
            <a:off x="137786"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8" name="Rectangle: Rounded Corners 7">
            <a:extLst>
              <a:ext uri="{FF2B5EF4-FFF2-40B4-BE49-F238E27FC236}">
                <a16:creationId xmlns:a16="http://schemas.microsoft.com/office/drawing/2014/main" id="{2884EE69-E987-4432-922B-8BC3800DD38C}"/>
              </a:ext>
            </a:extLst>
          </p:cNvPr>
          <p:cNvSpPr/>
          <p:nvPr/>
        </p:nvSpPr>
        <p:spPr>
          <a:xfrm>
            <a:off x="4310282"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AutoShape 2" descr="https://banner2.kisspng.com/20180424/qjw/kisspng-chip-pin-solutions-ltd-emv-payment-card-credit-c-chip-5adec4d888c159.9368124415245488245602.jpg">
            <a:extLst>
              <a:ext uri="{FF2B5EF4-FFF2-40B4-BE49-F238E27FC236}">
                <a16:creationId xmlns:a16="http://schemas.microsoft.com/office/drawing/2014/main" id="{F5C535E6-C835-4815-B444-FBDAEBF9F155}"/>
              </a:ext>
            </a:extLst>
          </p:cNvPr>
          <p:cNvSpPr>
            <a:spLocks noChangeAspect="1" noChangeArrowheads="1"/>
          </p:cNvSpPr>
          <p:nvPr/>
        </p:nvSpPr>
        <p:spPr bwMode="auto">
          <a:xfrm>
            <a:off x="338201" y="2419349"/>
            <a:ext cx="3243199" cy="3243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 name="Picture 9">
            <a:extLst>
              <a:ext uri="{FF2B5EF4-FFF2-40B4-BE49-F238E27FC236}">
                <a16:creationId xmlns:a16="http://schemas.microsoft.com/office/drawing/2014/main" id="{B94BE075-208F-4797-A965-1B6407B127F6}"/>
              </a:ext>
            </a:extLst>
          </p:cNvPr>
          <p:cNvPicPr>
            <a:picLocks noChangeAspect="1"/>
          </p:cNvPicPr>
          <p:nvPr/>
        </p:nvPicPr>
        <p:blipFill>
          <a:blip r:embed="rId3"/>
          <a:stretch>
            <a:fillRect/>
          </a:stretch>
        </p:blipFill>
        <p:spPr>
          <a:xfrm>
            <a:off x="890821" y="1992448"/>
            <a:ext cx="961569" cy="961569"/>
          </a:xfrm>
          <a:prstGeom prst="rect">
            <a:avLst/>
          </a:prstGeom>
        </p:spPr>
      </p:pic>
      <p:sp>
        <p:nvSpPr>
          <p:cNvPr id="11" name="AutoShape 10" descr="Image result for cognizant logo transparent background">
            <a:extLst>
              <a:ext uri="{FF2B5EF4-FFF2-40B4-BE49-F238E27FC236}">
                <a16:creationId xmlns:a16="http://schemas.microsoft.com/office/drawing/2014/main" id="{9480ADDC-ADD1-44CF-AD4D-4AA335001F33}"/>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TextBox 11">
            <a:extLst>
              <a:ext uri="{FF2B5EF4-FFF2-40B4-BE49-F238E27FC236}">
                <a16:creationId xmlns:a16="http://schemas.microsoft.com/office/drawing/2014/main" id="{F6472042-36B7-41A5-B936-BED6CE43C84B}"/>
              </a:ext>
            </a:extLst>
          </p:cNvPr>
          <p:cNvSpPr txBox="1"/>
          <p:nvPr/>
        </p:nvSpPr>
        <p:spPr>
          <a:xfrm>
            <a:off x="856329" y="2850026"/>
            <a:ext cx="6175331" cy="584775"/>
          </a:xfrm>
          <a:prstGeom prst="rect">
            <a:avLst/>
          </a:prstGeom>
          <a:noFill/>
        </p:spPr>
        <p:txBody>
          <a:bodyPr wrap="square" rtlCol="0">
            <a:spAutoFit/>
          </a:bodyPr>
          <a:lstStyle/>
          <a:p>
            <a:r>
              <a:rPr lang="en-SG" sz="3200" dirty="0">
                <a:solidFill>
                  <a:schemeClr val="bg1"/>
                </a:solidFill>
                <a:latin typeface="OCR A Extended" panose="02010509020102010303" pitchFamily="50" charset="0"/>
              </a:rPr>
              <a:t>9872 4908 2345 9898</a:t>
            </a:r>
          </a:p>
        </p:txBody>
      </p:sp>
      <p:sp>
        <p:nvSpPr>
          <p:cNvPr id="13" name="TextBox 12">
            <a:extLst>
              <a:ext uri="{FF2B5EF4-FFF2-40B4-BE49-F238E27FC236}">
                <a16:creationId xmlns:a16="http://schemas.microsoft.com/office/drawing/2014/main" id="{2757304C-3908-4308-9B9D-01A5AA4CAB39}"/>
              </a:ext>
            </a:extLst>
          </p:cNvPr>
          <p:cNvSpPr txBox="1"/>
          <p:nvPr/>
        </p:nvSpPr>
        <p:spPr>
          <a:xfrm>
            <a:off x="890821" y="3374999"/>
            <a:ext cx="6175331" cy="307777"/>
          </a:xfrm>
          <a:prstGeom prst="rect">
            <a:avLst/>
          </a:prstGeom>
          <a:noFill/>
        </p:spPr>
        <p:txBody>
          <a:bodyPr wrap="square" rtlCol="0">
            <a:spAutoFit/>
          </a:bodyPr>
          <a:lstStyle/>
          <a:p>
            <a:r>
              <a:rPr lang="en-SG" dirty="0">
                <a:solidFill>
                  <a:schemeClr val="bg1"/>
                </a:solidFill>
                <a:latin typeface="OCR A Extended" panose="02010509020102010303" pitchFamily="50" charset="0"/>
              </a:rPr>
              <a:t>1234</a:t>
            </a:r>
          </a:p>
        </p:txBody>
      </p:sp>
      <p:sp>
        <p:nvSpPr>
          <p:cNvPr id="14" name="TextBox 13">
            <a:extLst>
              <a:ext uri="{FF2B5EF4-FFF2-40B4-BE49-F238E27FC236}">
                <a16:creationId xmlns:a16="http://schemas.microsoft.com/office/drawing/2014/main" id="{A86DEAF6-346D-451C-B927-A1F3BC5920E5}"/>
              </a:ext>
            </a:extLst>
          </p:cNvPr>
          <p:cNvSpPr txBox="1"/>
          <p:nvPr/>
        </p:nvSpPr>
        <p:spPr>
          <a:xfrm>
            <a:off x="2108417" y="3388610"/>
            <a:ext cx="6175331" cy="307777"/>
          </a:xfrm>
          <a:prstGeom prst="rect">
            <a:avLst/>
          </a:prstGeom>
          <a:noFill/>
        </p:spPr>
        <p:txBody>
          <a:bodyPr wrap="square" rtlCol="0">
            <a:spAutoFit/>
          </a:bodyPr>
          <a:lstStyle/>
          <a:p>
            <a:r>
              <a:rPr lang="en-SG" dirty="0">
                <a:solidFill>
                  <a:schemeClr val="bg1"/>
                </a:solidFill>
                <a:latin typeface="OCR A Extended" panose="02010509020102010303" pitchFamily="50" charset="0"/>
              </a:rPr>
              <a:t>VALID TILL 12/19</a:t>
            </a:r>
          </a:p>
        </p:txBody>
      </p:sp>
      <p:sp>
        <p:nvSpPr>
          <p:cNvPr id="15" name="TextBox 14">
            <a:extLst>
              <a:ext uri="{FF2B5EF4-FFF2-40B4-BE49-F238E27FC236}">
                <a16:creationId xmlns:a16="http://schemas.microsoft.com/office/drawing/2014/main" id="{73A9E9C9-FC07-44F2-AE78-C7D884CCFE2E}"/>
              </a:ext>
            </a:extLst>
          </p:cNvPr>
          <p:cNvSpPr txBox="1"/>
          <p:nvPr/>
        </p:nvSpPr>
        <p:spPr>
          <a:xfrm>
            <a:off x="856328" y="3981505"/>
            <a:ext cx="6175331" cy="461665"/>
          </a:xfrm>
          <a:prstGeom prst="rect">
            <a:avLst/>
          </a:prstGeom>
          <a:noFill/>
        </p:spPr>
        <p:txBody>
          <a:bodyPr wrap="square" rtlCol="0">
            <a:spAutoFit/>
          </a:bodyPr>
          <a:lstStyle/>
          <a:p>
            <a:r>
              <a:rPr lang="en-SG" sz="2400" dirty="0">
                <a:solidFill>
                  <a:schemeClr val="bg1"/>
                </a:solidFill>
                <a:latin typeface="OCR A Extended" panose="02010509020102010303" pitchFamily="50" charset="0"/>
              </a:rPr>
              <a:t>Team: NAÏVE BAE-S</a:t>
            </a:r>
          </a:p>
        </p:txBody>
      </p:sp>
      <p:sp>
        <p:nvSpPr>
          <p:cNvPr id="16" name="AutoShape 12" descr="Cognizant Technology Solutions">
            <a:extLst>
              <a:ext uri="{FF2B5EF4-FFF2-40B4-BE49-F238E27FC236}">
                <a16:creationId xmlns:a16="http://schemas.microsoft.com/office/drawing/2014/main" id="{898C2827-69B7-44F8-B328-F881BEBDCAD3}"/>
              </a:ext>
            </a:extLst>
          </p:cNvPr>
          <p:cNvSpPr>
            <a:spLocks noChangeAspect="1" noChangeArrowheads="1"/>
          </p:cNvSpPr>
          <p:nvPr/>
        </p:nvSpPr>
        <p:spPr bwMode="auto">
          <a:xfrm>
            <a:off x="3429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7" name="Rectangle 16">
            <a:extLst>
              <a:ext uri="{FF2B5EF4-FFF2-40B4-BE49-F238E27FC236}">
                <a16:creationId xmlns:a16="http://schemas.microsoft.com/office/drawing/2014/main" id="{31E69FF9-C98C-4A26-97E1-62C3CFA8CF53}"/>
              </a:ext>
            </a:extLst>
          </p:cNvPr>
          <p:cNvSpPr/>
          <p:nvPr/>
        </p:nvSpPr>
        <p:spPr>
          <a:xfrm>
            <a:off x="4759890" y="4115997"/>
            <a:ext cx="1406581" cy="327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a:extLst>
              <a:ext uri="{FF2B5EF4-FFF2-40B4-BE49-F238E27FC236}">
                <a16:creationId xmlns:a16="http://schemas.microsoft.com/office/drawing/2014/main" id="{72B16164-5496-4CA6-AFE0-42F99176F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981" y="4184161"/>
            <a:ext cx="1149743" cy="244721"/>
          </a:xfrm>
          <a:prstGeom prst="rect">
            <a:avLst/>
          </a:prstGeom>
        </p:spPr>
      </p:pic>
      <p:sp>
        <p:nvSpPr>
          <p:cNvPr id="19" name="TextBox 18">
            <a:extLst>
              <a:ext uri="{FF2B5EF4-FFF2-40B4-BE49-F238E27FC236}">
                <a16:creationId xmlns:a16="http://schemas.microsoft.com/office/drawing/2014/main" id="{4C4DA225-5171-4C47-9DD2-65C6D4E43867}"/>
              </a:ext>
            </a:extLst>
          </p:cNvPr>
          <p:cNvSpPr txBox="1"/>
          <p:nvPr/>
        </p:nvSpPr>
        <p:spPr>
          <a:xfrm>
            <a:off x="2383216" y="903111"/>
            <a:ext cx="2493765" cy="707886"/>
          </a:xfrm>
          <a:prstGeom prst="rect">
            <a:avLst/>
          </a:prstGeom>
          <a:noFill/>
        </p:spPr>
        <p:txBody>
          <a:bodyPr wrap="square" rtlCol="0">
            <a:spAutoFit/>
          </a:bodyPr>
          <a:lstStyle/>
          <a:p>
            <a:r>
              <a:rPr lang="en-SG" sz="4000" b="1" dirty="0">
                <a:solidFill>
                  <a:schemeClr val="bg1">
                    <a:lumMod val="95000"/>
                  </a:schemeClr>
                </a:solidFill>
                <a:latin typeface="Century Gothic" panose="020B0502020202020204" pitchFamily="34" charset="0"/>
                <a:ea typeface="HGPGothicE" panose="020B0900000000000000" pitchFamily="34" charset="-128"/>
                <a:cs typeface="Aparajita" panose="020B0502040204020203" pitchFamily="18" charset="0"/>
              </a:rPr>
              <a:t>25Credit</a:t>
            </a:r>
          </a:p>
        </p:txBody>
      </p:sp>
    </p:spTree>
    <p:extLst>
      <p:ext uri="{BB962C8B-B14F-4D97-AF65-F5344CB8AC3E}">
        <p14:creationId xmlns:p14="http://schemas.microsoft.com/office/powerpoint/2010/main" val="91481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77BEDE3F-12DC-46EA-B8AA-0F5C705279BD}"/>
              </a:ext>
            </a:extLst>
          </p:cNvPr>
          <p:cNvPicPr>
            <a:picLocks noChangeAspect="1"/>
          </p:cNvPicPr>
          <p:nvPr/>
        </p:nvPicPr>
        <p:blipFill>
          <a:blip r:embed="rId3"/>
          <a:stretch>
            <a:fillRect/>
          </a:stretch>
        </p:blipFill>
        <p:spPr>
          <a:xfrm>
            <a:off x="264697" y="4813662"/>
            <a:ext cx="276998" cy="276998"/>
          </a:xfrm>
          <a:prstGeom prst="rect">
            <a:avLst/>
          </a:prstGeom>
        </p:spPr>
      </p:pic>
      <p:sp>
        <p:nvSpPr>
          <p:cNvPr id="10" name="TextBox 9">
            <a:extLst>
              <a:ext uri="{FF2B5EF4-FFF2-40B4-BE49-F238E27FC236}">
                <a16:creationId xmlns:a16="http://schemas.microsoft.com/office/drawing/2014/main" id="{398E4D40-AEAC-43F1-AECF-422A0A923D5D}"/>
              </a:ext>
            </a:extLst>
          </p:cNvPr>
          <p:cNvSpPr txBox="1"/>
          <p:nvPr/>
        </p:nvSpPr>
        <p:spPr>
          <a:xfrm>
            <a:off x="493987" y="4829564"/>
            <a:ext cx="1390389" cy="261610"/>
          </a:xfrm>
          <a:prstGeom prst="rect">
            <a:avLst/>
          </a:prstGeom>
          <a:noFill/>
        </p:spPr>
        <p:txBody>
          <a:bodyPr wrap="square" rtlCol="0">
            <a:spAutoFit/>
          </a:bodyPr>
          <a:lstStyle/>
          <a:p>
            <a:r>
              <a:rPr lang="en-SG" sz="1050" dirty="0">
                <a:latin typeface="Century Gothic" panose="020B0502020202020204" pitchFamily="34" charset="0"/>
              </a:rPr>
              <a:t>Introduction</a:t>
            </a:r>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15" name="Picture 14">
            <a:extLst>
              <a:ext uri="{FF2B5EF4-FFF2-40B4-BE49-F238E27FC236}">
                <a16:creationId xmlns:a16="http://schemas.microsoft.com/office/drawing/2014/main" id="{9110F29D-7E8F-4452-8A64-CF1239AB9329}"/>
              </a:ext>
            </a:extLst>
          </p:cNvPr>
          <p:cNvPicPr>
            <a:picLocks noChangeAspect="1"/>
          </p:cNvPicPr>
          <p:nvPr/>
        </p:nvPicPr>
        <p:blipFill>
          <a:blip r:embed="rId3"/>
          <a:stretch>
            <a:fillRect/>
          </a:stretch>
        </p:blipFill>
        <p:spPr>
          <a:xfrm>
            <a:off x="1437860" y="4813794"/>
            <a:ext cx="276998" cy="276998"/>
          </a:xfrm>
          <a:prstGeom prst="rect">
            <a:avLst/>
          </a:prstGeom>
        </p:spPr>
      </p:pic>
      <p:pic>
        <p:nvPicPr>
          <p:cNvPr id="17" name="Picture 16">
            <a:extLst>
              <a:ext uri="{FF2B5EF4-FFF2-40B4-BE49-F238E27FC236}">
                <a16:creationId xmlns:a16="http://schemas.microsoft.com/office/drawing/2014/main" id="{632CF695-D15C-4438-8A2B-54AF18D1D22C}"/>
              </a:ext>
            </a:extLst>
          </p:cNvPr>
          <p:cNvPicPr>
            <a:picLocks noChangeAspect="1"/>
          </p:cNvPicPr>
          <p:nvPr/>
        </p:nvPicPr>
        <p:blipFill>
          <a:blip r:embed="rId3"/>
          <a:stretch>
            <a:fillRect/>
          </a:stretch>
        </p:blipFill>
        <p:spPr>
          <a:xfrm>
            <a:off x="3373792" y="4812707"/>
            <a:ext cx="276998" cy="276998"/>
          </a:xfrm>
          <a:prstGeom prst="rect">
            <a:avLst/>
          </a:prstGeom>
        </p:spPr>
      </p:pic>
      <p:pic>
        <p:nvPicPr>
          <p:cNvPr id="18" name="Picture 17">
            <a:extLst>
              <a:ext uri="{FF2B5EF4-FFF2-40B4-BE49-F238E27FC236}">
                <a16:creationId xmlns:a16="http://schemas.microsoft.com/office/drawing/2014/main" id="{82C61182-5FED-47F7-A5BA-A0869E3B710F}"/>
              </a:ext>
            </a:extLst>
          </p:cNvPr>
          <p:cNvPicPr>
            <a:picLocks noChangeAspect="1"/>
          </p:cNvPicPr>
          <p:nvPr/>
        </p:nvPicPr>
        <p:blipFill>
          <a:blip r:embed="rId3"/>
          <a:stretch>
            <a:fillRect/>
          </a:stretch>
        </p:blipFill>
        <p:spPr>
          <a:xfrm>
            <a:off x="4430784" y="4812707"/>
            <a:ext cx="276998" cy="276998"/>
          </a:xfrm>
          <a:prstGeom prst="rect">
            <a:avLst/>
          </a:prstGeom>
        </p:spPr>
      </p:pic>
      <p:pic>
        <p:nvPicPr>
          <p:cNvPr id="19" name="Picture 18">
            <a:extLst>
              <a:ext uri="{FF2B5EF4-FFF2-40B4-BE49-F238E27FC236}">
                <a16:creationId xmlns:a16="http://schemas.microsoft.com/office/drawing/2014/main" id="{BAD7A2A2-281B-431B-8084-A983F6E691B8}"/>
              </a:ext>
            </a:extLst>
          </p:cNvPr>
          <p:cNvPicPr>
            <a:picLocks noChangeAspect="1"/>
          </p:cNvPicPr>
          <p:nvPr/>
        </p:nvPicPr>
        <p:blipFill>
          <a:blip r:embed="rId3"/>
          <a:stretch>
            <a:fillRect/>
          </a:stretch>
        </p:blipFill>
        <p:spPr>
          <a:xfrm>
            <a:off x="5718475" y="4811933"/>
            <a:ext cx="276998" cy="276998"/>
          </a:xfrm>
          <a:prstGeom prst="rect">
            <a:avLst/>
          </a:prstGeom>
        </p:spPr>
      </p:pic>
      <p:sp>
        <p:nvSpPr>
          <p:cNvPr id="23" name="TextBox 22">
            <a:extLst>
              <a:ext uri="{FF2B5EF4-FFF2-40B4-BE49-F238E27FC236}">
                <a16:creationId xmlns:a16="http://schemas.microsoft.com/office/drawing/2014/main" id="{6228B682-8D10-4E27-8A9D-FD77F7C41626}"/>
              </a:ext>
            </a:extLst>
          </p:cNvPr>
          <p:cNvSpPr txBox="1"/>
          <p:nvPr/>
        </p:nvSpPr>
        <p:spPr>
          <a:xfrm>
            <a:off x="4675737" y="4696476"/>
            <a:ext cx="1003111" cy="415498"/>
          </a:xfrm>
          <a:prstGeom prst="rect">
            <a:avLst/>
          </a:prstGeom>
          <a:noFill/>
        </p:spPr>
        <p:txBody>
          <a:bodyPr wrap="square" rtlCol="0">
            <a:spAutoFit/>
          </a:bodyPr>
          <a:lstStyle/>
          <a:p>
            <a:pPr algn="ctr"/>
            <a:r>
              <a:rPr lang="en-SG" sz="1050" dirty="0">
                <a:latin typeface="Century Gothic" panose="020B0502020202020204" pitchFamily="34" charset="0"/>
              </a:rPr>
              <a:t>Model </a:t>
            </a:r>
          </a:p>
          <a:p>
            <a:pPr algn="ctr"/>
            <a:r>
              <a:rPr lang="en-SG" sz="1050" dirty="0">
                <a:latin typeface="Century Gothic" panose="020B0502020202020204" pitchFamily="34" charset="0"/>
              </a:rPr>
              <a:t>Comparison</a:t>
            </a:r>
          </a:p>
        </p:txBody>
      </p:sp>
      <p:sp>
        <p:nvSpPr>
          <p:cNvPr id="25" name="TextBox 24">
            <a:extLst>
              <a:ext uri="{FF2B5EF4-FFF2-40B4-BE49-F238E27FC236}">
                <a16:creationId xmlns:a16="http://schemas.microsoft.com/office/drawing/2014/main" id="{8EB5BB8A-F36F-4F36-9923-1BA5FDDC5B63}"/>
              </a:ext>
            </a:extLst>
          </p:cNvPr>
          <p:cNvSpPr txBox="1"/>
          <p:nvPr/>
        </p:nvSpPr>
        <p:spPr>
          <a:xfrm>
            <a:off x="5921681" y="4711893"/>
            <a:ext cx="825486" cy="415498"/>
          </a:xfrm>
          <a:prstGeom prst="rect">
            <a:avLst/>
          </a:prstGeom>
          <a:noFill/>
        </p:spPr>
        <p:txBody>
          <a:bodyPr wrap="square" rtlCol="0">
            <a:spAutoFit/>
          </a:bodyPr>
          <a:lstStyle/>
          <a:p>
            <a:pPr algn="ctr"/>
            <a:r>
              <a:rPr lang="en-SG" sz="1050" dirty="0">
                <a:latin typeface="Century Gothic" panose="020B0502020202020204" pitchFamily="34" charset="0"/>
              </a:rPr>
              <a:t>Business </a:t>
            </a:r>
          </a:p>
          <a:p>
            <a:pPr algn="ctr"/>
            <a:r>
              <a:rPr lang="en-SG" sz="1050" dirty="0">
                <a:latin typeface="Century Gothic" panose="020B0502020202020204" pitchFamily="34" charset="0"/>
              </a:rPr>
              <a:t>Solution</a:t>
            </a:r>
          </a:p>
        </p:txBody>
      </p:sp>
      <p:sp>
        <p:nvSpPr>
          <p:cNvPr id="26" name="TextBox 25">
            <a:extLst>
              <a:ext uri="{FF2B5EF4-FFF2-40B4-BE49-F238E27FC236}">
                <a16:creationId xmlns:a16="http://schemas.microsoft.com/office/drawing/2014/main" id="{168F9C7A-1563-427E-91DB-27CB3E8F2EA2}"/>
              </a:ext>
            </a:extLst>
          </p:cNvPr>
          <p:cNvSpPr txBox="1"/>
          <p:nvPr/>
        </p:nvSpPr>
        <p:spPr>
          <a:xfrm>
            <a:off x="3599068" y="4736718"/>
            <a:ext cx="811632" cy="415498"/>
          </a:xfrm>
          <a:prstGeom prst="rect">
            <a:avLst/>
          </a:prstGeom>
          <a:noFill/>
        </p:spPr>
        <p:txBody>
          <a:bodyPr wrap="square" rtlCol="0">
            <a:spAutoFit/>
          </a:bodyPr>
          <a:lstStyle/>
          <a:p>
            <a:pPr algn="ctr"/>
            <a:r>
              <a:rPr lang="en-SG" sz="1050" dirty="0">
                <a:latin typeface="Century Gothic" panose="020B0502020202020204" pitchFamily="34" charset="0"/>
              </a:rPr>
              <a:t>Model </a:t>
            </a:r>
          </a:p>
          <a:p>
            <a:pPr algn="ctr"/>
            <a:r>
              <a:rPr lang="en-SG" sz="1050" dirty="0">
                <a:latin typeface="Century Gothic" panose="020B0502020202020204" pitchFamily="34" charset="0"/>
              </a:rPr>
              <a:t>Selection</a:t>
            </a:r>
          </a:p>
        </p:txBody>
      </p:sp>
      <p:sp>
        <p:nvSpPr>
          <p:cNvPr id="28" name="TextBox 27">
            <a:extLst>
              <a:ext uri="{FF2B5EF4-FFF2-40B4-BE49-F238E27FC236}">
                <a16:creationId xmlns:a16="http://schemas.microsoft.com/office/drawing/2014/main" id="{D5685BBE-B5DB-4D8F-8D66-DB546A7542E4}"/>
              </a:ext>
            </a:extLst>
          </p:cNvPr>
          <p:cNvSpPr txBox="1"/>
          <p:nvPr/>
        </p:nvSpPr>
        <p:spPr>
          <a:xfrm>
            <a:off x="1077375" y="31526"/>
            <a:ext cx="6175331" cy="461665"/>
          </a:xfrm>
          <a:prstGeom prst="rect">
            <a:avLst/>
          </a:prstGeom>
          <a:noFill/>
        </p:spPr>
        <p:txBody>
          <a:bodyPr wrap="square" rtlCol="0">
            <a:spAutoFit/>
          </a:bodyPr>
          <a:lstStyle/>
          <a:p>
            <a:r>
              <a:rPr lang="en-SG" sz="2400" dirty="0">
                <a:solidFill>
                  <a:schemeClr val="bg1"/>
                </a:solidFill>
                <a:latin typeface="OCR A Extended" panose="02010509020102010303" pitchFamily="50" charset="0"/>
              </a:rPr>
              <a:t>Introduction</a:t>
            </a:r>
          </a:p>
        </p:txBody>
      </p:sp>
      <p:sp>
        <p:nvSpPr>
          <p:cNvPr id="34" name="Title 1">
            <a:extLst>
              <a:ext uri="{FF2B5EF4-FFF2-40B4-BE49-F238E27FC236}">
                <a16:creationId xmlns:a16="http://schemas.microsoft.com/office/drawing/2014/main" id="{775012BD-3877-4BF7-A1CB-209AE2647DD2}"/>
              </a:ext>
            </a:extLst>
          </p:cNvPr>
          <p:cNvSpPr txBox="1">
            <a:spLocks/>
          </p:cNvSpPr>
          <p:nvPr/>
        </p:nvSpPr>
        <p:spPr>
          <a:xfrm>
            <a:off x="1805092" y="3333750"/>
            <a:ext cx="2902690" cy="38017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Classification Model Building </a:t>
            </a:r>
          </a:p>
        </p:txBody>
      </p:sp>
    </p:spTree>
    <p:extLst>
      <p:ext uri="{BB962C8B-B14F-4D97-AF65-F5344CB8AC3E}">
        <p14:creationId xmlns:p14="http://schemas.microsoft.com/office/powerpoint/2010/main" val="246315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9B8F0-8F10-4189-AB34-FE2C06E6F063}"/>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Exploratory Data Analysis </a:t>
            </a:r>
          </a:p>
        </p:txBody>
      </p:sp>
      <p:pic>
        <p:nvPicPr>
          <p:cNvPr id="7" name="Picture 6">
            <a:extLst>
              <a:ext uri="{FF2B5EF4-FFF2-40B4-BE49-F238E27FC236}">
                <a16:creationId xmlns:a16="http://schemas.microsoft.com/office/drawing/2014/main" id="{3EBEE2C5-F262-4CED-8814-0903BEAC47CA}"/>
              </a:ext>
            </a:extLst>
          </p:cNvPr>
          <p:cNvPicPr>
            <a:picLocks noChangeAspect="1"/>
          </p:cNvPicPr>
          <p:nvPr/>
        </p:nvPicPr>
        <p:blipFill rotWithShape="1">
          <a:blip r:embed="rId3"/>
          <a:srcRect r="2378"/>
          <a:stretch/>
        </p:blipFill>
        <p:spPr>
          <a:xfrm>
            <a:off x="2757589" y="678991"/>
            <a:ext cx="3855734" cy="1671751"/>
          </a:xfrm>
          <a:prstGeom prst="rect">
            <a:avLst/>
          </a:prstGeom>
        </p:spPr>
      </p:pic>
      <p:sp>
        <p:nvSpPr>
          <p:cNvPr id="10" name="Rectangle: Rounded Corners 9">
            <a:extLst>
              <a:ext uri="{FF2B5EF4-FFF2-40B4-BE49-F238E27FC236}">
                <a16:creationId xmlns:a16="http://schemas.microsoft.com/office/drawing/2014/main" id="{7D8A2AC7-196E-4FED-B6F6-4DA62CDFE92F}"/>
              </a:ext>
            </a:extLst>
          </p:cNvPr>
          <p:cNvSpPr/>
          <p:nvPr/>
        </p:nvSpPr>
        <p:spPr>
          <a:xfrm>
            <a:off x="85179" y="689501"/>
            <a:ext cx="258444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Summary Statistics</a:t>
            </a:r>
          </a:p>
        </p:txBody>
      </p:sp>
      <p:sp>
        <p:nvSpPr>
          <p:cNvPr id="11" name="Title 1">
            <a:extLst>
              <a:ext uri="{FF2B5EF4-FFF2-40B4-BE49-F238E27FC236}">
                <a16:creationId xmlns:a16="http://schemas.microsoft.com/office/drawing/2014/main" id="{5D802507-D98D-4FD1-A7A1-A732C1D6BFE1}"/>
              </a:ext>
            </a:extLst>
          </p:cNvPr>
          <p:cNvSpPr txBox="1">
            <a:spLocks/>
          </p:cNvSpPr>
          <p:nvPr/>
        </p:nvSpPr>
        <p:spPr>
          <a:xfrm>
            <a:off x="85179" y="4221031"/>
            <a:ext cx="2563429" cy="30898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dirty="0">
                <a:latin typeface="Century Gothic" panose="020B0502020202020204" pitchFamily="34" charset="0"/>
              </a:rPr>
              <a:t>- No duplicated Values</a:t>
            </a:r>
          </a:p>
        </p:txBody>
      </p:sp>
      <p:pic>
        <p:nvPicPr>
          <p:cNvPr id="12" name="Picture 11">
            <a:extLst>
              <a:ext uri="{FF2B5EF4-FFF2-40B4-BE49-F238E27FC236}">
                <a16:creationId xmlns:a16="http://schemas.microsoft.com/office/drawing/2014/main" id="{54137DAC-EC24-47BD-A7DE-E71109115574}"/>
              </a:ext>
            </a:extLst>
          </p:cNvPr>
          <p:cNvPicPr>
            <a:picLocks noChangeAspect="1"/>
          </p:cNvPicPr>
          <p:nvPr/>
        </p:nvPicPr>
        <p:blipFill rotWithShape="1">
          <a:blip r:embed="rId4"/>
          <a:srcRect r="1872"/>
          <a:stretch/>
        </p:blipFill>
        <p:spPr>
          <a:xfrm>
            <a:off x="2757584" y="2420747"/>
            <a:ext cx="3855734" cy="1459457"/>
          </a:xfrm>
          <a:prstGeom prst="rect">
            <a:avLst/>
          </a:prstGeom>
        </p:spPr>
      </p:pic>
      <p:sp>
        <p:nvSpPr>
          <p:cNvPr id="13" name="Rectangle: Rounded Corners 12">
            <a:extLst>
              <a:ext uri="{FF2B5EF4-FFF2-40B4-BE49-F238E27FC236}">
                <a16:creationId xmlns:a16="http://schemas.microsoft.com/office/drawing/2014/main" id="{04996678-0943-41A8-9829-4931B76071A9}"/>
              </a:ext>
            </a:extLst>
          </p:cNvPr>
          <p:cNvSpPr/>
          <p:nvPr/>
        </p:nvSpPr>
        <p:spPr>
          <a:xfrm>
            <a:off x="95689" y="2388552"/>
            <a:ext cx="257393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Missing Values</a:t>
            </a:r>
          </a:p>
        </p:txBody>
      </p:sp>
      <p:sp>
        <p:nvSpPr>
          <p:cNvPr id="14" name="Rectangle: Rounded Corners 13">
            <a:extLst>
              <a:ext uri="{FF2B5EF4-FFF2-40B4-BE49-F238E27FC236}">
                <a16:creationId xmlns:a16="http://schemas.microsoft.com/office/drawing/2014/main" id="{8EDC84CF-0D61-4214-B69E-096EC5356E93}"/>
              </a:ext>
            </a:extLst>
          </p:cNvPr>
          <p:cNvSpPr/>
          <p:nvPr/>
        </p:nvSpPr>
        <p:spPr>
          <a:xfrm>
            <a:off x="95689" y="3821611"/>
            <a:ext cx="256342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Duplicated Values</a:t>
            </a:r>
          </a:p>
        </p:txBody>
      </p:sp>
      <p:pic>
        <p:nvPicPr>
          <p:cNvPr id="8" name="Picture 7">
            <a:extLst>
              <a:ext uri="{FF2B5EF4-FFF2-40B4-BE49-F238E27FC236}">
                <a16:creationId xmlns:a16="http://schemas.microsoft.com/office/drawing/2014/main" id="{0DC7359C-1C93-4B74-AD6F-A9211360205F}"/>
              </a:ext>
            </a:extLst>
          </p:cNvPr>
          <p:cNvPicPr>
            <a:picLocks noChangeAspect="1"/>
          </p:cNvPicPr>
          <p:nvPr/>
        </p:nvPicPr>
        <p:blipFill>
          <a:blip r:embed="rId5"/>
          <a:stretch>
            <a:fillRect/>
          </a:stretch>
        </p:blipFill>
        <p:spPr>
          <a:xfrm>
            <a:off x="2783690" y="4055312"/>
            <a:ext cx="3829633" cy="402803"/>
          </a:xfrm>
          <a:prstGeom prst="rect">
            <a:avLst/>
          </a:prstGeom>
        </p:spPr>
      </p:pic>
      <p:sp>
        <p:nvSpPr>
          <p:cNvPr id="16" name="Title 1">
            <a:extLst>
              <a:ext uri="{FF2B5EF4-FFF2-40B4-BE49-F238E27FC236}">
                <a16:creationId xmlns:a16="http://schemas.microsoft.com/office/drawing/2014/main" id="{7F9E6AE0-93F4-481E-9FB0-47CAC673BD39}"/>
              </a:ext>
            </a:extLst>
          </p:cNvPr>
          <p:cNvSpPr txBox="1">
            <a:spLocks/>
          </p:cNvSpPr>
          <p:nvPr/>
        </p:nvSpPr>
        <p:spPr>
          <a:xfrm>
            <a:off x="95689" y="1101162"/>
            <a:ext cx="2573939" cy="118471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dirty="0">
                <a:latin typeface="Century Gothic" panose="020B0502020202020204" pitchFamily="34" charset="0"/>
              </a:rPr>
              <a:t>- </a:t>
            </a:r>
            <a:r>
              <a:rPr lang="en-SG" sz="1200" b="1" dirty="0">
                <a:latin typeface="Century Gothic" panose="020B0502020202020204" pitchFamily="34" charset="0"/>
              </a:rPr>
              <a:t>Features </a:t>
            </a:r>
            <a:r>
              <a:rPr lang="en-SG" sz="1200" dirty="0">
                <a:latin typeface="Century Gothic" panose="020B0502020202020204" pitchFamily="34" charset="0"/>
              </a:rPr>
              <a:t>columns are generally similar in values range (due to PCA transformation)</a:t>
            </a:r>
          </a:p>
          <a:p>
            <a:r>
              <a:rPr lang="en-SG" sz="1200" dirty="0">
                <a:latin typeface="Century Gothic" panose="020B0502020202020204" pitchFamily="34" charset="0"/>
              </a:rPr>
              <a:t>- </a:t>
            </a:r>
            <a:r>
              <a:rPr lang="en-SG" sz="1200" b="1" dirty="0">
                <a:latin typeface="Century Gothic" panose="020B0502020202020204" pitchFamily="34" charset="0"/>
              </a:rPr>
              <a:t>Seconds since Reference Time &amp; Amount</a:t>
            </a:r>
            <a:r>
              <a:rPr lang="en-SG" sz="1200" dirty="0">
                <a:latin typeface="Century Gothic" panose="020B0502020202020204" pitchFamily="34" charset="0"/>
              </a:rPr>
              <a:t> have different scale.  </a:t>
            </a:r>
          </a:p>
        </p:txBody>
      </p:sp>
      <p:sp>
        <p:nvSpPr>
          <p:cNvPr id="17" name="Title 1">
            <a:extLst>
              <a:ext uri="{FF2B5EF4-FFF2-40B4-BE49-F238E27FC236}">
                <a16:creationId xmlns:a16="http://schemas.microsoft.com/office/drawing/2014/main" id="{475E198B-5F33-4EEA-BCB0-6B543A4C566B}"/>
              </a:ext>
            </a:extLst>
          </p:cNvPr>
          <p:cNvSpPr txBox="1">
            <a:spLocks/>
          </p:cNvSpPr>
          <p:nvPr/>
        </p:nvSpPr>
        <p:spPr>
          <a:xfrm>
            <a:off x="85179" y="2800213"/>
            <a:ext cx="2573939" cy="93095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dirty="0">
                <a:latin typeface="Century Gothic" panose="020B0502020202020204" pitchFamily="34" charset="0"/>
              </a:rPr>
              <a:t>- Presence of Missing Values</a:t>
            </a:r>
          </a:p>
        </p:txBody>
      </p:sp>
    </p:spTree>
    <p:extLst>
      <p:ext uri="{BB962C8B-B14F-4D97-AF65-F5344CB8AC3E}">
        <p14:creationId xmlns:p14="http://schemas.microsoft.com/office/powerpoint/2010/main" val="305349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dirty="0">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pic>
        <p:nvPicPr>
          <p:cNvPr id="1026" name="Picture 2">
            <a:extLst>
              <a:ext uri="{FF2B5EF4-FFF2-40B4-BE49-F238E27FC236}">
                <a16:creationId xmlns:a16="http://schemas.microsoft.com/office/drawing/2014/main" id="{A2A35512-2488-49F9-8692-6ACA4EE66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61" y="1341633"/>
            <a:ext cx="2952549" cy="19497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C55BC4-6743-45B8-A1BF-31482F42D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85050"/>
            <a:ext cx="2952549" cy="19497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dirty="0">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8BA8027-6827-4593-AB99-BFB5A9BA887E}"/>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Fraud Class Histogram</a:t>
            </a:r>
          </a:p>
        </p:txBody>
      </p:sp>
      <p:sp>
        <p:nvSpPr>
          <p:cNvPr id="18" name="Rectangle: Rounded Corners 17">
            <a:extLst>
              <a:ext uri="{FF2B5EF4-FFF2-40B4-BE49-F238E27FC236}">
                <a16:creationId xmlns:a16="http://schemas.microsoft.com/office/drawing/2014/main" id="{3D65C42C-FDB1-40C4-8CFC-36E83A438D62}"/>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Scatter Plot of Fraud Class &amp; Transaction Time</a:t>
            </a:r>
          </a:p>
        </p:txBody>
      </p:sp>
      <p:sp>
        <p:nvSpPr>
          <p:cNvPr id="19" name="Rectangle: Rounded Corners 18">
            <a:extLst>
              <a:ext uri="{FF2B5EF4-FFF2-40B4-BE49-F238E27FC236}">
                <a16:creationId xmlns:a16="http://schemas.microsoft.com/office/drawing/2014/main" id="{7876FE08-5BD2-412B-8929-5E1064FE9155}"/>
              </a:ext>
            </a:extLst>
          </p:cNvPr>
          <p:cNvSpPr/>
          <p:nvPr/>
        </p:nvSpPr>
        <p:spPr>
          <a:xfrm>
            <a:off x="408480" y="4133442"/>
            <a:ext cx="2906393" cy="46203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Need to conduct resampling</a:t>
            </a:r>
          </a:p>
        </p:txBody>
      </p:sp>
      <p:sp>
        <p:nvSpPr>
          <p:cNvPr id="20" name="Title 1">
            <a:extLst>
              <a:ext uri="{FF2B5EF4-FFF2-40B4-BE49-F238E27FC236}">
                <a16:creationId xmlns:a16="http://schemas.microsoft.com/office/drawing/2014/main" id="{91CA850A-FF78-4B30-A03F-7D7EEEF460FD}"/>
              </a:ext>
            </a:extLst>
          </p:cNvPr>
          <p:cNvSpPr txBox="1">
            <a:spLocks/>
          </p:cNvSpPr>
          <p:nvPr/>
        </p:nvSpPr>
        <p:spPr>
          <a:xfrm>
            <a:off x="425301"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dirty="0">
                <a:latin typeface="Century Gothic" panose="020B0502020202020204" pitchFamily="34" charset="0"/>
              </a:rPr>
              <a:t>- indication of significant unbalance between data points for class “Fraud” and “Non-Fraud” </a:t>
            </a:r>
          </a:p>
          <a:p>
            <a:endParaRPr lang="en-SG" sz="1200" dirty="0">
              <a:latin typeface="Century Gothic" panose="020B0502020202020204" pitchFamily="34" charset="0"/>
            </a:endParaRPr>
          </a:p>
        </p:txBody>
      </p:sp>
      <p:sp>
        <p:nvSpPr>
          <p:cNvPr id="21" name="Title 1">
            <a:extLst>
              <a:ext uri="{FF2B5EF4-FFF2-40B4-BE49-F238E27FC236}">
                <a16:creationId xmlns:a16="http://schemas.microsoft.com/office/drawing/2014/main" id="{3C09BC46-B899-4C1C-8347-C243C1CAD6B5}"/>
              </a:ext>
            </a:extLst>
          </p:cNvPr>
          <p:cNvSpPr txBox="1">
            <a:spLocks/>
          </p:cNvSpPr>
          <p:nvPr/>
        </p:nvSpPr>
        <p:spPr>
          <a:xfrm>
            <a:off x="3704614"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100" dirty="0">
                <a:latin typeface="Century Gothic" panose="020B0502020202020204" pitchFamily="34" charset="0"/>
              </a:rPr>
              <a:t>-Pattern for both non-fraudulent and fraudulent transactions seems to be random regardless of hour of the day</a:t>
            </a:r>
          </a:p>
        </p:txBody>
      </p:sp>
      <p:sp>
        <p:nvSpPr>
          <p:cNvPr id="22" name="Rectangle: Rounded Corners 21">
            <a:extLst>
              <a:ext uri="{FF2B5EF4-FFF2-40B4-BE49-F238E27FC236}">
                <a16:creationId xmlns:a16="http://schemas.microsoft.com/office/drawing/2014/main" id="{D750C05D-AB07-4910-BE4B-4BFEF34E45C6}"/>
              </a:ext>
            </a:extLst>
          </p:cNvPr>
          <p:cNvSpPr/>
          <p:nvPr/>
        </p:nvSpPr>
        <p:spPr>
          <a:xfrm>
            <a:off x="3681535" y="4130982"/>
            <a:ext cx="2906393" cy="462039"/>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“Seconds Since Reference Time” not a good predictor </a:t>
            </a:r>
          </a:p>
        </p:txBody>
      </p:sp>
    </p:spTree>
    <p:extLst>
      <p:ext uri="{BB962C8B-B14F-4D97-AF65-F5344CB8AC3E}">
        <p14:creationId xmlns:p14="http://schemas.microsoft.com/office/powerpoint/2010/main" val="2021162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dirty="0">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
        <p:nvSpPr>
          <p:cNvPr id="6" name="Title 1">
            <a:extLst>
              <a:ext uri="{FF2B5EF4-FFF2-40B4-BE49-F238E27FC236}">
                <a16:creationId xmlns:a16="http://schemas.microsoft.com/office/drawing/2014/main" id="{269611D8-3260-4F12-B9C8-13E2C1209BEC}"/>
              </a:ext>
            </a:extLst>
          </p:cNvPr>
          <p:cNvSpPr txBox="1">
            <a:spLocks/>
          </p:cNvSpPr>
          <p:nvPr/>
        </p:nvSpPr>
        <p:spPr>
          <a:xfrm>
            <a:off x="443561" y="3441144"/>
            <a:ext cx="2850293" cy="96482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Fraudulent transactions more concentrated towards lower amount (&lt;2500) </a:t>
            </a:r>
          </a:p>
        </p:txBody>
      </p:sp>
      <p:pic>
        <p:nvPicPr>
          <p:cNvPr id="2050" name="Picture 2">
            <a:extLst>
              <a:ext uri="{FF2B5EF4-FFF2-40B4-BE49-F238E27FC236}">
                <a16:creationId xmlns:a16="http://schemas.microsoft.com/office/drawing/2014/main" id="{A05BD33D-F58B-4823-BC37-64A47336B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05" y="1343261"/>
            <a:ext cx="2997199" cy="20390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DE62A3-0B65-40AF-B262-BE74DFD6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16151"/>
            <a:ext cx="3052149" cy="2039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dirty="0">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C6BCF7E-675F-4B3F-B133-C39C091E807F}"/>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Scatter Plot of Fraud Class &amp; Transaction Amount</a:t>
            </a:r>
          </a:p>
        </p:txBody>
      </p:sp>
      <p:sp>
        <p:nvSpPr>
          <p:cNvPr id="18" name="Rectangle: Rounded Corners 17">
            <a:extLst>
              <a:ext uri="{FF2B5EF4-FFF2-40B4-BE49-F238E27FC236}">
                <a16:creationId xmlns:a16="http://schemas.microsoft.com/office/drawing/2014/main" id="{E003B75B-18E5-48E6-AA57-6704977D862E}"/>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Century Gothic" panose="020B0502020202020204" pitchFamily="34" charset="0"/>
              </a:rPr>
              <a:t>Line Graph of Density of Probability for Fraud</a:t>
            </a:r>
          </a:p>
        </p:txBody>
      </p:sp>
      <p:sp>
        <p:nvSpPr>
          <p:cNvPr id="19" name="Title 1">
            <a:extLst>
              <a:ext uri="{FF2B5EF4-FFF2-40B4-BE49-F238E27FC236}">
                <a16:creationId xmlns:a16="http://schemas.microsoft.com/office/drawing/2014/main" id="{48F20135-6980-46E4-BB59-A96D44E57288}"/>
              </a:ext>
            </a:extLst>
          </p:cNvPr>
          <p:cNvSpPr txBox="1">
            <a:spLocks/>
          </p:cNvSpPr>
          <p:nvPr/>
        </p:nvSpPr>
        <p:spPr>
          <a:xfrm>
            <a:off x="3658458" y="3401207"/>
            <a:ext cx="2979504" cy="96482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Density of probability for fraud is much higher for lower amount &amp; it increases as the amount lowers</a:t>
            </a:r>
          </a:p>
        </p:txBody>
      </p:sp>
      <p:sp>
        <p:nvSpPr>
          <p:cNvPr id="20" name="Rectangle 19">
            <a:extLst>
              <a:ext uri="{FF2B5EF4-FFF2-40B4-BE49-F238E27FC236}">
                <a16:creationId xmlns:a16="http://schemas.microsoft.com/office/drawing/2014/main" id="{F7C33389-CEC0-4D01-AF47-C4089A330877}"/>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C60A4382-62EB-40ED-8461-EFECCFD366CF}"/>
              </a:ext>
            </a:extLst>
          </p:cNvPr>
          <p:cNvSpPr txBox="1"/>
          <p:nvPr/>
        </p:nvSpPr>
        <p:spPr>
          <a:xfrm rot="19196493">
            <a:off x="-31900" y="31898"/>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64018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E8F43-EC96-41C7-AE68-C821F3C53941}"/>
              </a:ext>
            </a:extLst>
          </p:cNvPr>
          <p:cNvPicPr>
            <a:picLocks noChangeAspect="1"/>
          </p:cNvPicPr>
          <p:nvPr/>
        </p:nvPicPr>
        <p:blipFill>
          <a:blip r:embed="rId3"/>
          <a:stretch>
            <a:fillRect/>
          </a:stretch>
        </p:blipFill>
        <p:spPr>
          <a:xfrm>
            <a:off x="509551" y="2033952"/>
            <a:ext cx="5649058" cy="2099360"/>
          </a:xfrm>
          <a:prstGeom prst="rect">
            <a:avLst/>
          </a:prstGeom>
        </p:spPr>
      </p:pic>
      <p:sp>
        <p:nvSpPr>
          <p:cNvPr id="8" name="Title 1">
            <a:extLst>
              <a:ext uri="{FF2B5EF4-FFF2-40B4-BE49-F238E27FC236}">
                <a16:creationId xmlns:a16="http://schemas.microsoft.com/office/drawing/2014/main" id="{F05D7C05-0A42-4072-9AE0-19DA7250A35A}"/>
              </a:ext>
            </a:extLst>
          </p:cNvPr>
          <p:cNvSpPr txBox="1">
            <a:spLocks/>
          </p:cNvSpPr>
          <p:nvPr/>
        </p:nvSpPr>
        <p:spPr>
          <a:xfrm>
            <a:off x="3433014" y="4089929"/>
            <a:ext cx="3098351" cy="45225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Outliers are value adding for fraud detection classification model</a:t>
            </a:r>
          </a:p>
        </p:txBody>
      </p:sp>
      <p:sp>
        <p:nvSpPr>
          <p:cNvPr id="9" name="Rectangle: Rounded Corners 8">
            <a:extLst>
              <a:ext uri="{FF2B5EF4-FFF2-40B4-BE49-F238E27FC236}">
                <a16:creationId xmlns:a16="http://schemas.microsoft.com/office/drawing/2014/main" id="{2F3D7E84-FF57-4B09-919C-069098E2F52D}"/>
              </a:ext>
            </a:extLst>
          </p:cNvPr>
          <p:cNvSpPr/>
          <p:nvPr/>
        </p:nvSpPr>
        <p:spPr>
          <a:xfrm>
            <a:off x="271130" y="4115370"/>
            <a:ext cx="3039555" cy="426816"/>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Rational for Not Removing Outliers</a:t>
            </a:r>
          </a:p>
        </p:txBody>
      </p:sp>
      <p:pic>
        <p:nvPicPr>
          <p:cNvPr id="10" name="Picture 9">
            <a:extLst>
              <a:ext uri="{FF2B5EF4-FFF2-40B4-BE49-F238E27FC236}">
                <a16:creationId xmlns:a16="http://schemas.microsoft.com/office/drawing/2014/main" id="{4A981DC3-185F-43A9-990E-82520A5AFA6A}"/>
              </a:ext>
            </a:extLst>
          </p:cNvPr>
          <p:cNvPicPr>
            <a:picLocks noChangeAspect="1"/>
          </p:cNvPicPr>
          <p:nvPr/>
        </p:nvPicPr>
        <p:blipFill rotWithShape="1">
          <a:blip r:embed="rId4"/>
          <a:srcRect r="1908"/>
          <a:stretch/>
        </p:blipFill>
        <p:spPr>
          <a:xfrm>
            <a:off x="78400" y="1000039"/>
            <a:ext cx="1877990" cy="847725"/>
          </a:xfrm>
          <a:prstGeom prst="rect">
            <a:avLst/>
          </a:prstGeom>
        </p:spPr>
      </p:pic>
      <p:pic>
        <p:nvPicPr>
          <p:cNvPr id="11" name="Picture 10">
            <a:extLst>
              <a:ext uri="{FF2B5EF4-FFF2-40B4-BE49-F238E27FC236}">
                <a16:creationId xmlns:a16="http://schemas.microsoft.com/office/drawing/2014/main" id="{D5B6F148-6C92-4373-99FA-2B02709A34F4}"/>
              </a:ext>
            </a:extLst>
          </p:cNvPr>
          <p:cNvPicPr>
            <a:picLocks noChangeAspect="1"/>
          </p:cNvPicPr>
          <p:nvPr/>
        </p:nvPicPr>
        <p:blipFill>
          <a:blip r:embed="rId5"/>
          <a:stretch>
            <a:fillRect/>
          </a:stretch>
        </p:blipFill>
        <p:spPr>
          <a:xfrm>
            <a:off x="1943092" y="979868"/>
            <a:ext cx="1181100" cy="866775"/>
          </a:xfrm>
          <a:prstGeom prst="rect">
            <a:avLst/>
          </a:prstGeom>
        </p:spPr>
      </p:pic>
      <p:pic>
        <p:nvPicPr>
          <p:cNvPr id="12" name="Picture 11">
            <a:extLst>
              <a:ext uri="{FF2B5EF4-FFF2-40B4-BE49-F238E27FC236}">
                <a16:creationId xmlns:a16="http://schemas.microsoft.com/office/drawing/2014/main" id="{130B2E32-1812-40AB-AEB9-EEACC17171EF}"/>
              </a:ext>
            </a:extLst>
          </p:cNvPr>
          <p:cNvPicPr>
            <a:picLocks noChangeAspect="1"/>
          </p:cNvPicPr>
          <p:nvPr/>
        </p:nvPicPr>
        <p:blipFill>
          <a:blip r:embed="rId6"/>
          <a:stretch>
            <a:fillRect/>
          </a:stretch>
        </p:blipFill>
        <p:spPr>
          <a:xfrm>
            <a:off x="3118758" y="1010188"/>
            <a:ext cx="582950" cy="818009"/>
          </a:xfrm>
          <a:prstGeom prst="rect">
            <a:avLst/>
          </a:prstGeom>
        </p:spPr>
      </p:pic>
      <p:pic>
        <p:nvPicPr>
          <p:cNvPr id="13" name="Picture 12">
            <a:extLst>
              <a:ext uri="{FF2B5EF4-FFF2-40B4-BE49-F238E27FC236}">
                <a16:creationId xmlns:a16="http://schemas.microsoft.com/office/drawing/2014/main" id="{4388A5AB-DE69-4C0A-A81E-854DCFD4380C}"/>
              </a:ext>
            </a:extLst>
          </p:cNvPr>
          <p:cNvPicPr>
            <a:picLocks noChangeAspect="1"/>
          </p:cNvPicPr>
          <p:nvPr/>
        </p:nvPicPr>
        <p:blipFill>
          <a:blip r:embed="rId7"/>
          <a:stretch>
            <a:fillRect/>
          </a:stretch>
        </p:blipFill>
        <p:spPr>
          <a:xfrm>
            <a:off x="3679887" y="994453"/>
            <a:ext cx="649545" cy="844409"/>
          </a:xfrm>
          <a:prstGeom prst="rect">
            <a:avLst/>
          </a:prstGeom>
        </p:spPr>
      </p:pic>
      <p:pic>
        <p:nvPicPr>
          <p:cNvPr id="14" name="Picture 13">
            <a:extLst>
              <a:ext uri="{FF2B5EF4-FFF2-40B4-BE49-F238E27FC236}">
                <a16:creationId xmlns:a16="http://schemas.microsoft.com/office/drawing/2014/main" id="{44F8AFBA-B5A7-4365-B201-987014946F83}"/>
              </a:ext>
            </a:extLst>
          </p:cNvPr>
          <p:cNvPicPr>
            <a:picLocks noChangeAspect="1"/>
          </p:cNvPicPr>
          <p:nvPr/>
        </p:nvPicPr>
        <p:blipFill>
          <a:blip r:embed="rId8"/>
          <a:stretch>
            <a:fillRect/>
          </a:stretch>
        </p:blipFill>
        <p:spPr>
          <a:xfrm>
            <a:off x="4298538" y="994453"/>
            <a:ext cx="603480" cy="852190"/>
          </a:xfrm>
          <a:prstGeom prst="rect">
            <a:avLst/>
          </a:prstGeom>
        </p:spPr>
      </p:pic>
      <p:pic>
        <p:nvPicPr>
          <p:cNvPr id="15" name="Picture 14">
            <a:extLst>
              <a:ext uri="{FF2B5EF4-FFF2-40B4-BE49-F238E27FC236}">
                <a16:creationId xmlns:a16="http://schemas.microsoft.com/office/drawing/2014/main" id="{B2C02607-CB4A-42E3-825B-E7A3AEF4D046}"/>
              </a:ext>
            </a:extLst>
          </p:cNvPr>
          <p:cNvPicPr>
            <a:picLocks noChangeAspect="1"/>
          </p:cNvPicPr>
          <p:nvPr/>
        </p:nvPicPr>
        <p:blipFill>
          <a:blip r:embed="rId9"/>
          <a:stretch>
            <a:fillRect/>
          </a:stretch>
        </p:blipFill>
        <p:spPr>
          <a:xfrm>
            <a:off x="4877281" y="990513"/>
            <a:ext cx="1219200" cy="866775"/>
          </a:xfrm>
          <a:prstGeom prst="rect">
            <a:avLst/>
          </a:prstGeom>
        </p:spPr>
      </p:pic>
      <p:pic>
        <p:nvPicPr>
          <p:cNvPr id="16" name="Picture 15">
            <a:extLst>
              <a:ext uri="{FF2B5EF4-FFF2-40B4-BE49-F238E27FC236}">
                <a16:creationId xmlns:a16="http://schemas.microsoft.com/office/drawing/2014/main" id="{CDF4D82F-6EEC-4737-A50E-1970B38787BF}"/>
              </a:ext>
            </a:extLst>
          </p:cNvPr>
          <p:cNvPicPr>
            <a:picLocks noChangeAspect="1"/>
          </p:cNvPicPr>
          <p:nvPr/>
        </p:nvPicPr>
        <p:blipFill>
          <a:blip r:embed="rId10"/>
          <a:stretch>
            <a:fillRect/>
          </a:stretch>
        </p:blipFill>
        <p:spPr>
          <a:xfrm>
            <a:off x="6074750" y="937900"/>
            <a:ext cx="704850" cy="914400"/>
          </a:xfrm>
          <a:prstGeom prst="rect">
            <a:avLst/>
          </a:prstGeom>
        </p:spPr>
      </p:pic>
      <p:sp>
        <p:nvSpPr>
          <p:cNvPr id="17" name="Flowchart: Process 16">
            <a:extLst>
              <a:ext uri="{FF2B5EF4-FFF2-40B4-BE49-F238E27FC236}">
                <a16:creationId xmlns:a16="http://schemas.microsoft.com/office/drawing/2014/main" id="{308F796F-00B7-410D-8604-58ADE12004F5}"/>
              </a:ext>
            </a:extLst>
          </p:cNvPr>
          <p:cNvSpPr/>
          <p:nvPr/>
        </p:nvSpPr>
        <p:spPr>
          <a:xfrm>
            <a:off x="4987100" y="145450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lowchart: Process 17">
            <a:extLst>
              <a:ext uri="{FF2B5EF4-FFF2-40B4-BE49-F238E27FC236}">
                <a16:creationId xmlns:a16="http://schemas.microsoft.com/office/drawing/2014/main" id="{B639092D-96EA-44E7-B9DA-6E6AD7CDDE90}"/>
              </a:ext>
            </a:extLst>
          </p:cNvPr>
          <p:cNvSpPr/>
          <p:nvPr/>
        </p:nvSpPr>
        <p:spPr>
          <a:xfrm>
            <a:off x="3806360" y="1448052"/>
            <a:ext cx="489604" cy="378542"/>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B1A7D1FF-6406-4AF3-99E9-B956EC278E1A}"/>
              </a:ext>
            </a:extLst>
          </p:cNvPr>
          <p:cNvSpPr/>
          <p:nvPr/>
        </p:nvSpPr>
        <p:spPr>
          <a:xfrm>
            <a:off x="803099" y="1949404"/>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16</a:t>
            </a:r>
          </a:p>
        </p:txBody>
      </p:sp>
      <p:sp>
        <p:nvSpPr>
          <p:cNvPr id="20" name="Rectangle: Rounded Corners 19">
            <a:extLst>
              <a:ext uri="{FF2B5EF4-FFF2-40B4-BE49-F238E27FC236}">
                <a16:creationId xmlns:a16="http://schemas.microsoft.com/office/drawing/2014/main" id="{1345D07A-4611-4787-9373-B1F7EB7122D5}"/>
              </a:ext>
            </a:extLst>
          </p:cNvPr>
          <p:cNvSpPr/>
          <p:nvPr/>
        </p:nvSpPr>
        <p:spPr>
          <a:xfrm>
            <a:off x="2151452" y="195627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19</a:t>
            </a:r>
          </a:p>
        </p:txBody>
      </p:sp>
      <p:sp>
        <p:nvSpPr>
          <p:cNvPr id="21" name="Rectangle: Rounded Corners 20">
            <a:extLst>
              <a:ext uri="{FF2B5EF4-FFF2-40B4-BE49-F238E27FC236}">
                <a16:creationId xmlns:a16="http://schemas.microsoft.com/office/drawing/2014/main" id="{798648D1-64C2-4E1B-A078-96F2DA17E752}"/>
              </a:ext>
            </a:extLst>
          </p:cNvPr>
          <p:cNvSpPr/>
          <p:nvPr/>
        </p:nvSpPr>
        <p:spPr>
          <a:xfrm>
            <a:off x="3556240" y="196364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21</a:t>
            </a:r>
          </a:p>
        </p:txBody>
      </p:sp>
      <p:sp>
        <p:nvSpPr>
          <p:cNvPr id="22" name="Rectangle: Rounded Corners 21">
            <a:extLst>
              <a:ext uri="{FF2B5EF4-FFF2-40B4-BE49-F238E27FC236}">
                <a16:creationId xmlns:a16="http://schemas.microsoft.com/office/drawing/2014/main" id="{C49DFF1C-43CF-4540-BAAD-15EC9839D0E2}"/>
              </a:ext>
            </a:extLst>
          </p:cNvPr>
          <p:cNvSpPr/>
          <p:nvPr/>
        </p:nvSpPr>
        <p:spPr>
          <a:xfrm>
            <a:off x="4865549" y="196607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22</a:t>
            </a:r>
          </a:p>
        </p:txBody>
      </p:sp>
      <p:sp>
        <p:nvSpPr>
          <p:cNvPr id="23" name="Flowchart: Process 22">
            <a:extLst>
              <a:ext uri="{FF2B5EF4-FFF2-40B4-BE49-F238E27FC236}">
                <a16:creationId xmlns:a16="http://schemas.microsoft.com/office/drawing/2014/main" id="{BD27F16B-6A83-4B71-9226-1554BEED9646}"/>
              </a:ext>
            </a:extLst>
          </p:cNvPr>
          <p:cNvSpPr/>
          <p:nvPr/>
        </p:nvSpPr>
        <p:spPr>
          <a:xfrm>
            <a:off x="5580680" y="1460128"/>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Flowchart: Process 23">
            <a:extLst>
              <a:ext uri="{FF2B5EF4-FFF2-40B4-BE49-F238E27FC236}">
                <a16:creationId xmlns:a16="http://schemas.microsoft.com/office/drawing/2014/main" id="{3502102E-709A-499E-AD4A-2F09173B21ED}"/>
              </a:ext>
            </a:extLst>
          </p:cNvPr>
          <p:cNvSpPr/>
          <p:nvPr/>
        </p:nvSpPr>
        <p:spPr>
          <a:xfrm>
            <a:off x="4423796" y="144805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dirty="0">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dirty="0">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791243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7" name="Title 1">
            <a:extLst>
              <a:ext uri="{FF2B5EF4-FFF2-40B4-BE49-F238E27FC236}">
                <a16:creationId xmlns:a16="http://schemas.microsoft.com/office/drawing/2014/main" id="{9579B9F2-A52D-4A86-BB4A-481CA65B94FA}"/>
              </a:ext>
            </a:extLst>
          </p:cNvPr>
          <p:cNvSpPr txBox="1">
            <a:spLocks/>
          </p:cNvSpPr>
          <p:nvPr/>
        </p:nvSpPr>
        <p:spPr>
          <a:xfrm>
            <a:off x="3458469" y="3682335"/>
            <a:ext cx="3098351" cy="517156"/>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Outliers values are present in both “Fraud” and “Non-Fraud” class labels</a:t>
            </a:r>
          </a:p>
        </p:txBody>
      </p:sp>
      <p:sp>
        <p:nvSpPr>
          <p:cNvPr id="8" name="Rectangle: Rounded Corners 7">
            <a:extLst>
              <a:ext uri="{FF2B5EF4-FFF2-40B4-BE49-F238E27FC236}">
                <a16:creationId xmlns:a16="http://schemas.microsoft.com/office/drawing/2014/main" id="{4ACD132F-E98B-411D-8E3A-046924BA71BC}"/>
              </a:ext>
            </a:extLst>
          </p:cNvPr>
          <p:cNvSpPr/>
          <p:nvPr/>
        </p:nvSpPr>
        <p:spPr>
          <a:xfrm>
            <a:off x="301180" y="3695056"/>
            <a:ext cx="3039555" cy="5267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Rational for Not Removing Outliers</a:t>
            </a:r>
          </a:p>
        </p:txBody>
      </p:sp>
      <p:sp>
        <p:nvSpPr>
          <p:cNvPr id="9" name="Rectangle: Rounded Corners 8">
            <a:extLst>
              <a:ext uri="{FF2B5EF4-FFF2-40B4-BE49-F238E27FC236}">
                <a16:creationId xmlns:a16="http://schemas.microsoft.com/office/drawing/2014/main" id="{EA233E35-8D76-4D14-A1D7-6EF20925FC58}"/>
              </a:ext>
            </a:extLst>
          </p:cNvPr>
          <p:cNvSpPr/>
          <p:nvPr/>
        </p:nvSpPr>
        <p:spPr>
          <a:xfrm>
            <a:off x="707148" y="92168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16</a:t>
            </a:r>
          </a:p>
        </p:txBody>
      </p:sp>
      <p:sp>
        <p:nvSpPr>
          <p:cNvPr id="10" name="Rectangle: Rounded Corners 9">
            <a:extLst>
              <a:ext uri="{FF2B5EF4-FFF2-40B4-BE49-F238E27FC236}">
                <a16:creationId xmlns:a16="http://schemas.microsoft.com/office/drawing/2014/main" id="{72CF21F6-9435-4A76-8DA4-1E47300BB96E}"/>
              </a:ext>
            </a:extLst>
          </p:cNvPr>
          <p:cNvSpPr/>
          <p:nvPr/>
        </p:nvSpPr>
        <p:spPr>
          <a:xfrm>
            <a:off x="2182932" y="928551"/>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19</a:t>
            </a:r>
          </a:p>
        </p:txBody>
      </p:sp>
      <p:sp>
        <p:nvSpPr>
          <p:cNvPr id="11" name="Rectangle: Rounded Corners 10">
            <a:extLst>
              <a:ext uri="{FF2B5EF4-FFF2-40B4-BE49-F238E27FC236}">
                <a16:creationId xmlns:a16="http://schemas.microsoft.com/office/drawing/2014/main" id="{8C4B47AF-CC57-488C-9DC9-D279A1A9D04E}"/>
              </a:ext>
            </a:extLst>
          </p:cNvPr>
          <p:cNvSpPr/>
          <p:nvPr/>
        </p:nvSpPr>
        <p:spPr>
          <a:xfrm>
            <a:off x="3690070" y="93591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21</a:t>
            </a:r>
          </a:p>
        </p:txBody>
      </p:sp>
      <p:sp>
        <p:nvSpPr>
          <p:cNvPr id="12" name="Rectangle: Rounded Corners 11">
            <a:extLst>
              <a:ext uri="{FF2B5EF4-FFF2-40B4-BE49-F238E27FC236}">
                <a16:creationId xmlns:a16="http://schemas.microsoft.com/office/drawing/2014/main" id="{F28B55A6-A70C-48EF-A476-44B4A513CE33}"/>
              </a:ext>
            </a:extLst>
          </p:cNvPr>
          <p:cNvSpPr/>
          <p:nvPr/>
        </p:nvSpPr>
        <p:spPr>
          <a:xfrm>
            <a:off x="5150713" y="93835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22</a:t>
            </a:r>
          </a:p>
        </p:txBody>
      </p:sp>
      <p:pic>
        <p:nvPicPr>
          <p:cNvPr id="13" name="Picture 12">
            <a:extLst>
              <a:ext uri="{FF2B5EF4-FFF2-40B4-BE49-F238E27FC236}">
                <a16:creationId xmlns:a16="http://schemas.microsoft.com/office/drawing/2014/main" id="{C4C3EA80-EC8C-436D-BFC2-D5510449A644}"/>
              </a:ext>
            </a:extLst>
          </p:cNvPr>
          <p:cNvPicPr>
            <a:picLocks noChangeAspect="1"/>
          </p:cNvPicPr>
          <p:nvPr/>
        </p:nvPicPr>
        <p:blipFill>
          <a:blip r:embed="rId3"/>
          <a:stretch>
            <a:fillRect/>
          </a:stretch>
        </p:blipFill>
        <p:spPr>
          <a:xfrm>
            <a:off x="308894" y="1261351"/>
            <a:ext cx="6240212" cy="2163607"/>
          </a:xfrm>
          <a:prstGeom prst="rect">
            <a:avLst/>
          </a:prstGeom>
        </p:spPr>
      </p:pic>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dirty="0">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dirty="0">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dirty="0">
                <a:latin typeface="OCR A Extended" panose="02010509020102010303" pitchFamily="50" charset="0"/>
              </a:rPr>
              <a:t>Anomaly/Outlier Detection</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dirty="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35422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Additional Areas of Assessment during Presentation</a:t>
            </a:r>
            <a:endParaRPr/>
          </a:p>
        </p:txBody>
      </p:sp>
      <p:pic>
        <p:nvPicPr>
          <p:cNvPr id="61" name="Google Shape;61;p14"/>
          <p:cNvPicPr preferRelativeResize="0"/>
          <p:nvPr/>
        </p:nvPicPr>
        <p:blipFill>
          <a:blip r:embed="rId3">
            <a:alphaModFix/>
          </a:blip>
          <a:stretch>
            <a:fillRect/>
          </a:stretch>
        </p:blipFill>
        <p:spPr>
          <a:xfrm>
            <a:off x="-743475" y="1268975"/>
            <a:ext cx="8143949" cy="2433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91ABF3-5DF5-4FE9-97ED-91662BDB3577}"/>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1FF07BE-DE67-4987-90DA-AFD2C087D653}"/>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Splitting of Dataset</a:t>
            </a:r>
          </a:p>
        </p:txBody>
      </p:sp>
      <p:sp>
        <p:nvSpPr>
          <p:cNvPr id="7" name="Rectangle 6">
            <a:extLst>
              <a:ext uri="{FF2B5EF4-FFF2-40B4-BE49-F238E27FC236}">
                <a16:creationId xmlns:a16="http://schemas.microsoft.com/office/drawing/2014/main" id="{5C2999BC-27CD-40BE-8C58-603A5A3C04B8}"/>
              </a:ext>
            </a:extLst>
          </p:cNvPr>
          <p:cNvSpPr/>
          <p:nvPr/>
        </p:nvSpPr>
        <p:spPr>
          <a:xfrm>
            <a:off x="335280" y="726323"/>
            <a:ext cx="3919582" cy="547304"/>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2400" b="1" dirty="0">
                <a:latin typeface="Century Gothic" panose="020B0502020202020204" pitchFamily="34" charset="0"/>
              </a:rPr>
              <a:t>Train Set</a:t>
            </a:r>
          </a:p>
        </p:txBody>
      </p:sp>
      <p:sp>
        <p:nvSpPr>
          <p:cNvPr id="8" name="Rectangle 7">
            <a:extLst>
              <a:ext uri="{FF2B5EF4-FFF2-40B4-BE49-F238E27FC236}">
                <a16:creationId xmlns:a16="http://schemas.microsoft.com/office/drawing/2014/main" id="{B7BD2F75-3CE1-4131-841F-95803CE3C0C3}"/>
              </a:ext>
            </a:extLst>
          </p:cNvPr>
          <p:cNvSpPr/>
          <p:nvPr/>
        </p:nvSpPr>
        <p:spPr>
          <a:xfrm>
            <a:off x="4476466" y="726323"/>
            <a:ext cx="1710974" cy="572970"/>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800" b="1" dirty="0">
                <a:latin typeface="Century Gothic" panose="020B0502020202020204" pitchFamily="34" charset="0"/>
              </a:rPr>
              <a:t>Test Set</a:t>
            </a:r>
          </a:p>
        </p:txBody>
      </p:sp>
      <p:pic>
        <p:nvPicPr>
          <p:cNvPr id="10" name="Picture 9">
            <a:extLst>
              <a:ext uri="{FF2B5EF4-FFF2-40B4-BE49-F238E27FC236}">
                <a16:creationId xmlns:a16="http://schemas.microsoft.com/office/drawing/2014/main" id="{EAE9BB1E-1593-405B-966B-FA6FC782367D}"/>
              </a:ext>
            </a:extLst>
          </p:cNvPr>
          <p:cNvPicPr>
            <a:picLocks noChangeAspect="1"/>
          </p:cNvPicPr>
          <p:nvPr/>
        </p:nvPicPr>
        <p:blipFill>
          <a:blip r:embed="rId3"/>
          <a:stretch>
            <a:fillRect/>
          </a:stretch>
        </p:blipFill>
        <p:spPr>
          <a:xfrm>
            <a:off x="301897" y="2691912"/>
            <a:ext cx="3892005" cy="1544795"/>
          </a:xfrm>
          <a:prstGeom prst="rect">
            <a:avLst/>
          </a:prstGeom>
        </p:spPr>
      </p:pic>
      <p:sp>
        <p:nvSpPr>
          <p:cNvPr id="11" name="Rectangle: Rounded Corners 10">
            <a:extLst>
              <a:ext uri="{FF2B5EF4-FFF2-40B4-BE49-F238E27FC236}">
                <a16:creationId xmlns:a16="http://schemas.microsoft.com/office/drawing/2014/main" id="{3C9BDBB2-8777-405B-AE5E-BBB57FDDE809}"/>
              </a:ext>
            </a:extLst>
          </p:cNvPr>
          <p:cNvSpPr/>
          <p:nvPr/>
        </p:nvSpPr>
        <p:spPr>
          <a:xfrm>
            <a:off x="698826" y="2028256"/>
            <a:ext cx="3098146" cy="45958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Century Gothic" panose="020B0502020202020204" pitchFamily="34" charset="0"/>
              </a:rPr>
              <a:t>K-fold Cross-Validation</a:t>
            </a:r>
          </a:p>
        </p:txBody>
      </p:sp>
      <p:cxnSp>
        <p:nvCxnSpPr>
          <p:cNvPr id="23" name="Straight Arrow Connector 22">
            <a:extLst>
              <a:ext uri="{FF2B5EF4-FFF2-40B4-BE49-F238E27FC236}">
                <a16:creationId xmlns:a16="http://schemas.microsoft.com/office/drawing/2014/main" id="{601894BE-E6D9-4755-91A2-9CC434999563}"/>
              </a:ext>
            </a:extLst>
          </p:cNvPr>
          <p:cNvCxnSpPr>
            <a:cxnSpLocks/>
          </p:cNvCxnSpPr>
          <p:nvPr/>
        </p:nvCxnSpPr>
        <p:spPr>
          <a:xfrm>
            <a:off x="304800" y="1413510"/>
            <a:ext cx="3950062" cy="132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CBC38DC-6DF3-46B3-B923-26BBEBC50262}"/>
              </a:ext>
            </a:extLst>
          </p:cNvPr>
          <p:cNvCxnSpPr>
            <a:cxnSpLocks/>
          </p:cNvCxnSpPr>
          <p:nvPr/>
        </p:nvCxnSpPr>
        <p:spPr>
          <a:xfrm flipV="1">
            <a:off x="4476466" y="1413510"/>
            <a:ext cx="1787174" cy="132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C0E2666C-17FE-45C6-9CBF-FCD91DC2F1DA}"/>
              </a:ext>
            </a:extLst>
          </p:cNvPr>
          <p:cNvSpPr txBox="1"/>
          <p:nvPr/>
        </p:nvSpPr>
        <p:spPr>
          <a:xfrm>
            <a:off x="2029535" y="1444547"/>
            <a:ext cx="876300" cy="461665"/>
          </a:xfrm>
          <a:prstGeom prst="rect">
            <a:avLst/>
          </a:prstGeom>
          <a:noFill/>
        </p:spPr>
        <p:txBody>
          <a:bodyPr wrap="square" rtlCol="0">
            <a:spAutoFit/>
          </a:bodyPr>
          <a:lstStyle/>
          <a:p>
            <a:r>
              <a:rPr lang="en-SG" sz="2400" b="1" dirty="0">
                <a:latin typeface="Century Gothic" panose="020B0502020202020204" pitchFamily="34" charset="0"/>
              </a:rPr>
              <a:t>70%</a:t>
            </a:r>
          </a:p>
        </p:txBody>
      </p:sp>
      <p:sp>
        <p:nvSpPr>
          <p:cNvPr id="32" name="TextBox 31">
            <a:extLst>
              <a:ext uri="{FF2B5EF4-FFF2-40B4-BE49-F238E27FC236}">
                <a16:creationId xmlns:a16="http://schemas.microsoft.com/office/drawing/2014/main" id="{1E307979-E13E-4ACC-B419-25902FEA601C}"/>
              </a:ext>
            </a:extLst>
          </p:cNvPr>
          <p:cNvSpPr txBox="1"/>
          <p:nvPr/>
        </p:nvSpPr>
        <p:spPr>
          <a:xfrm>
            <a:off x="4987573" y="1426740"/>
            <a:ext cx="1497671" cy="461665"/>
          </a:xfrm>
          <a:prstGeom prst="rect">
            <a:avLst/>
          </a:prstGeom>
          <a:noFill/>
        </p:spPr>
        <p:txBody>
          <a:bodyPr wrap="square" rtlCol="0">
            <a:spAutoFit/>
          </a:bodyPr>
          <a:lstStyle/>
          <a:p>
            <a:r>
              <a:rPr lang="en-SG" sz="2400" b="1" dirty="0">
                <a:latin typeface="Century Gothic" panose="020B0502020202020204" pitchFamily="34" charset="0"/>
              </a:rPr>
              <a:t>30%</a:t>
            </a:r>
          </a:p>
        </p:txBody>
      </p:sp>
      <p:sp>
        <p:nvSpPr>
          <p:cNvPr id="33" name="Title 1">
            <a:extLst>
              <a:ext uri="{FF2B5EF4-FFF2-40B4-BE49-F238E27FC236}">
                <a16:creationId xmlns:a16="http://schemas.microsoft.com/office/drawing/2014/main" id="{255CF9F8-C49C-4F9C-93D7-B901D79796AA}"/>
              </a:ext>
            </a:extLst>
          </p:cNvPr>
          <p:cNvSpPr txBox="1">
            <a:spLocks/>
          </p:cNvSpPr>
          <p:nvPr/>
        </p:nvSpPr>
        <p:spPr>
          <a:xfrm>
            <a:off x="4254862" y="2006395"/>
            <a:ext cx="2362201" cy="22303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400" b="1" dirty="0">
                <a:latin typeface="Century Gothic" panose="020B0502020202020204" pitchFamily="34" charset="0"/>
              </a:rPr>
              <a:t>Test Set: </a:t>
            </a:r>
            <a:r>
              <a:rPr lang="en-SG" sz="1400" dirty="0">
                <a:latin typeface="Century Gothic" panose="020B0502020202020204" pitchFamily="34" charset="0"/>
              </a:rPr>
              <a:t>to be used for model evaluation metrics</a:t>
            </a:r>
          </a:p>
          <a:p>
            <a:pPr algn="just"/>
            <a:endParaRPr lang="en-SG" sz="1400" b="1" dirty="0">
              <a:latin typeface="Century Gothic" panose="020B0502020202020204" pitchFamily="34" charset="0"/>
            </a:endParaRPr>
          </a:p>
          <a:p>
            <a:pPr algn="just"/>
            <a:r>
              <a:rPr lang="en-SG" sz="1400" b="1" dirty="0">
                <a:latin typeface="Century Gothic" panose="020B0502020202020204" pitchFamily="34" charset="0"/>
              </a:rPr>
              <a:t>Training Set:  </a:t>
            </a:r>
            <a:r>
              <a:rPr lang="en-SG" sz="1400" dirty="0">
                <a:latin typeface="Century Gothic" panose="020B0502020202020204" pitchFamily="34" charset="0"/>
              </a:rPr>
              <a:t>used for model training while k-fold cross validation is used for parameter tuning</a:t>
            </a:r>
          </a:p>
        </p:txBody>
      </p:sp>
    </p:spTree>
    <p:extLst>
      <p:ext uri="{BB962C8B-B14F-4D97-AF65-F5344CB8AC3E}">
        <p14:creationId xmlns:p14="http://schemas.microsoft.com/office/powerpoint/2010/main" val="359480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246F-14BF-476E-B448-3CFD5CC6EC6C}"/>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206C9FB5-8788-4229-96CA-F11E200D320F}"/>
              </a:ext>
            </a:extLst>
          </p:cNvPr>
          <p:cNvSpPr>
            <a:spLocks noGrp="1"/>
          </p:cNvSpPr>
          <p:nvPr>
            <p:ph type="body" idx="1"/>
          </p:nvPr>
        </p:nvSpPr>
        <p:spPr/>
        <p:txBody>
          <a:bodyPr/>
          <a:lstStyle/>
          <a:p>
            <a:endParaRPr lang="en-SG"/>
          </a:p>
        </p:txBody>
      </p:sp>
      <p:pic>
        <p:nvPicPr>
          <p:cNvPr id="4" name="Picture 3">
            <a:extLst>
              <a:ext uri="{FF2B5EF4-FFF2-40B4-BE49-F238E27FC236}">
                <a16:creationId xmlns:a16="http://schemas.microsoft.com/office/drawing/2014/main" id="{BF2EC2DF-ED78-41F2-95CF-FB405F0B3080}"/>
              </a:ext>
            </a:extLst>
          </p:cNvPr>
          <p:cNvPicPr>
            <a:picLocks noChangeAspect="1"/>
          </p:cNvPicPr>
          <p:nvPr/>
        </p:nvPicPr>
        <p:blipFill>
          <a:blip r:embed="rId3"/>
          <a:stretch>
            <a:fillRect/>
          </a:stretch>
        </p:blipFill>
        <p:spPr>
          <a:xfrm>
            <a:off x="744825" y="1849592"/>
            <a:ext cx="2415346" cy="1515245"/>
          </a:xfrm>
          <a:prstGeom prst="rect">
            <a:avLst/>
          </a:prstGeom>
        </p:spPr>
      </p:pic>
      <p:sp>
        <p:nvSpPr>
          <p:cNvPr id="5" name="Rectangle 4">
            <a:extLst>
              <a:ext uri="{FF2B5EF4-FFF2-40B4-BE49-F238E27FC236}">
                <a16:creationId xmlns:a16="http://schemas.microsoft.com/office/drawing/2014/main" id="{7C7446F8-3250-47AE-8DE8-861D67282A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1549A53-0F76-4531-9B2C-2C2B0EEC800A}"/>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Data Cleaning – Missing Values</a:t>
            </a:r>
          </a:p>
        </p:txBody>
      </p:sp>
      <p:sp>
        <p:nvSpPr>
          <p:cNvPr id="7" name="Title 1">
            <a:extLst>
              <a:ext uri="{FF2B5EF4-FFF2-40B4-BE49-F238E27FC236}">
                <a16:creationId xmlns:a16="http://schemas.microsoft.com/office/drawing/2014/main" id="{375147C9-F7D2-4A79-8E12-B87505A6C7B0}"/>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NULLITY CORRELATION MATRIX HEATMAP + DENDROGRAM</a:t>
            </a:r>
            <a:endParaRPr lang="en-SG" sz="1500" b="1"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F8FA1C4D-E85B-44A1-AFA8-61A273799E87}"/>
              </a:ext>
            </a:extLst>
          </p:cNvPr>
          <p:cNvSpPr/>
          <p:nvPr/>
        </p:nvSpPr>
        <p:spPr>
          <a:xfrm>
            <a:off x="1370222" y="3211627"/>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F5</a:t>
            </a:r>
          </a:p>
        </p:txBody>
      </p:sp>
      <p:pic>
        <p:nvPicPr>
          <p:cNvPr id="9" name="Picture 2">
            <a:extLst>
              <a:ext uri="{FF2B5EF4-FFF2-40B4-BE49-F238E27FC236}">
                <a16:creationId xmlns:a16="http://schemas.microsoft.com/office/drawing/2014/main" id="{1C285611-DC82-450B-AD52-6D2CEA5FD9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7697"/>
          <a:stretch/>
        </p:blipFill>
        <p:spPr bwMode="auto">
          <a:xfrm>
            <a:off x="4530321" y="1279109"/>
            <a:ext cx="1166327" cy="23230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4656939E-959C-4AD5-A26B-A36227478582}"/>
              </a:ext>
            </a:extLst>
          </p:cNvPr>
          <p:cNvSpPr/>
          <p:nvPr/>
        </p:nvSpPr>
        <p:spPr>
          <a:xfrm>
            <a:off x="335339" y="2593968"/>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F6</a:t>
            </a:r>
          </a:p>
        </p:txBody>
      </p:sp>
      <p:sp>
        <p:nvSpPr>
          <p:cNvPr id="11" name="Rectangle: Rounded Corners 10">
            <a:extLst>
              <a:ext uri="{FF2B5EF4-FFF2-40B4-BE49-F238E27FC236}">
                <a16:creationId xmlns:a16="http://schemas.microsoft.com/office/drawing/2014/main" id="{FF60BF6E-D1A9-4E31-92BA-E98B86633F1C}"/>
              </a:ext>
            </a:extLst>
          </p:cNvPr>
          <p:cNvSpPr/>
          <p:nvPr/>
        </p:nvSpPr>
        <p:spPr>
          <a:xfrm>
            <a:off x="330388" y="176814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F5</a:t>
            </a:r>
          </a:p>
        </p:txBody>
      </p:sp>
      <p:sp>
        <p:nvSpPr>
          <p:cNvPr id="12" name="Rectangle: Rounded Corners 11">
            <a:extLst>
              <a:ext uri="{FF2B5EF4-FFF2-40B4-BE49-F238E27FC236}">
                <a16:creationId xmlns:a16="http://schemas.microsoft.com/office/drawing/2014/main" id="{C66FF6B7-C05B-4976-B687-B915C01B50C8}"/>
              </a:ext>
            </a:extLst>
          </p:cNvPr>
          <p:cNvSpPr/>
          <p:nvPr/>
        </p:nvSpPr>
        <p:spPr>
          <a:xfrm>
            <a:off x="2643132" y="323815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F6</a:t>
            </a:r>
          </a:p>
        </p:txBody>
      </p:sp>
      <p:cxnSp>
        <p:nvCxnSpPr>
          <p:cNvPr id="13" name="Straight Connector 12">
            <a:extLst>
              <a:ext uri="{FF2B5EF4-FFF2-40B4-BE49-F238E27FC236}">
                <a16:creationId xmlns:a16="http://schemas.microsoft.com/office/drawing/2014/main" id="{220CBCA5-1A22-4C41-A4DC-44D232A04C62}"/>
              </a:ext>
            </a:extLst>
          </p:cNvPr>
          <p:cNvCxnSpPr>
            <a:cxnSpLocks/>
          </p:cNvCxnSpPr>
          <p:nvPr/>
        </p:nvCxnSpPr>
        <p:spPr>
          <a:xfrm>
            <a:off x="991835" y="1377863"/>
            <a:ext cx="0" cy="1745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62C9CAA-59ED-4295-A0A1-818E6239D819}"/>
              </a:ext>
            </a:extLst>
          </p:cNvPr>
          <p:cNvCxnSpPr>
            <a:cxnSpLocks/>
          </p:cNvCxnSpPr>
          <p:nvPr/>
        </p:nvCxnSpPr>
        <p:spPr>
          <a:xfrm flipH="1">
            <a:off x="984431" y="3123088"/>
            <a:ext cx="2585486" cy="0"/>
          </a:xfrm>
          <a:prstGeom prst="line">
            <a:avLst/>
          </a:prstGeom>
        </p:spPr>
        <p:style>
          <a:lnRef idx="3">
            <a:schemeClr val="dk1"/>
          </a:lnRef>
          <a:fillRef idx="0">
            <a:schemeClr val="dk1"/>
          </a:fillRef>
          <a:effectRef idx="2">
            <a:schemeClr val="dk1"/>
          </a:effectRef>
          <a:fontRef idx="minor">
            <a:schemeClr val="tx1"/>
          </a:fontRef>
        </p:style>
      </p:cxnSp>
      <p:sp>
        <p:nvSpPr>
          <p:cNvPr id="15" name="Title 1">
            <a:extLst>
              <a:ext uri="{FF2B5EF4-FFF2-40B4-BE49-F238E27FC236}">
                <a16:creationId xmlns:a16="http://schemas.microsoft.com/office/drawing/2014/main" id="{ECABC630-6F66-41C2-8523-BEE0CEAEE510}"/>
              </a:ext>
            </a:extLst>
          </p:cNvPr>
          <p:cNvSpPr txBox="1">
            <a:spLocks/>
          </p:cNvSpPr>
          <p:nvPr/>
        </p:nvSpPr>
        <p:spPr>
          <a:xfrm>
            <a:off x="145012" y="3651814"/>
            <a:ext cx="3283987" cy="53749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Marginal Correlation (0.1) bet the presence of absence of F5 &amp; that  for F6</a:t>
            </a:r>
          </a:p>
        </p:txBody>
      </p:sp>
      <p:sp>
        <p:nvSpPr>
          <p:cNvPr id="16" name="Title 1">
            <a:extLst>
              <a:ext uri="{FF2B5EF4-FFF2-40B4-BE49-F238E27FC236}">
                <a16:creationId xmlns:a16="http://schemas.microsoft.com/office/drawing/2014/main" id="{9EB66869-A7F8-4848-A873-361F59B5B90F}"/>
              </a:ext>
            </a:extLst>
          </p:cNvPr>
          <p:cNvSpPr txBox="1">
            <a:spLocks/>
          </p:cNvSpPr>
          <p:nvPr/>
        </p:nvSpPr>
        <p:spPr>
          <a:xfrm>
            <a:off x="3576181" y="3651814"/>
            <a:ext cx="3049124" cy="53749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dirty="0">
                <a:solidFill>
                  <a:srgbClr val="FF0000"/>
                </a:solidFill>
                <a:latin typeface="Century Gothic" panose="020B0502020202020204" pitchFamily="34" charset="0"/>
              </a:rPr>
              <a:t>THIS PART CANNOT UNDERSAND YET</a:t>
            </a:r>
          </a:p>
        </p:txBody>
      </p:sp>
    </p:spTree>
    <p:extLst>
      <p:ext uri="{BB962C8B-B14F-4D97-AF65-F5344CB8AC3E}">
        <p14:creationId xmlns:p14="http://schemas.microsoft.com/office/powerpoint/2010/main" val="217784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47DB-026D-45C5-9FFE-44CB49EFDAF6}"/>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B88DE465-7F0C-448D-934F-62561D247F4B}"/>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4A38D49C-4B27-4E4E-BAD1-462B570E9D24}"/>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BA46C5D7-96F2-4960-AED8-EED7F4E95D7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Data Cleaning – Missing Values</a:t>
            </a:r>
          </a:p>
        </p:txBody>
      </p:sp>
      <p:sp>
        <p:nvSpPr>
          <p:cNvPr id="6" name="Title 1">
            <a:extLst>
              <a:ext uri="{FF2B5EF4-FFF2-40B4-BE49-F238E27FC236}">
                <a16:creationId xmlns:a16="http://schemas.microsoft.com/office/drawing/2014/main" id="{3279152B-7C98-4025-83D4-0A79A70CB29F}"/>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dirty="0">
                <a:latin typeface="Century Gothic" panose="020B0502020202020204" pitchFamily="34" charset="0"/>
              </a:rPr>
              <a:t>CHECK FOR PRESENCE OF MISSING VALUES</a:t>
            </a:r>
          </a:p>
        </p:txBody>
      </p:sp>
      <p:sp>
        <p:nvSpPr>
          <p:cNvPr id="7" name="Title 1">
            <a:extLst>
              <a:ext uri="{FF2B5EF4-FFF2-40B4-BE49-F238E27FC236}">
                <a16:creationId xmlns:a16="http://schemas.microsoft.com/office/drawing/2014/main" id="{ECE3B481-D2EC-44F6-9BD2-CB72030D26D7}"/>
              </a:ext>
            </a:extLst>
          </p:cNvPr>
          <p:cNvSpPr txBox="1">
            <a:spLocks/>
          </p:cNvSpPr>
          <p:nvPr/>
        </p:nvSpPr>
        <p:spPr>
          <a:xfrm>
            <a:off x="95691" y="2248327"/>
            <a:ext cx="6624087" cy="4650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Only Feature 5 and 6 has missing values while the percentage of missing values over whole dataset is below 3%</a:t>
            </a:r>
          </a:p>
        </p:txBody>
      </p:sp>
      <p:pic>
        <p:nvPicPr>
          <p:cNvPr id="8" name="Picture 7">
            <a:extLst>
              <a:ext uri="{FF2B5EF4-FFF2-40B4-BE49-F238E27FC236}">
                <a16:creationId xmlns:a16="http://schemas.microsoft.com/office/drawing/2014/main" id="{BE49726E-CD51-4E83-8E94-8AD41BEFF1A1}"/>
              </a:ext>
            </a:extLst>
          </p:cNvPr>
          <p:cNvPicPr>
            <a:picLocks noChangeAspect="1"/>
          </p:cNvPicPr>
          <p:nvPr/>
        </p:nvPicPr>
        <p:blipFill rotWithShape="1">
          <a:blip r:embed="rId3"/>
          <a:srcRect b="82355"/>
          <a:stretch/>
        </p:blipFill>
        <p:spPr>
          <a:xfrm>
            <a:off x="3047639" y="1269154"/>
            <a:ext cx="935061" cy="282594"/>
          </a:xfrm>
          <a:prstGeom prst="rect">
            <a:avLst/>
          </a:prstGeom>
        </p:spPr>
      </p:pic>
      <p:pic>
        <p:nvPicPr>
          <p:cNvPr id="9" name="Picture 8">
            <a:extLst>
              <a:ext uri="{FF2B5EF4-FFF2-40B4-BE49-F238E27FC236}">
                <a16:creationId xmlns:a16="http://schemas.microsoft.com/office/drawing/2014/main" id="{2449039C-1A39-40E7-AB7E-621E7E5503A5}"/>
              </a:ext>
            </a:extLst>
          </p:cNvPr>
          <p:cNvPicPr>
            <a:picLocks noChangeAspect="1"/>
          </p:cNvPicPr>
          <p:nvPr/>
        </p:nvPicPr>
        <p:blipFill rotWithShape="1">
          <a:blip r:embed="rId4"/>
          <a:srcRect b="7526"/>
          <a:stretch/>
        </p:blipFill>
        <p:spPr>
          <a:xfrm>
            <a:off x="1199330" y="1285066"/>
            <a:ext cx="1842443" cy="836010"/>
          </a:xfrm>
          <a:prstGeom prst="rect">
            <a:avLst/>
          </a:prstGeom>
        </p:spPr>
      </p:pic>
      <p:pic>
        <p:nvPicPr>
          <p:cNvPr id="10" name="Picture 9">
            <a:extLst>
              <a:ext uri="{FF2B5EF4-FFF2-40B4-BE49-F238E27FC236}">
                <a16:creationId xmlns:a16="http://schemas.microsoft.com/office/drawing/2014/main" id="{EF016C6E-0830-43A8-89A7-071177E7ACA2}"/>
              </a:ext>
            </a:extLst>
          </p:cNvPr>
          <p:cNvPicPr>
            <a:picLocks noChangeAspect="1"/>
          </p:cNvPicPr>
          <p:nvPr/>
        </p:nvPicPr>
        <p:blipFill rotWithShape="1">
          <a:blip r:embed="rId5"/>
          <a:srcRect b="80177"/>
          <a:stretch/>
        </p:blipFill>
        <p:spPr>
          <a:xfrm>
            <a:off x="4226559" y="1283751"/>
            <a:ext cx="935062" cy="159988"/>
          </a:xfrm>
          <a:prstGeom prst="rect">
            <a:avLst/>
          </a:prstGeom>
        </p:spPr>
      </p:pic>
      <p:pic>
        <p:nvPicPr>
          <p:cNvPr id="11" name="Picture 10">
            <a:extLst>
              <a:ext uri="{FF2B5EF4-FFF2-40B4-BE49-F238E27FC236}">
                <a16:creationId xmlns:a16="http://schemas.microsoft.com/office/drawing/2014/main" id="{D9C8DD95-5B21-4432-BCC7-CE8953E301B5}"/>
              </a:ext>
            </a:extLst>
          </p:cNvPr>
          <p:cNvPicPr>
            <a:picLocks noChangeAspect="1"/>
          </p:cNvPicPr>
          <p:nvPr/>
        </p:nvPicPr>
        <p:blipFill rotWithShape="1">
          <a:blip r:embed="rId3"/>
          <a:srcRect t="24865" b="37876"/>
          <a:stretch/>
        </p:blipFill>
        <p:spPr>
          <a:xfrm>
            <a:off x="3072691" y="1543121"/>
            <a:ext cx="935061" cy="596711"/>
          </a:xfrm>
          <a:prstGeom prst="rect">
            <a:avLst/>
          </a:prstGeom>
        </p:spPr>
      </p:pic>
      <p:pic>
        <p:nvPicPr>
          <p:cNvPr id="12" name="Picture 11">
            <a:extLst>
              <a:ext uri="{FF2B5EF4-FFF2-40B4-BE49-F238E27FC236}">
                <a16:creationId xmlns:a16="http://schemas.microsoft.com/office/drawing/2014/main" id="{551A9DDA-74B8-49EC-A57E-17F7897B53E1}"/>
              </a:ext>
            </a:extLst>
          </p:cNvPr>
          <p:cNvPicPr>
            <a:picLocks noChangeAspect="1"/>
          </p:cNvPicPr>
          <p:nvPr/>
        </p:nvPicPr>
        <p:blipFill rotWithShape="1">
          <a:blip r:embed="rId5"/>
          <a:srcRect t="19823"/>
          <a:stretch/>
        </p:blipFill>
        <p:spPr>
          <a:xfrm>
            <a:off x="4226560" y="1518069"/>
            <a:ext cx="935061" cy="647118"/>
          </a:xfrm>
          <a:prstGeom prst="rect">
            <a:avLst/>
          </a:prstGeom>
        </p:spPr>
      </p:pic>
      <p:pic>
        <p:nvPicPr>
          <p:cNvPr id="13" name="Picture 12">
            <a:extLst>
              <a:ext uri="{FF2B5EF4-FFF2-40B4-BE49-F238E27FC236}">
                <a16:creationId xmlns:a16="http://schemas.microsoft.com/office/drawing/2014/main" id="{D9F3A9A7-9CC8-42E3-B239-D612A514B8A2}"/>
              </a:ext>
            </a:extLst>
          </p:cNvPr>
          <p:cNvPicPr>
            <a:picLocks noChangeAspect="1"/>
          </p:cNvPicPr>
          <p:nvPr/>
        </p:nvPicPr>
        <p:blipFill>
          <a:blip r:embed="rId5"/>
          <a:stretch>
            <a:fillRect/>
          </a:stretch>
        </p:blipFill>
        <p:spPr>
          <a:xfrm>
            <a:off x="4132330" y="1270633"/>
            <a:ext cx="1065971" cy="920102"/>
          </a:xfrm>
          <a:prstGeom prst="rect">
            <a:avLst/>
          </a:prstGeom>
        </p:spPr>
      </p:pic>
      <p:sp>
        <p:nvSpPr>
          <p:cNvPr id="14" name="Rectangle: Rounded Corners 13">
            <a:extLst>
              <a:ext uri="{FF2B5EF4-FFF2-40B4-BE49-F238E27FC236}">
                <a16:creationId xmlns:a16="http://schemas.microsoft.com/office/drawing/2014/main" id="{8BFE7AD5-84EE-4E04-9188-4DB066347402}"/>
              </a:ext>
            </a:extLst>
          </p:cNvPr>
          <p:cNvSpPr/>
          <p:nvPr/>
        </p:nvSpPr>
        <p:spPr>
          <a:xfrm>
            <a:off x="2978265" y="120809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5</a:t>
            </a:r>
          </a:p>
        </p:txBody>
      </p:sp>
      <p:sp>
        <p:nvSpPr>
          <p:cNvPr id="15" name="Rectangle: Rounded Corners 14">
            <a:extLst>
              <a:ext uri="{FF2B5EF4-FFF2-40B4-BE49-F238E27FC236}">
                <a16:creationId xmlns:a16="http://schemas.microsoft.com/office/drawing/2014/main" id="{BA062335-575B-4EC1-B17D-79A93F86D9B7}"/>
              </a:ext>
            </a:extLst>
          </p:cNvPr>
          <p:cNvSpPr/>
          <p:nvPr/>
        </p:nvSpPr>
        <p:spPr>
          <a:xfrm>
            <a:off x="4162192" y="120508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Feature 6</a:t>
            </a:r>
          </a:p>
        </p:txBody>
      </p:sp>
      <p:sp>
        <p:nvSpPr>
          <p:cNvPr id="16" name="Rectangle: Rounded Corners 15">
            <a:extLst>
              <a:ext uri="{FF2B5EF4-FFF2-40B4-BE49-F238E27FC236}">
                <a16:creationId xmlns:a16="http://schemas.microsoft.com/office/drawing/2014/main" id="{A1EE643F-11F9-4D6C-94CE-A572468FC726}"/>
              </a:ext>
            </a:extLst>
          </p:cNvPr>
          <p:cNvSpPr/>
          <p:nvPr/>
        </p:nvSpPr>
        <p:spPr>
          <a:xfrm>
            <a:off x="1199330" y="2871341"/>
            <a:ext cx="4414989" cy="3992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Data NOT Missing Completely at Random (MCAR)</a:t>
            </a:r>
          </a:p>
        </p:txBody>
      </p:sp>
      <p:sp>
        <p:nvSpPr>
          <p:cNvPr id="17" name="Title 1">
            <a:extLst>
              <a:ext uri="{FF2B5EF4-FFF2-40B4-BE49-F238E27FC236}">
                <a16:creationId xmlns:a16="http://schemas.microsoft.com/office/drawing/2014/main" id="{09ACD971-CC01-4E7F-BA19-73C85B2309D2}"/>
              </a:ext>
            </a:extLst>
          </p:cNvPr>
          <p:cNvSpPr txBox="1">
            <a:spLocks/>
          </p:cNvSpPr>
          <p:nvPr/>
        </p:nvSpPr>
        <p:spPr>
          <a:xfrm>
            <a:off x="104430" y="3447165"/>
            <a:ext cx="6624087" cy="28080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solidFill>
                  <a:schemeClr val="tx1"/>
                </a:solidFill>
              </a:rPr>
              <a:t>Hard to distinguish bet Missing at Random (MAR) and Missing Not at Random (MNAR)</a:t>
            </a:r>
          </a:p>
        </p:txBody>
      </p:sp>
      <p:sp>
        <p:nvSpPr>
          <p:cNvPr id="18" name="Title 1">
            <a:extLst>
              <a:ext uri="{FF2B5EF4-FFF2-40B4-BE49-F238E27FC236}">
                <a16:creationId xmlns:a16="http://schemas.microsoft.com/office/drawing/2014/main" id="{74C6E508-5613-465F-9D76-CB021ED27A9C}"/>
              </a:ext>
            </a:extLst>
          </p:cNvPr>
          <p:cNvSpPr txBox="1">
            <a:spLocks/>
          </p:cNvSpPr>
          <p:nvPr/>
        </p:nvSpPr>
        <p:spPr>
          <a:xfrm>
            <a:off x="104429" y="383528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solidFill>
                  <a:schemeClr val="tx1"/>
                </a:solidFill>
              </a:rPr>
              <a:t>Features definition and contexts are unknown</a:t>
            </a:r>
          </a:p>
        </p:txBody>
      </p:sp>
      <p:sp>
        <p:nvSpPr>
          <p:cNvPr id="19" name="Title 1">
            <a:extLst>
              <a:ext uri="{FF2B5EF4-FFF2-40B4-BE49-F238E27FC236}">
                <a16:creationId xmlns:a16="http://schemas.microsoft.com/office/drawing/2014/main" id="{674D1A99-DAB2-4499-85B4-624C3D142C67}"/>
              </a:ext>
            </a:extLst>
          </p:cNvPr>
          <p:cNvSpPr txBox="1">
            <a:spLocks/>
          </p:cNvSpPr>
          <p:nvPr/>
        </p:nvSpPr>
        <p:spPr>
          <a:xfrm>
            <a:off x="95691" y="425446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dirty="0">
                <a:solidFill>
                  <a:schemeClr val="tx1"/>
                </a:solidFill>
              </a:rPr>
              <a:t>SOLUTION : MULTIPLE IMPUTATION </a:t>
            </a:r>
            <a:r>
              <a:rPr lang="en-SG" sz="1200" dirty="0">
                <a:solidFill>
                  <a:schemeClr val="tx1"/>
                </a:solidFill>
              </a:rPr>
              <a:t>(using </a:t>
            </a:r>
            <a:r>
              <a:rPr lang="en-SG" sz="1200" dirty="0" err="1">
                <a:solidFill>
                  <a:schemeClr val="tx1"/>
                </a:solidFill>
              </a:rPr>
              <a:t>sklearn</a:t>
            </a:r>
            <a:r>
              <a:rPr lang="en-SG" sz="1200" dirty="0">
                <a:solidFill>
                  <a:schemeClr val="tx1"/>
                </a:solidFill>
              </a:rPr>
              <a:t> by mean values)</a:t>
            </a:r>
          </a:p>
        </p:txBody>
      </p:sp>
    </p:spTree>
    <p:extLst>
      <p:ext uri="{BB962C8B-B14F-4D97-AF65-F5344CB8AC3E}">
        <p14:creationId xmlns:p14="http://schemas.microsoft.com/office/powerpoint/2010/main" val="260866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EBEF-A6A1-44C5-9C5B-00A32E26D58E}"/>
              </a:ext>
            </a:extLst>
          </p:cNvPr>
          <p:cNvSpPr>
            <a:spLocks noGrp="1"/>
          </p:cNvSpPr>
          <p:nvPr>
            <p:ph type="title"/>
          </p:nvPr>
        </p:nvSpPr>
        <p:spPr/>
        <p:txBody>
          <a:bodyPr/>
          <a:lstStyle/>
          <a:p>
            <a:endParaRPr lang="en-SG"/>
          </a:p>
        </p:txBody>
      </p:sp>
      <p:sp>
        <p:nvSpPr>
          <p:cNvPr id="5" name="Rectangle 4">
            <a:extLst>
              <a:ext uri="{FF2B5EF4-FFF2-40B4-BE49-F238E27FC236}">
                <a16:creationId xmlns:a16="http://schemas.microsoft.com/office/drawing/2014/main" id="{A2F1C6D0-DB25-4008-8CED-03E2673DD3C9}"/>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C4D004C-39D1-4A3F-83FE-C87882DF553A}"/>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Data Transformation - Normalization</a:t>
            </a:r>
          </a:p>
        </p:txBody>
      </p:sp>
      <p:sp>
        <p:nvSpPr>
          <p:cNvPr id="7" name="Title 1">
            <a:extLst>
              <a:ext uri="{FF2B5EF4-FFF2-40B4-BE49-F238E27FC236}">
                <a16:creationId xmlns:a16="http://schemas.microsoft.com/office/drawing/2014/main" id="{733E399A-CF1C-497A-8D15-2792C9A1805C}"/>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ATTRIBUTE VALUES RANGE</a:t>
            </a:r>
            <a:endParaRPr lang="en-SG" sz="1500" b="1" dirty="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D47F846A-88F2-45B4-AF2B-8BF60965439C}"/>
              </a:ext>
            </a:extLst>
          </p:cNvPr>
          <p:cNvSpPr/>
          <p:nvPr/>
        </p:nvSpPr>
        <p:spPr>
          <a:xfrm>
            <a:off x="95692" y="2968876"/>
            <a:ext cx="3039555" cy="24215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Seconds Since Reference Time</a:t>
            </a:r>
          </a:p>
        </p:txBody>
      </p:sp>
      <p:sp>
        <p:nvSpPr>
          <p:cNvPr id="9" name="Rectangle: Rounded Corners 8">
            <a:extLst>
              <a:ext uri="{FF2B5EF4-FFF2-40B4-BE49-F238E27FC236}">
                <a16:creationId xmlns:a16="http://schemas.microsoft.com/office/drawing/2014/main" id="{D843D0A5-7B8F-4C12-97C3-693B6E02B821}"/>
              </a:ext>
            </a:extLst>
          </p:cNvPr>
          <p:cNvSpPr/>
          <p:nvPr/>
        </p:nvSpPr>
        <p:spPr>
          <a:xfrm>
            <a:off x="86013" y="3822186"/>
            <a:ext cx="3049234" cy="24215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Amount</a:t>
            </a:r>
          </a:p>
        </p:txBody>
      </p:sp>
      <p:sp>
        <p:nvSpPr>
          <p:cNvPr id="10" name="Title 1">
            <a:extLst>
              <a:ext uri="{FF2B5EF4-FFF2-40B4-BE49-F238E27FC236}">
                <a16:creationId xmlns:a16="http://schemas.microsoft.com/office/drawing/2014/main" id="{953079E9-400D-4726-9631-2F8B71FA6D36}"/>
              </a:ext>
            </a:extLst>
          </p:cNvPr>
          <p:cNvSpPr txBox="1">
            <a:spLocks/>
          </p:cNvSpPr>
          <p:nvPr/>
        </p:nvSpPr>
        <p:spPr>
          <a:xfrm>
            <a:off x="95691" y="3319959"/>
            <a:ext cx="1462931"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Time Sequence</a:t>
            </a:r>
          </a:p>
        </p:txBody>
      </p:sp>
      <p:sp>
        <p:nvSpPr>
          <p:cNvPr id="11" name="Title 1">
            <a:extLst>
              <a:ext uri="{FF2B5EF4-FFF2-40B4-BE49-F238E27FC236}">
                <a16:creationId xmlns:a16="http://schemas.microsoft.com/office/drawing/2014/main" id="{3583316F-F9EA-4287-991F-61BAC6A0542C}"/>
              </a:ext>
            </a:extLst>
          </p:cNvPr>
          <p:cNvSpPr txBox="1">
            <a:spLocks/>
          </p:cNvSpPr>
          <p:nvPr/>
        </p:nvSpPr>
        <p:spPr>
          <a:xfrm>
            <a:off x="1701209" y="3319959"/>
            <a:ext cx="1434038"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Wide Range</a:t>
            </a:r>
          </a:p>
        </p:txBody>
      </p:sp>
      <p:sp>
        <p:nvSpPr>
          <p:cNvPr id="12" name="Title 1">
            <a:extLst>
              <a:ext uri="{FF2B5EF4-FFF2-40B4-BE49-F238E27FC236}">
                <a16:creationId xmlns:a16="http://schemas.microsoft.com/office/drawing/2014/main" id="{5E13A85C-48DE-4C4A-BB73-99C83A925D7A}"/>
              </a:ext>
            </a:extLst>
          </p:cNvPr>
          <p:cNvSpPr txBox="1">
            <a:spLocks/>
          </p:cNvSpPr>
          <p:nvPr/>
        </p:nvSpPr>
        <p:spPr>
          <a:xfrm>
            <a:off x="1024684" y="4136705"/>
            <a:ext cx="1171892" cy="3505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Wide Range</a:t>
            </a:r>
          </a:p>
        </p:txBody>
      </p:sp>
      <p:sp>
        <p:nvSpPr>
          <p:cNvPr id="13" name="Title 1">
            <a:extLst>
              <a:ext uri="{FF2B5EF4-FFF2-40B4-BE49-F238E27FC236}">
                <a16:creationId xmlns:a16="http://schemas.microsoft.com/office/drawing/2014/main" id="{D6D665DF-0AEB-414D-9D84-4E2F26101DBE}"/>
              </a:ext>
            </a:extLst>
          </p:cNvPr>
          <p:cNvSpPr txBox="1">
            <a:spLocks/>
          </p:cNvSpPr>
          <p:nvPr/>
        </p:nvSpPr>
        <p:spPr>
          <a:xfrm>
            <a:off x="3429000" y="3355202"/>
            <a:ext cx="3039555" cy="59363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adds additional weight on the features for prediction model building </a:t>
            </a:r>
          </a:p>
        </p:txBody>
      </p:sp>
      <p:sp>
        <p:nvSpPr>
          <p:cNvPr id="14" name="Rectangle: Rounded Corners 13">
            <a:extLst>
              <a:ext uri="{FF2B5EF4-FFF2-40B4-BE49-F238E27FC236}">
                <a16:creationId xmlns:a16="http://schemas.microsoft.com/office/drawing/2014/main" id="{855A5C75-46A4-48A4-9E9D-F2494CA0A16A}"/>
              </a:ext>
            </a:extLst>
          </p:cNvPr>
          <p:cNvSpPr/>
          <p:nvPr/>
        </p:nvSpPr>
        <p:spPr>
          <a:xfrm>
            <a:off x="3429000" y="2968876"/>
            <a:ext cx="3039555" cy="24215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Rational for Normalization</a:t>
            </a:r>
          </a:p>
        </p:txBody>
      </p:sp>
      <p:pic>
        <p:nvPicPr>
          <p:cNvPr id="15" name="Picture 14">
            <a:extLst>
              <a:ext uri="{FF2B5EF4-FFF2-40B4-BE49-F238E27FC236}">
                <a16:creationId xmlns:a16="http://schemas.microsoft.com/office/drawing/2014/main" id="{BC64E6E7-6E1B-47CC-9606-C7EB3F0B3259}"/>
              </a:ext>
            </a:extLst>
          </p:cNvPr>
          <p:cNvPicPr>
            <a:picLocks noChangeAspect="1"/>
          </p:cNvPicPr>
          <p:nvPr/>
        </p:nvPicPr>
        <p:blipFill>
          <a:blip r:embed="rId3"/>
          <a:stretch>
            <a:fillRect/>
          </a:stretch>
        </p:blipFill>
        <p:spPr>
          <a:xfrm>
            <a:off x="416884" y="1288828"/>
            <a:ext cx="5981700" cy="1343025"/>
          </a:xfrm>
          <a:prstGeom prst="rect">
            <a:avLst/>
          </a:prstGeom>
        </p:spPr>
      </p:pic>
      <p:sp>
        <p:nvSpPr>
          <p:cNvPr id="16" name="Flowchart: Process 15">
            <a:extLst>
              <a:ext uri="{FF2B5EF4-FFF2-40B4-BE49-F238E27FC236}">
                <a16:creationId xmlns:a16="http://schemas.microsoft.com/office/drawing/2014/main" id="{D64A51E6-2267-49E0-B0A6-981F552BC47F}"/>
              </a:ext>
            </a:extLst>
          </p:cNvPr>
          <p:cNvSpPr/>
          <p:nvPr/>
        </p:nvSpPr>
        <p:spPr>
          <a:xfrm>
            <a:off x="3620386"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lowchart: Process 16">
            <a:extLst>
              <a:ext uri="{FF2B5EF4-FFF2-40B4-BE49-F238E27FC236}">
                <a16:creationId xmlns:a16="http://schemas.microsoft.com/office/drawing/2014/main" id="{A3C7781E-67E8-487C-ABEF-D48AD3382834}"/>
              </a:ext>
            </a:extLst>
          </p:cNvPr>
          <p:cNvSpPr/>
          <p:nvPr/>
        </p:nvSpPr>
        <p:spPr>
          <a:xfrm>
            <a:off x="4337404"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290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80BB46-98B1-4BA4-B45E-F7C5CC78AEDF}"/>
              </a:ext>
            </a:extLst>
          </p:cNvPr>
          <p:cNvSpPr txBox="1">
            <a:spLocks/>
          </p:cNvSpPr>
          <p:nvPr/>
        </p:nvSpPr>
        <p:spPr>
          <a:xfrm>
            <a:off x="285335" y="3588278"/>
            <a:ext cx="1981875" cy="977432"/>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dirty="0">
              <a:latin typeface="Century Gothic" panose="020B0502020202020204" pitchFamily="34" charset="0"/>
            </a:endParaRPr>
          </a:p>
        </p:txBody>
      </p:sp>
      <p:sp>
        <p:nvSpPr>
          <p:cNvPr id="4" name="Rectangle 3">
            <a:extLst>
              <a:ext uri="{FF2B5EF4-FFF2-40B4-BE49-F238E27FC236}">
                <a16:creationId xmlns:a16="http://schemas.microsoft.com/office/drawing/2014/main" id="{88C429B5-B84A-4D39-9351-F124262A3285}"/>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AFF2F672-3246-4916-87F4-390ED84800E7}"/>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Feature Selection</a:t>
            </a:r>
          </a:p>
        </p:txBody>
      </p:sp>
      <p:pic>
        <p:nvPicPr>
          <p:cNvPr id="20482" name="Picture 2">
            <a:extLst>
              <a:ext uri="{FF2B5EF4-FFF2-40B4-BE49-F238E27FC236}">
                <a16:creationId xmlns:a16="http://schemas.microsoft.com/office/drawing/2014/main" id="{897AD24F-A371-4AF8-ACB1-09B61635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329" y="1168561"/>
            <a:ext cx="1996222" cy="18132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FD831D9-9E1A-418A-A3BA-CFF36FDAC902}"/>
              </a:ext>
            </a:extLst>
          </p:cNvPr>
          <p:cNvSpPr txBox="1">
            <a:spLocks/>
          </p:cNvSpPr>
          <p:nvPr/>
        </p:nvSpPr>
        <p:spPr>
          <a:xfrm>
            <a:off x="2597302" y="658456"/>
            <a:ext cx="185886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dirty="0">
                <a:latin typeface="Century Gothic" panose="020B0502020202020204" pitchFamily="34" charset="0"/>
              </a:rPr>
              <a:t>Correlation Matrix</a:t>
            </a:r>
          </a:p>
        </p:txBody>
      </p:sp>
      <p:sp>
        <p:nvSpPr>
          <p:cNvPr id="10" name="Title 1">
            <a:extLst>
              <a:ext uri="{FF2B5EF4-FFF2-40B4-BE49-F238E27FC236}">
                <a16:creationId xmlns:a16="http://schemas.microsoft.com/office/drawing/2014/main" id="{6145DCC3-E5F3-4DF5-A6A7-7CEEBB0A39A4}"/>
              </a:ext>
            </a:extLst>
          </p:cNvPr>
          <p:cNvSpPr txBox="1">
            <a:spLocks/>
          </p:cNvSpPr>
          <p:nvPr/>
        </p:nvSpPr>
        <p:spPr>
          <a:xfrm>
            <a:off x="276790" y="658671"/>
            <a:ext cx="1990421" cy="358237"/>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dirty="0">
                <a:latin typeface="Century Gothic" panose="020B0502020202020204" pitchFamily="34" charset="0"/>
              </a:rPr>
              <a:t>Data Shuffling</a:t>
            </a:r>
          </a:p>
        </p:txBody>
      </p:sp>
      <p:sp>
        <p:nvSpPr>
          <p:cNvPr id="14" name="AutoShape 8" descr="Post with image">
            <a:extLst>
              <a:ext uri="{FF2B5EF4-FFF2-40B4-BE49-F238E27FC236}">
                <a16:creationId xmlns:a16="http://schemas.microsoft.com/office/drawing/2014/main" id="{FCF346FF-2479-4E68-BDD8-CFA7BF611A0B}"/>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6" name="Picture 15" descr="A picture containing person, indoor&#10;&#10;Description generated with very high confidence">
            <a:extLst>
              <a:ext uri="{FF2B5EF4-FFF2-40B4-BE49-F238E27FC236}">
                <a16:creationId xmlns:a16="http://schemas.microsoft.com/office/drawing/2014/main" id="{4B652E21-5935-4CCE-99CB-8EE4F57D4674}"/>
              </a:ext>
            </a:extLst>
          </p:cNvPr>
          <p:cNvPicPr>
            <a:picLocks noChangeAspect="1"/>
          </p:cNvPicPr>
          <p:nvPr/>
        </p:nvPicPr>
        <p:blipFill>
          <a:blip r:embed="rId4"/>
          <a:stretch>
            <a:fillRect/>
          </a:stretch>
        </p:blipFill>
        <p:spPr>
          <a:xfrm>
            <a:off x="276790" y="1141214"/>
            <a:ext cx="1990421" cy="1243428"/>
          </a:xfrm>
          <a:prstGeom prst="rect">
            <a:avLst/>
          </a:prstGeom>
        </p:spPr>
      </p:pic>
      <p:sp>
        <p:nvSpPr>
          <p:cNvPr id="18" name="Title 1">
            <a:extLst>
              <a:ext uri="{FF2B5EF4-FFF2-40B4-BE49-F238E27FC236}">
                <a16:creationId xmlns:a16="http://schemas.microsoft.com/office/drawing/2014/main" id="{4D95411C-9D3A-49D7-84D5-5E2D16A8DEB7}"/>
              </a:ext>
            </a:extLst>
          </p:cNvPr>
          <p:cNvSpPr txBox="1">
            <a:spLocks/>
          </p:cNvSpPr>
          <p:nvPr/>
        </p:nvSpPr>
        <p:spPr>
          <a:xfrm>
            <a:off x="356216" y="3644302"/>
            <a:ext cx="1831565" cy="840527"/>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dirty="0">
                <a:latin typeface="Century Gothic" panose="020B0502020202020204" pitchFamily="34" charset="0"/>
              </a:rPr>
              <a:t>Minimize </a:t>
            </a:r>
            <a:r>
              <a:rPr lang="en-SG" sz="1200" b="1" dirty="0">
                <a:latin typeface="Century Gothic" panose="020B0502020202020204" pitchFamily="34" charset="0"/>
              </a:rPr>
              <a:t>bias and patterns </a:t>
            </a:r>
            <a:r>
              <a:rPr lang="en-SG" sz="1200" dirty="0">
                <a:latin typeface="Century Gothic" panose="020B0502020202020204" pitchFamily="34" charset="0"/>
              </a:rPr>
              <a:t>in the training dataset</a:t>
            </a:r>
          </a:p>
        </p:txBody>
      </p:sp>
      <p:sp>
        <p:nvSpPr>
          <p:cNvPr id="9" name="Title 1">
            <a:extLst>
              <a:ext uri="{FF2B5EF4-FFF2-40B4-BE49-F238E27FC236}">
                <a16:creationId xmlns:a16="http://schemas.microsoft.com/office/drawing/2014/main" id="{D291EFA1-9E77-4683-93E3-AA377A746D27}"/>
              </a:ext>
            </a:extLst>
          </p:cNvPr>
          <p:cNvSpPr txBox="1">
            <a:spLocks/>
          </p:cNvSpPr>
          <p:nvPr/>
        </p:nvSpPr>
        <p:spPr>
          <a:xfrm>
            <a:off x="4703883" y="658456"/>
            <a:ext cx="192155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dirty="0">
                <a:latin typeface="Century Gothic" panose="020B0502020202020204" pitchFamily="34" charset="0"/>
              </a:rPr>
              <a:t>Random Forest </a:t>
            </a:r>
          </a:p>
        </p:txBody>
      </p:sp>
      <p:sp>
        <p:nvSpPr>
          <p:cNvPr id="20" name="Title 1">
            <a:extLst>
              <a:ext uri="{FF2B5EF4-FFF2-40B4-BE49-F238E27FC236}">
                <a16:creationId xmlns:a16="http://schemas.microsoft.com/office/drawing/2014/main" id="{B6DD5301-77F2-40FF-A630-5EE157F57A72}"/>
              </a:ext>
            </a:extLst>
          </p:cNvPr>
          <p:cNvSpPr txBox="1">
            <a:spLocks/>
          </p:cNvSpPr>
          <p:nvPr/>
        </p:nvSpPr>
        <p:spPr>
          <a:xfrm>
            <a:off x="2529329" y="3005420"/>
            <a:ext cx="1999944" cy="1560290"/>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dirty="0">
              <a:latin typeface="Century Gothic" panose="020B0502020202020204" pitchFamily="34" charset="0"/>
            </a:endParaRPr>
          </a:p>
        </p:txBody>
      </p:sp>
      <p:sp>
        <p:nvSpPr>
          <p:cNvPr id="21" name="Title 1">
            <a:extLst>
              <a:ext uri="{FF2B5EF4-FFF2-40B4-BE49-F238E27FC236}">
                <a16:creationId xmlns:a16="http://schemas.microsoft.com/office/drawing/2014/main" id="{EB12ACF3-0154-40C4-8698-20C6E59F7A9B}"/>
              </a:ext>
            </a:extLst>
          </p:cNvPr>
          <p:cNvSpPr txBox="1">
            <a:spLocks/>
          </p:cNvSpPr>
          <p:nvPr/>
        </p:nvSpPr>
        <p:spPr>
          <a:xfrm>
            <a:off x="2611657" y="3094615"/>
            <a:ext cx="1831565" cy="1390214"/>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dirty="0">
                <a:latin typeface="Century Gothic" panose="020B0502020202020204" pitchFamily="34" charset="0"/>
              </a:rPr>
              <a:t>Remove Features </a:t>
            </a:r>
            <a:r>
              <a:rPr lang="en-SG" sz="1200" dirty="0">
                <a:latin typeface="Century Gothic" panose="020B0502020202020204" pitchFamily="34" charset="0"/>
              </a:rPr>
              <a:t>with </a:t>
            </a:r>
            <a:r>
              <a:rPr lang="en-SG" sz="1200" b="1" dirty="0">
                <a:latin typeface="Century Gothic" panose="020B0502020202020204" pitchFamily="34" charset="0"/>
              </a:rPr>
              <a:t>high positive or negative correlation</a:t>
            </a:r>
          </a:p>
          <a:p>
            <a:pPr algn="ctr"/>
            <a:r>
              <a:rPr lang="en-SG" sz="1200" dirty="0">
                <a:latin typeface="Century Gothic" panose="020B0502020202020204" pitchFamily="34" charset="0"/>
              </a:rPr>
              <a:t>[Features 7, 16, 27, 2, 21] </a:t>
            </a:r>
          </a:p>
        </p:txBody>
      </p:sp>
      <p:sp>
        <p:nvSpPr>
          <p:cNvPr id="22" name="Title 1">
            <a:extLst>
              <a:ext uri="{FF2B5EF4-FFF2-40B4-BE49-F238E27FC236}">
                <a16:creationId xmlns:a16="http://schemas.microsoft.com/office/drawing/2014/main" id="{4FFE3DA5-55FD-4EFE-A5C2-C6B2C855C9A9}"/>
              </a:ext>
            </a:extLst>
          </p:cNvPr>
          <p:cNvSpPr txBox="1">
            <a:spLocks/>
          </p:cNvSpPr>
          <p:nvPr/>
        </p:nvSpPr>
        <p:spPr>
          <a:xfrm>
            <a:off x="4696105" y="3006971"/>
            <a:ext cx="1915754" cy="1558739"/>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dirty="0">
              <a:latin typeface="Century Gothic" panose="020B0502020202020204" pitchFamily="34" charset="0"/>
            </a:endParaRPr>
          </a:p>
        </p:txBody>
      </p:sp>
      <p:sp>
        <p:nvSpPr>
          <p:cNvPr id="23" name="Title 1">
            <a:extLst>
              <a:ext uri="{FF2B5EF4-FFF2-40B4-BE49-F238E27FC236}">
                <a16:creationId xmlns:a16="http://schemas.microsoft.com/office/drawing/2014/main" id="{53811293-6227-4745-BEDE-E709FBE32612}"/>
              </a:ext>
            </a:extLst>
          </p:cNvPr>
          <p:cNvSpPr txBox="1">
            <a:spLocks/>
          </p:cNvSpPr>
          <p:nvPr/>
        </p:nvSpPr>
        <p:spPr>
          <a:xfrm>
            <a:off x="4778866" y="3110421"/>
            <a:ext cx="1760684" cy="1374408"/>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dirty="0">
                <a:latin typeface="Century Gothic" panose="020B0502020202020204" pitchFamily="34" charset="0"/>
              </a:rPr>
              <a:t>Selected Feature:</a:t>
            </a:r>
          </a:p>
          <a:p>
            <a:pPr algn="ctr"/>
            <a:r>
              <a:rPr lang="en-SG" sz="1200" dirty="0">
                <a:latin typeface="Century Gothic" panose="020B0502020202020204" pitchFamily="34" charset="0"/>
              </a:rPr>
              <a:t> 0, 1, 2, 4, 6, 8, 9, 10, 11, 14, 15, 17, 18, 19, 20, 21, 23</a:t>
            </a:r>
          </a:p>
        </p:txBody>
      </p:sp>
      <p:sp>
        <p:nvSpPr>
          <p:cNvPr id="24" name="Title 1">
            <a:extLst>
              <a:ext uri="{FF2B5EF4-FFF2-40B4-BE49-F238E27FC236}">
                <a16:creationId xmlns:a16="http://schemas.microsoft.com/office/drawing/2014/main" id="{AB49F794-0A75-4890-8D41-392B4CDE6B4D}"/>
              </a:ext>
            </a:extLst>
          </p:cNvPr>
          <p:cNvSpPr txBox="1">
            <a:spLocks/>
          </p:cNvSpPr>
          <p:nvPr/>
        </p:nvSpPr>
        <p:spPr>
          <a:xfrm>
            <a:off x="276789" y="2493737"/>
            <a:ext cx="1990421" cy="103783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dirty="0">
                <a:latin typeface="Century Gothic" panose="020B0502020202020204" pitchFamily="34" charset="0"/>
              </a:rPr>
              <a:t>Parameters</a:t>
            </a:r>
          </a:p>
          <a:p>
            <a:r>
              <a:rPr lang="en-SG" sz="1500" dirty="0">
                <a:latin typeface="Century Gothic" panose="020B0502020202020204" pitchFamily="34" charset="0"/>
              </a:rPr>
              <a:t>Normal Distribution</a:t>
            </a:r>
          </a:p>
          <a:p>
            <a:r>
              <a:rPr lang="en-SG" sz="1500" dirty="0">
                <a:latin typeface="Century Gothic" panose="020B0502020202020204" pitchFamily="34" charset="0"/>
              </a:rPr>
              <a:t>Frac: 1 </a:t>
            </a:r>
          </a:p>
          <a:p>
            <a:r>
              <a:rPr lang="en-SG" sz="1500" dirty="0" err="1">
                <a:latin typeface="Century Gothic" panose="020B0502020202020204" pitchFamily="34" charset="0"/>
              </a:rPr>
              <a:t>Random_state</a:t>
            </a:r>
            <a:r>
              <a:rPr lang="en-SG" sz="1500" dirty="0">
                <a:latin typeface="Century Gothic" panose="020B0502020202020204" pitchFamily="34" charset="0"/>
              </a:rPr>
              <a:t>: 42</a:t>
            </a:r>
          </a:p>
        </p:txBody>
      </p:sp>
      <p:sp>
        <p:nvSpPr>
          <p:cNvPr id="25" name="Title 1">
            <a:extLst>
              <a:ext uri="{FF2B5EF4-FFF2-40B4-BE49-F238E27FC236}">
                <a16:creationId xmlns:a16="http://schemas.microsoft.com/office/drawing/2014/main" id="{4A174718-A53E-4224-8206-763C55221382}"/>
              </a:ext>
            </a:extLst>
          </p:cNvPr>
          <p:cNvSpPr txBox="1">
            <a:spLocks/>
          </p:cNvSpPr>
          <p:nvPr/>
        </p:nvSpPr>
        <p:spPr>
          <a:xfrm>
            <a:off x="4708631" y="1174354"/>
            <a:ext cx="1921554" cy="170346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dirty="0">
                <a:latin typeface="Century Gothic" panose="020B0502020202020204" pitchFamily="34" charset="0"/>
              </a:rPr>
              <a:t>Step Forward Feature Selection</a:t>
            </a:r>
          </a:p>
          <a:p>
            <a:pPr algn="ctr"/>
            <a:endParaRPr lang="en-SG" sz="1500" b="1" dirty="0">
              <a:latin typeface="Century Gothic" panose="020B0502020202020204" pitchFamily="34" charset="0"/>
            </a:endParaRPr>
          </a:p>
          <a:p>
            <a:pPr algn="ctr"/>
            <a:r>
              <a:rPr lang="en-SG" sz="1500" b="1" u="sng" dirty="0">
                <a:latin typeface="Century Gothic" panose="020B0502020202020204" pitchFamily="34" charset="0"/>
              </a:rPr>
              <a:t>Parameters</a:t>
            </a:r>
          </a:p>
          <a:p>
            <a:r>
              <a:rPr lang="en-SG" sz="1500" dirty="0">
                <a:latin typeface="Century Gothic" panose="020B0502020202020204" pitchFamily="34" charset="0"/>
              </a:rPr>
              <a:t>No of Trees: 1000 </a:t>
            </a:r>
            <a:r>
              <a:rPr lang="en-SG" sz="1500" dirty="0" err="1">
                <a:latin typeface="Century Gothic" panose="020B0502020202020204" pitchFamily="34" charset="0"/>
              </a:rPr>
              <a:t>K_features</a:t>
            </a:r>
            <a:r>
              <a:rPr lang="en-SG" sz="1500" dirty="0">
                <a:latin typeface="Century Gothic" panose="020B0502020202020204" pitchFamily="34" charset="0"/>
              </a:rPr>
              <a:t>: 17</a:t>
            </a:r>
          </a:p>
          <a:p>
            <a:r>
              <a:rPr lang="en-SG" sz="1500" dirty="0">
                <a:latin typeface="Century Gothic" panose="020B0502020202020204" pitchFamily="34" charset="0"/>
              </a:rPr>
              <a:t>Scoring: Accuracy</a:t>
            </a:r>
          </a:p>
        </p:txBody>
      </p:sp>
    </p:spTree>
    <p:extLst>
      <p:ext uri="{BB962C8B-B14F-4D97-AF65-F5344CB8AC3E}">
        <p14:creationId xmlns:p14="http://schemas.microsoft.com/office/powerpoint/2010/main" val="3744328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A802A2-0C3D-4030-9C42-3062950B0BEE}"/>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D889AB3-1582-47EA-9BA7-2BF0BF6B20F7}"/>
              </a:ext>
            </a:extLst>
          </p:cNvPr>
          <p:cNvSpPr txBox="1"/>
          <p:nvPr/>
        </p:nvSpPr>
        <p:spPr>
          <a:xfrm>
            <a:off x="1" y="31526"/>
            <a:ext cx="6857999" cy="465746"/>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Data Resampling</a:t>
            </a:r>
          </a:p>
        </p:txBody>
      </p:sp>
      <p:sp>
        <p:nvSpPr>
          <p:cNvPr id="8" name="Title 1">
            <a:extLst>
              <a:ext uri="{FF2B5EF4-FFF2-40B4-BE49-F238E27FC236}">
                <a16:creationId xmlns:a16="http://schemas.microsoft.com/office/drawing/2014/main" id="{2C4DD837-6E55-496F-8D2F-ECBF17CF0B53}"/>
              </a:ext>
            </a:extLst>
          </p:cNvPr>
          <p:cNvSpPr txBox="1">
            <a:spLocks/>
          </p:cNvSpPr>
          <p:nvPr/>
        </p:nvSpPr>
        <p:spPr>
          <a:xfrm>
            <a:off x="3531659" y="686466"/>
            <a:ext cx="3080199"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800" b="1" dirty="0">
                <a:latin typeface="Century Gothic" panose="020B0502020202020204" pitchFamily="34" charset="0"/>
              </a:rPr>
              <a:t>Synthetic Minority Over-sampling Technique</a:t>
            </a:r>
          </a:p>
        </p:txBody>
      </p:sp>
      <p:sp>
        <p:nvSpPr>
          <p:cNvPr id="10" name="AutoShape 8" descr="Post with image">
            <a:extLst>
              <a:ext uri="{FF2B5EF4-FFF2-40B4-BE49-F238E27FC236}">
                <a16:creationId xmlns:a16="http://schemas.microsoft.com/office/drawing/2014/main" id="{42A7EA8B-D65B-4935-A69D-828B29CE712E}"/>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20" name="Picture 19">
            <a:extLst>
              <a:ext uri="{FF2B5EF4-FFF2-40B4-BE49-F238E27FC236}">
                <a16:creationId xmlns:a16="http://schemas.microsoft.com/office/drawing/2014/main" id="{EEBA2394-2569-4DE0-BBC7-1DF975C11CC4}"/>
              </a:ext>
            </a:extLst>
          </p:cNvPr>
          <p:cNvPicPr>
            <a:picLocks noChangeAspect="1"/>
          </p:cNvPicPr>
          <p:nvPr/>
        </p:nvPicPr>
        <p:blipFill rotWithShape="1">
          <a:blip r:embed="rId3"/>
          <a:srcRect b="61338"/>
          <a:stretch/>
        </p:blipFill>
        <p:spPr>
          <a:xfrm>
            <a:off x="3485939" y="3741341"/>
            <a:ext cx="2506543" cy="613347"/>
          </a:xfrm>
          <a:prstGeom prst="rect">
            <a:avLst/>
          </a:prstGeom>
        </p:spPr>
      </p:pic>
      <p:pic>
        <p:nvPicPr>
          <p:cNvPr id="25" name="Picture 24">
            <a:extLst>
              <a:ext uri="{FF2B5EF4-FFF2-40B4-BE49-F238E27FC236}">
                <a16:creationId xmlns:a16="http://schemas.microsoft.com/office/drawing/2014/main" id="{CCD453CB-8778-44A5-B639-54EADB9E0142}"/>
              </a:ext>
            </a:extLst>
          </p:cNvPr>
          <p:cNvPicPr>
            <a:picLocks noChangeAspect="1"/>
          </p:cNvPicPr>
          <p:nvPr/>
        </p:nvPicPr>
        <p:blipFill rotWithShape="1">
          <a:blip r:embed="rId3"/>
          <a:srcRect l="5909" t="50132" b="18199"/>
          <a:stretch/>
        </p:blipFill>
        <p:spPr>
          <a:xfrm>
            <a:off x="5212497" y="3823729"/>
            <a:ext cx="2420891" cy="515719"/>
          </a:xfrm>
          <a:prstGeom prst="rect">
            <a:avLst/>
          </a:prstGeom>
        </p:spPr>
      </p:pic>
      <p:pic>
        <p:nvPicPr>
          <p:cNvPr id="13" name="Picture 2">
            <a:extLst>
              <a:ext uri="{FF2B5EF4-FFF2-40B4-BE49-F238E27FC236}">
                <a16:creationId xmlns:a16="http://schemas.microsoft.com/office/drawing/2014/main" id="{543F91BA-149F-4CEC-9E6B-6654C1038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40" y="2465533"/>
            <a:ext cx="1888256" cy="200723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18073FA-FE1A-4C2E-9558-73A393D89D0E}"/>
              </a:ext>
            </a:extLst>
          </p:cNvPr>
          <p:cNvSpPr txBox="1">
            <a:spLocks/>
          </p:cNvSpPr>
          <p:nvPr/>
        </p:nvSpPr>
        <p:spPr>
          <a:xfrm>
            <a:off x="276790" y="686466"/>
            <a:ext cx="3152210"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dirty="0">
                <a:latin typeface="Century Gothic" panose="020B0502020202020204" pitchFamily="34" charset="0"/>
              </a:rPr>
              <a:t>T-distributed Stochastic Neighbour Embedding</a:t>
            </a:r>
          </a:p>
        </p:txBody>
      </p:sp>
      <p:sp>
        <p:nvSpPr>
          <p:cNvPr id="15" name="Title 1">
            <a:extLst>
              <a:ext uri="{FF2B5EF4-FFF2-40B4-BE49-F238E27FC236}">
                <a16:creationId xmlns:a16="http://schemas.microsoft.com/office/drawing/2014/main" id="{103C2060-3B74-4F00-A556-243DD52FC53B}"/>
              </a:ext>
            </a:extLst>
          </p:cNvPr>
          <p:cNvSpPr txBox="1">
            <a:spLocks/>
          </p:cNvSpPr>
          <p:nvPr/>
        </p:nvSpPr>
        <p:spPr>
          <a:xfrm>
            <a:off x="2104373" y="2626444"/>
            <a:ext cx="1324627" cy="177768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dirty="0">
                <a:latin typeface="Century Gothic" panose="020B0502020202020204" pitchFamily="34" charset="0"/>
              </a:rPr>
              <a:t>Parameters</a:t>
            </a:r>
          </a:p>
          <a:p>
            <a:pPr algn="ctr"/>
            <a:endParaRPr lang="en-SG" sz="1500" b="1" u="sng" dirty="0">
              <a:latin typeface="Century Gothic" panose="020B0502020202020204" pitchFamily="34" charset="0"/>
            </a:endParaRPr>
          </a:p>
          <a:p>
            <a:r>
              <a:rPr lang="en-SG" sz="1500" dirty="0" err="1">
                <a:latin typeface="Century Gothic" panose="020B0502020202020204" pitchFamily="34" charset="0"/>
              </a:rPr>
              <a:t>N_components</a:t>
            </a:r>
            <a:r>
              <a:rPr lang="en-SG" sz="1500" dirty="0">
                <a:latin typeface="Century Gothic" panose="020B0502020202020204" pitchFamily="34" charset="0"/>
              </a:rPr>
              <a:t> = 2</a:t>
            </a:r>
          </a:p>
          <a:p>
            <a:r>
              <a:rPr lang="en-SG" sz="1500" dirty="0" err="1">
                <a:latin typeface="Century Gothic" panose="020B0502020202020204" pitchFamily="34" charset="0"/>
              </a:rPr>
              <a:t>Random_state</a:t>
            </a:r>
            <a:r>
              <a:rPr lang="en-SG" sz="1500" dirty="0">
                <a:latin typeface="Century Gothic" panose="020B0502020202020204" pitchFamily="34" charset="0"/>
              </a:rPr>
              <a:t> = 42</a:t>
            </a:r>
          </a:p>
        </p:txBody>
      </p:sp>
      <p:sp>
        <p:nvSpPr>
          <p:cNvPr id="16" name="Title 1">
            <a:extLst>
              <a:ext uri="{FF2B5EF4-FFF2-40B4-BE49-F238E27FC236}">
                <a16:creationId xmlns:a16="http://schemas.microsoft.com/office/drawing/2014/main" id="{31950EC8-CD98-447A-8C79-18D8D3CE0611}"/>
              </a:ext>
            </a:extLst>
          </p:cNvPr>
          <p:cNvSpPr txBox="1">
            <a:spLocks/>
          </p:cNvSpPr>
          <p:nvPr/>
        </p:nvSpPr>
        <p:spPr>
          <a:xfrm>
            <a:off x="276790" y="1489114"/>
            <a:ext cx="3152210" cy="84935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600" dirty="0">
                <a:latin typeface="Century Gothic" panose="020B0502020202020204" pitchFamily="34" charset="0"/>
              </a:rPr>
              <a:t>Nonlinear Dimensionality Reduction Technique for Visualization of Clusters </a:t>
            </a:r>
          </a:p>
        </p:txBody>
      </p:sp>
      <p:sp>
        <p:nvSpPr>
          <p:cNvPr id="17" name="Title 1">
            <a:extLst>
              <a:ext uri="{FF2B5EF4-FFF2-40B4-BE49-F238E27FC236}">
                <a16:creationId xmlns:a16="http://schemas.microsoft.com/office/drawing/2014/main" id="{8FCD6D56-B69A-486A-9989-3413EE2FF846}"/>
              </a:ext>
            </a:extLst>
          </p:cNvPr>
          <p:cNvSpPr txBox="1">
            <a:spLocks/>
          </p:cNvSpPr>
          <p:nvPr/>
        </p:nvSpPr>
        <p:spPr>
          <a:xfrm>
            <a:off x="3581400" y="1512563"/>
            <a:ext cx="2999810" cy="20564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dirty="0">
                <a:latin typeface="Century Gothic" panose="020B0502020202020204" pitchFamily="34" charset="0"/>
              </a:rPr>
              <a:t>Higher Performance than Conventional Oversampling and </a:t>
            </a:r>
            <a:r>
              <a:rPr lang="en-SG" sz="1500" dirty="0" err="1">
                <a:latin typeface="Century Gothic" panose="020B0502020202020204" pitchFamily="34" charset="0"/>
              </a:rPr>
              <a:t>Undersampling</a:t>
            </a:r>
            <a:endParaRPr lang="en-SG" sz="1500" dirty="0">
              <a:latin typeface="Century Gothic" panose="020B0502020202020204" pitchFamily="34" charset="0"/>
            </a:endParaRPr>
          </a:p>
          <a:p>
            <a:pPr algn="ctr"/>
            <a:endParaRPr lang="en-SG" sz="1500" b="1" u="sng" dirty="0">
              <a:latin typeface="Century Gothic" panose="020B0502020202020204" pitchFamily="34" charset="0"/>
            </a:endParaRPr>
          </a:p>
          <a:p>
            <a:pPr algn="ctr"/>
            <a:r>
              <a:rPr lang="en-SG" sz="1500" b="1" u="sng" dirty="0">
                <a:latin typeface="Century Gothic" panose="020B0502020202020204" pitchFamily="34" charset="0"/>
              </a:rPr>
              <a:t>Parameters</a:t>
            </a:r>
          </a:p>
          <a:p>
            <a:pPr algn="ctr"/>
            <a:endParaRPr lang="en-SG" sz="1500" b="1" u="sng" dirty="0">
              <a:latin typeface="Century Gothic" panose="020B0502020202020204" pitchFamily="34" charset="0"/>
            </a:endParaRPr>
          </a:p>
          <a:p>
            <a:pPr algn="ctr"/>
            <a:r>
              <a:rPr lang="en-SG" sz="1500" dirty="0">
                <a:latin typeface="Century Gothic" panose="020B0502020202020204" pitchFamily="34" charset="0"/>
              </a:rPr>
              <a:t>Sampling Strategy = 0.5</a:t>
            </a:r>
          </a:p>
          <a:p>
            <a:pPr algn="ctr"/>
            <a:r>
              <a:rPr lang="en-SG" sz="1500" dirty="0">
                <a:latin typeface="Century Gothic" panose="020B0502020202020204" pitchFamily="34" charset="0"/>
              </a:rPr>
              <a:t>Kind = regular </a:t>
            </a:r>
          </a:p>
        </p:txBody>
      </p:sp>
    </p:spTree>
    <p:extLst>
      <p:ext uri="{BB962C8B-B14F-4D97-AF65-F5344CB8AC3E}">
        <p14:creationId xmlns:p14="http://schemas.microsoft.com/office/powerpoint/2010/main" val="3985464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8404-AAB4-4186-A0BC-4AFF2857DF8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2D13415E-0E45-40D6-B73D-9DF7AFF1A3E4}"/>
              </a:ext>
            </a:extLst>
          </p:cNvPr>
          <p:cNvSpPr>
            <a:spLocks noGrp="1"/>
          </p:cNvSpPr>
          <p:nvPr>
            <p:ph type="body" idx="1"/>
          </p:nvPr>
        </p:nvSpPr>
        <p:spPr/>
        <p:txBody>
          <a:bodyPr/>
          <a:lstStyle/>
          <a:p>
            <a:endParaRPr lang="en-SG"/>
          </a:p>
        </p:txBody>
      </p:sp>
      <p:sp>
        <p:nvSpPr>
          <p:cNvPr id="4" name="TextBox 3">
            <a:extLst>
              <a:ext uri="{FF2B5EF4-FFF2-40B4-BE49-F238E27FC236}">
                <a16:creationId xmlns:a16="http://schemas.microsoft.com/office/drawing/2014/main" id="{A08F25A4-E0E5-482C-9F8D-E54EB6BB9019}"/>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Data Transformation</a:t>
            </a:r>
          </a:p>
        </p:txBody>
      </p:sp>
      <p:sp>
        <p:nvSpPr>
          <p:cNvPr id="5" name="Rectangle 4">
            <a:extLst>
              <a:ext uri="{FF2B5EF4-FFF2-40B4-BE49-F238E27FC236}">
                <a16:creationId xmlns:a16="http://schemas.microsoft.com/office/drawing/2014/main" id="{BFF476E5-0687-4D92-B15E-8B2231370305}"/>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FC3A540-BF2C-4EA3-84B9-4C985A67CF7A}"/>
              </a:ext>
            </a:extLst>
          </p:cNvPr>
          <p:cNvSpPr/>
          <p:nvPr/>
        </p:nvSpPr>
        <p:spPr>
          <a:xfrm>
            <a:off x="361122" y="2700925"/>
            <a:ext cx="1757864" cy="8768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97C8CC03-8C45-4831-90E8-C441B04D3524}"/>
              </a:ext>
            </a:extLst>
          </p:cNvPr>
          <p:cNvSpPr txBox="1"/>
          <p:nvPr/>
        </p:nvSpPr>
        <p:spPr>
          <a:xfrm>
            <a:off x="361122" y="2860675"/>
            <a:ext cx="1757864" cy="707886"/>
          </a:xfrm>
          <a:prstGeom prst="rect">
            <a:avLst/>
          </a:prstGeom>
          <a:noFill/>
        </p:spPr>
        <p:txBody>
          <a:bodyPr wrap="square" rtlCol="0">
            <a:spAutoFit/>
          </a:bodyPr>
          <a:lstStyle/>
          <a:p>
            <a:pPr algn="ctr"/>
            <a:r>
              <a:rPr lang="en-SG" sz="2000" b="1" dirty="0">
                <a:solidFill>
                  <a:schemeClr val="tx1"/>
                </a:solidFill>
                <a:latin typeface="Century Gothic" panose="020B0502020202020204" pitchFamily="34" charset="0"/>
              </a:rPr>
              <a:t>Decision </a:t>
            </a:r>
          </a:p>
          <a:p>
            <a:pPr algn="ctr"/>
            <a:r>
              <a:rPr lang="en-SG" sz="2000" b="1" dirty="0">
                <a:solidFill>
                  <a:schemeClr val="tx1"/>
                </a:solidFill>
                <a:latin typeface="Century Gothic" panose="020B0502020202020204" pitchFamily="34" charset="0"/>
              </a:rPr>
              <a:t>Tree</a:t>
            </a:r>
          </a:p>
        </p:txBody>
      </p:sp>
      <p:sp>
        <p:nvSpPr>
          <p:cNvPr id="13" name="Rectangle 12">
            <a:extLst>
              <a:ext uri="{FF2B5EF4-FFF2-40B4-BE49-F238E27FC236}">
                <a16:creationId xmlns:a16="http://schemas.microsoft.com/office/drawing/2014/main" id="{F4F1AAA6-BEA4-467E-9481-8651C19CA14F}"/>
              </a:ext>
            </a:extLst>
          </p:cNvPr>
          <p:cNvSpPr/>
          <p:nvPr/>
        </p:nvSpPr>
        <p:spPr>
          <a:xfrm>
            <a:off x="4602227" y="2776207"/>
            <a:ext cx="1757864" cy="8768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25F5A397-25A5-4353-9EA5-EDE4EE8AA244}"/>
              </a:ext>
            </a:extLst>
          </p:cNvPr>
          <p:cNvSpPr txBox="1"/>
          <p:nvPr/>
        </p:nvSpPr>
        <p:spPr>
          <a:xfrm>
            <a:off x="4559407" y="2860675"/>
            <a:ext cx="1757864" cy="707886"/>
          </a:xfrm>
          <a:prstGeom prst="rect">
            <a:avLst/>
          </a:prstGeom>
          <a:noFill/>
        </p:spPr>
        <p:txBody>
          <a:bodyPr wrap="square" rtlCol="0">
            <a:spAutoFit/>
          </a:bodyPr>
          <a:lstStyle/>
          <a:p>
            <a:pPr algn="ctr"/>
            <a:r>
              <a:rPr lang="en-SG" sz="2000" b="1" dirty="0">
                <a:solidFill>
                  <a:schemeClr val="tx1"/>
                </a:solidFill>
                <a:latin typeface="Century Gothic" panose="020B0502020202020204" pitchFamily="34" charset="0"/>
              </a:rPr>
              <a:t>Random Forest</a:t>
            </a:r>
          </a:p>
        </p:txBody>
      </p:sp>
      <p:sp>
        <p:nvSpPr>
          <p:cNvPr id="16" name="Rectangle 15">
            <a:extLst>
              <a:ext uri="{FF2B5EF4-FFF2-40B4-BE49-F238E27FC236}">
                <a16:creationId xmlns:a16="http://schemas.microsoft.com/office/drawing/2014/main" id="{AB76A62F-054B-475C-B4EB-A7AB29718179}"/>
              </a:ext>
            </a:extLst>
          </p:cNvPr>
          <p:cNvSpPr/>
          <p:nvPr/>
        </p:nvSpPr>
        <p:spPr>
          <a:xfrm>
            <a:off x="613153" y="850545"/>
            <a:ext cx="1757864" cy="8768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TextBox 16">
            <a:extLst>
              <a:ext uri="{FF2B5EF4-FFF2-40B4-BE49-F238E27FC236}">
                <a16:creationId xmlns:a16="http://schemas.microsoft.com/office/drawing/2014/main" id="{92BA21C5-1F3E-4806-9049-BF9A502764CC}"/>
              </a:ext>
            </a:extLst>
          </p:cNvPr>
          <p:cNvSpPr txBox="1"/>
          <p:nvPr/>
        </p:nvSpPr>
        <p:spPr>
          <a:xfrm>
            <a:off x="613153" y="1010295"/>
            <a:ext cx="1757864" cy="400110"/>
          </a:xfrm>
          <a:prstGeom prst="rect">
            <a:avLst/>
          </a:prstGeom>
          <a:noFill/>
        </p:spPr>
        <p:txBody>
          <a:bodyPr wrap="square" rtlCol="0">
            <a:spAutoFit/>
          </a:bodyPr>
          <a:lstStyle/>
          <a:p>
            <a:pPr algn="ctr"/>
            <a:r>
              <a:rPr lang="en-SG" sz="2000" b="1" dirty="0">
                <a:solidFill>
                  <a:schemeClr val="tx1"/>
                </a:solidFill>
                <a:latin typeface="Century Gothic" panose="020B0502020202020204" pitchFamily="34" charset="0"/>
              </a:rPr>
              <a:t>SVM</a:t>
            </a:r>
          </a:p>
        </p:txBody>
      </p:sp>
      <p:sp>
        <p:nvSpPr>
          <p:cNvPr id="19" name="Rectangle 18">
            <a:extLst>
              <a:ext uri="{FF2B5EF4-FFF2-40B4-BE49-F238E27FC236}">
                <a16:creationId xmlns:a16="http://schemas.microsoft.com/office/drawing/2014/main" id="{A66ED6CF-5167-40BA-9581-0FA3B5166D1E}"/>
              </a:ext>
            </a:extLst>
          </p:cNvPr>
          <p:cNvSpPr/>
          <p:nvPr/>
        </p:nvSpPr>
        <p:spPr>
          <a:xfrm>
            <a:off x="2580229" y="1688911"/>
            <a:ext cx="1757864" cy="8768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5C293E76-98D3-4A12-B6BA-39F745B26545}"/>
              </a:ext>
            </a:extLst>
          </p:cNvPr>
          <p:cNvSpPr txBox="1"/>
          <p:nvPr/>
        </p:nvSpPr>
        <p:spPr>
          <a:xfrm>
            <a:off x="2550068" y="1814703"/>
            <a:ext cx="1757864" cy="646331"/>
          </a:xfrm>
          <a:prstGeom prst="rect">
            <a:avLst/>
          </a:prstGeom>
          <a:noFill/>
        </p:spPr>
        <p:txBody>
          <a:bodyPr wrap="square" rtlCol="0">
            <a:spAutoFit/>
          </a:bodyPr>
          <a:lstStyle/>
          <a:p>
            <a:pPr algn="ctr"/>
            <a:r>
              <a:rPr lang="en-SG" sz="1800" b="1" dirty="0">
                <a:solidFill>
                  <a:schemeClr val="tx1"/>
                </a:solidFill>
                <a:latin typeface="Century Gothic" panose="020B0502020202020204" pitchFamily="34" charset="0"/>
              </a:rPr>
              <a:t>Classification Model </a:t>
            </a:r>
          </a:p>
        </p:txBody>
      </p:sp>
      <p:sp>
        <p:nvSpPr>
          <p:cNvPr id="15" name="Rectangle 14">
            <a:extLst>
              <a:ext uri="{FF2B5EF4-FFF2-40B4-BE49-F238E27FC236}">
                <a16:creationId xmlns:a16="http://schemas.microsoft.com/office/drawing/2014/main" id="{76C5377C-713D-4089-A2CA-68AAA6ACB001}"/>
              </a:ext>
            </a:extLst>
          </p:cNvPr>
          <p:cNvSpPr/>
          <p:nvPr/>
        </p:nvSpPr>
        <p:spPr>
          <a:xfrm>
            <a:off x="4411074" y="983539"/>
            <a:ext cx="1757864" cy="8768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TextBox 19">
            <a:extLst>
              <a:ext uri="{FF2B5EF4-FFF2-40B4-BE49-F238E27FC236}">
                <a16:creationId xmlns:a16="http://schemas.microsoft.com/office/drawing/2014/main" id="{D16D3058-724D-49E7-9BE8-26FD9E1D3DEC}"/>
              </a:ext>
            </a:extLst>
          </p:cNvPr>
          <p:cNvSpPr txBox="1"/>
          <p:nvPr/>
        </p:nvSpPr>
        <p:spPr>
          <a:xfrm>
            <a:off x="4368254" y="1068007"/>
            <a:ext cx="1757864" cy="707886"/>
          </a:xfrm>
          <a:prstGeom prst="rect">
            <a:avLst/>
          </a:prstGeom>
          <a:noFill/>
        </p:spPr>
        <p:txBody>
          <a:bodyPr wrap="square" rtlCol="0">
            <a:spAutoFit/>
          </a:bodyPr>
          <a:lstStyle/>
          <a:p>
            <a:pPr algn="ctr"/>
            <a:r>
              <a:rPr lang="en-SG" sz="2000" b="1" dirty="0">
                <a:solidFill>
                  <a:schemeClr val="tx1"/>
                </a:solidFill>
                <a:latin typeface="Century Gothic" panose="020B0502020202020204" pitchFamily="34" charset="0"/>
              </a:rPr>
              <a:t>Logistic Regression</a:t>
            </a:r>
          </a:p>
        </p:txBody>
      </p:sp>
    </p:spTree>
    <p:extLst>
      <p:ext uri="{BB962C8B-B14F-4D97-AF65-F5344CB8AC3E}">
        <p14:creationId xmlns:p14="http://schemas.microsoft.com/office/powerpoint/2010/main" val="3085247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377C-52DC-4614-ADBB-A9AC55CA3144}"/>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6AEED34-1DAE-4070-8E04-56495598A4AD}"/>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D75D692A-D1BD-4DA3-B2B8-8653368147A2}"/>
              </a:ext>
            </a:extLst>
          </p:cNvPr>
          <p:cNvSpPr/>
          <p:nvPr/>
        </p:nvSpPr>
        <p:spPr>
          <a:xfrm>
            <a:off x="0" y="-125262"/>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1E530232-8D7A-4223-8D37-3A4E60D3F32E}"/>
              </a:ext>
            </a:extLst>
          </p:cNvPr>
          <p:cNvSpPr/>
          <p:nvPr/>
        </p:nvSpPr>
        <p:spPr>
          <a:xfrm>
            <a:off x="678448" y="712461"/>
            <a:ext cx="1636830" cy="73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6" name="Picture 5" descr="A picture containing LEGO, toy&#10;&#10;Description generated with high confidence">
            <a:extLst>
              <a:ext uri="{FF2B5EF4-FFF2-40B4-BE49-F238E27FC236}">
                <a16:creationId xmlns:a16="http://schemas.microsoft.com/office/drawing/2014/main" id="{7D22BE25-983C-41BD-97A0-12A5AE01DA9F}"/>
              </a:ext>
            </a:extLst>
          </p:cNvPr>
          <p:cNvPicPr>
            <a:picLocks noChangeAspect="1"/>
          </p:cNvPicPr>
          <p:nvPr/>
        </p:nvPicPr>
        <p:blipFill>
          <a:blip r:embed="rId3"/>
          <a:stretch>
            <a:fillRect/>
          </a:stretch>
        </p:blipFill>
        <p:spPr>
          <a:xfrm>
            <a:off x="1267475" y="-3275"/>
            <a:ext cx="533924" cy="533924"/>
          </a:xfrm>
          <a:prstGeom prst="rect">
            <a:avLst/>
          </a:prstGeom>
        </p:spPr>
      </p:pic>
      <p:sp>
        <p:nvSpPr>
          <p:cNvPr id="7" name="TextBox 6">
            <a:extLst>
              <a:ext uri="{FF2B5EF4-FFF2-40B4-BE49-F238E27FC236}">
                <a16:creationId xmlns:a16="http://schemas.microsoft.com/office/drawing/2014/main" id="{CBBB60AE-6F85-470E-A750-8D95B137E5EC}"/>
              </a:ext>
            </a:extLst>
          </p:cNvPr>
          <p:cNvSpPr txBox="1"/>
          <p:nvPr/>
        </p:nvSpPr>
        <p:spPr>
          <a:xfrm>
            <a:off x="1" y="31525"/>
            <a:ext cx="6858000"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Evaluation Metric</a:t>
            </a:r>
          </a:p>
        </p:txBody>
      </p:sp>
      <p:sp>
        <p:nvSpPr>
          <p:cNvPr id="8" name="Rectangle 7">
            <a:extLst>
              <a:ext uri="{FF2B5EF4-FFF2-40B4-BE49-F238E27FC236}">
                <a16:creationId xmlns:a16="http://schemas.microsoft.com/office/drawing/2014/main" id="{2CD0B94B-3856-4BA6-A2A4-B85A2413EFCF}"/>
              </a:ext>
            </a:extLst>
          </p:cNvPr>
          <p:cNvSpPr/>
          <p:nvPr/>
        </p:nvSpPr>
        <p:spPr>
          <a:xfrm>
            <a:off x="678447" y="786010"/>
            <a:ext cx="1636830" cy="572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latin typeface="Century Gothic" panose="020B0502020202020204" pitchFamily="34" charset="0"/>
              </a:rPr>
              <a:t>Precision</a:t>
            </a:r>
          </a:p>
        </p:txBody>
      </p:sp>
      <p:sp>
        <p:nvSpPr>
          <p:cNvPr id="9" name="Rectangle 8">
            <a:extLst>
              <a:ext uri="{FF2B5EF4-FFF2-40B4-BE49-F238E27FC236}">
                <a16:creationId xmlns:a16="http://schemas.microsoft.com/office/drawing/2014/main" id="{DA0E5C7A-7195-4920-994E-4DFAA5CCF7A4}"/>
              </a:ext>
            </a:extLst>
          </p:cNvPr>
          <p:cNvSpPr/>
          <p:nvPr/>
        </p:nvSpPr>
        <p:spPr>
          <a:xfrm>
            <a:off x="2730529" y="778445"/>
            <a:ext cx="1636830" cy="572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latin typeface="Century Gothic" panose="020B0502020202020204" pitchFamily="34" charset="0"/>
              </a:rPr>
              <a:t>Recall</a:t>
            </a:r>
          </a:p>
        </p:txBody>
      </p:sp>
      <p:sp>
        <p:nvSpPr>
          <p:cNvPr id="10" name="Rectangle 9">
            <a:extLst>
              <a:ext uri="{FF2B5EF4-FFF2-40B4-BE49-F238E27FC236}">
                <a16:creationId xmlns:a16="http://schemas.microsoft.com/office/drawing/2014/main" id="{F819401E-368F-4ECC-99DC-EF44DDF5F3F1}"/>
              </a:ext>
            </a:extLst>
          </p:cNvPr>
          <p:cNvSpPr/>
          <p:nvPr/>
        </p:nvSpPr>
        <p:spPr>
          <a:xfrm>
            <a:off x="4721217" y="778443"/>
            <a:ext cx="1636830" cy="572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latin typeface="Century Gothic" panose="020B0502020202020204" pitchFamily="34" charset="0"/>
              </a:rPr>
              <a:t>F1-Score</a:t>
            </a:r>
          </a:p>
        </p:txBody>
      </p:sp>
      <p:sp>
        <p:nvSpPr>
          <p:cNvPr id="11" name="Rectangle 10">
            <a:extLst>
              <a:ext uri="{FF2B5EF4-FFF2-40B4-BE49-F238E27FC236}">
                <a16:creationId xmlns:a16="http://schemas.microsoft.com/office/drawing/2014/main" id="{511AD2F6-0A0E-44C0-8D14-F04B232C193B}"/>
              </a:ext>
            </a:extLst>
          </p:cNvPr>
          <p:cNvSpPr/>
          <p:nvPr/>
        </p:nvSpPr>
        <p:spPr>
          <a:xfrm>
            <a:off x="678446" y="1684657"/>
            <a:ext cx="1636830" cy="572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latin typeface="Century Gothic" panose="020B0502020202020204" pitchFamily="34" charset="0"/>
              </a:rPr>
              <a:t>Support</a:t>
            </a:r>
          </a:p>
        </p:txBody>
      </p:sp>
      <p:sp>
        <p:nvSpPr>
          <p:cNvPr id="12" name="Rectangle 11">
            <a:extLst>
              <a:ext uri="{FF2B5EF4-FFF2-40B4-BE49-F238E27FC236}">
                <a16:creationId xmlns:a16="http://schemas.microsoft.com/office/drawing/2014/main" id="{C5753A48-4DAF-4E42-9D2B-85D8799389D1}"/>
              </a:ext>
            </a:extLst>
          </p:cNvPr>
          <p:cNvSpPr/>
          <p:nvPr/>
        </p:nvSpPr>
        <p:spPr>
          <a:xfrm>
            <a:off x="2730528" y="1677092"/>
            <a:ext cx="1636830" cy="572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Century Gothic" panose="020B0502020202020204" pitchFamily="34" charset="0"/>
              </a:rPr>
              <a:t>Confusion Matrix Accuracy</a:t>
            </a:r>
          </a:p>
        </p:txBody>
      </p:sp>
      <p:sp>
        <p:nvSpPr>
          <p:cNvPr id="13" name="Rectangle 12">
            <a:extLst>
              <a:ext uri="{FF2B5EF4-FFF2-40B4-BE49-F238E27FC236}">
                <a16:creationId xmlns:a16="http://schemas.microsoft.com/office/drawing/2014/main" id="{69E0C690-4254-4B4E-9D76-A6A59357E8A5}"/>
              </a:ext>
            </a:extLst>
          </p:cNvPr>
          <p:cNvSpPr/>
          <p:nvPr/>
        </p:nvSpPr>
        <p:spPr>
          <a:xfrm>
            <a:off x="4721216" y="1677090"/>
            <a:ext cx="1636830" cy="572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tx1"/>
                </a:solidFill>
                <a:latin typeface="Century Gothic" panose="020B0502020202020204" pitchFamily="34" charset="0"/>
              </a:rPr>
              <a:t>F Score</a:t>
            </a:r>
          </a:p>
        </p:txBody>
      </p:sp>
      <p:sp>
        <p:nvSpPr>
          <p:cNvPr id="14" name="Rectangle 13">
            <a:extLst>
              <a:ext uri="{FF2B5EF4-FFF2-40B4-BE49-F238E27FC236}">
                <a16:creationId xmlns:a16="http://schemas.microsoft.com/office/drawing/2014/main" id="{8CEAC91A-EEFA-4600-98AF-F9BA001D797C}"/>
              </a:ext>
            </a:extLst>
          </p:cNvPr>
          <p:cNvSpPr/>
          <p:nvPr/>
        </p:nvSpPr>
        <p:spPr>
          <a:xfrm>
            <a:off x="2730528" y="699935"/>
            <a:ext cx="1636830" cy="73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5" name="Rectangle 14">
            <a:extLst>
              <a:ext uri="{FF2B5EF4-FFF2-40B4-BE49-F238E27FC236}">
                <a16:creationId xmlns:a16="http://schemas.microsoft.com/office/drawing/2014/main" id="{99C72ED6-BA0C-482E-A071-DE382DCE6D3B}"/>
              </a:ext>
            </a:extLst>
          </p:cNvPr>
          <p:cNvSpPr/>
          <p:nvPr/>
        </p:nvSpPr>
        <p:spPr>
          <a:xfrm>
            <a:off x="4721216" y="711658"/>
            <a:ext cx="1636830" cy="73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Rectangle 15">
            <a:extLst>
              <a:ext uri="{FF2B5EF4-FFF2-40B4-BE49-F238E27FC236}">
                <a16:creationId xmlns:a16="http://schemas.microsoft.com/office/drawing/2014/main" id="{CA74BF63-1011-42DD-A951-ED0DDD2D8A45}"/>
              </a:ext>
            </a:extLst>
          </p:cNvPr>
          <p:cNvSpPr/>
          <p:nvPr/>
        </p:nvSpPr>
        <p:spPr>
          <a:xfrm>
            <a:off x="678446" y="1600011"/>
            <a:ext cx="1636830" cy="73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 name="Rectangle 16">
            <a:extLst>
              <a:ext uri="{FF2B5EF4-FFF2-40B4-BE49-F238E27FC236}">
                <a16:creationId xmlns:a16="http://schemas.microsoft.com/office/drawing/2014/main" id="{1B9087CC-C1E2-435E-83D7-D4034B8165CE}"/>
              </a:ext>
            </a:extLst>
          </p:cNvPr>
          <p:cNvSpPr/>
          <p:nvPr/>
        </p:nvSpPr>
        <p:spPr>
          <a:xfrm>
            <a:off x="2730528" y="1604200"/>
            <a:ext cx="1636830" cy="73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 name="Rectangle 17">
            <a:extLst>
              <a:ext uri="{FF2B5EF4-FFF2-40B4-BE49-F238E27FC236}">
                <a16:creationId xmlns:a16="http://schemas.microsoft.com/office/drawing/2014/main" id="{6609C6F7-B2FA-49F0-B8C3-DA151E8D9355}"/>
              </a:ext>
            </a:extLst>
          </p:cNvPr>
          <p:cNvSpPr/>
          <p:nvPr/>
        </p:nvSpPr>
        <p:spPr>
          <a:xfrm>
            <a:off x="4721216" y="1602601"/>
            <a:ext cx="1636830" cy="735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960304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0" y="-125262"/>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Evaluation Metric</a:t>
            </a:r>
          </a:p>
        </p:txBody>
      </p:sp>
      <p:pic>
        <p:nvPicPr>
          <p:cNvPr id="6" name="Picture 2">
            <a:extLst>
              <a:ext uri="{FF2B5EF4-FFF2-40B4-BE49-F238E27FC236}">
                <a16:creationId xmlns:a16="http://schemas.microsoft.com/office/drawing/2014/main" id="{FD393957-24FF-4B34-842D-9D6458169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26" y="1114899"/>
            <a:ext cx="38862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LEGO, toy&#10;&#10;Description generated with high confidence">
            <a:extLst>
              <a:ext uri="{FF2B5EF4-FFF2-40B4-BE49-F238E27FC236}">
                <a16:creationId xmlns:a16="http://schemas.microsoft.com/office/drawing/2014/main" id="{40080504-54BF-4777-BF74-46E83256BF30}"/>
              </a:ext>
            </a:extLst>
          </p:cNvPr>
          <p:cNvPicPr>
            <a:picLocks noChangeAspect="1"/>
          </p:cNvPicPr>
          <p:nvPr/>
        </p:nvPicPr>
        <p:blipFill>
          <a:blip r:embed="rId3"/>
          <a:stretch>
            <a:fillRect/>
          </a:stretch>
        </p:blipFill>
        <p:spPr>
          <a:xfrm>
            <a:off x="1267475" y="-3275"/>
            <a:ext cx="533924" cy="533924"/>
          </a:xfrm>
          <a:prstGeom prst="rect">
            <a:avLst/>
          </a:prstGeom>
        </p:spPr>
      </p:pic>
    </p:spTree>
    <p:extLst>
      <p:ext uri="{BB962C8B-B14F-4D97-AF65-F5344CB8AC3E}">
        <p14:creationId xmlns:p14="http://schemas.microsoft.com/office/powerpoint/2010/main" val="3656689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5A90-EFA5-4214-A7BB-F189BC4262E4}"/>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EAEA5FD2-C5A9-4ACA-A998-B8896EF49E95}"/>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03F16FC8-C2DA-488C-91A4-10631142B7B2}"/>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FF84A4B7-E09F-4E32-A6EF-09EEE3F38375}"/>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Logistic Regression</a:t>
            </a:r>
          </a:p>
        </p:txBody>
      </p:sp>
      <p:pic>
        <p:nvPicPr>
          <p:cNvPr id="7" name="Picture 6">
            <a:extLst>
              <a:ext uri="{FF2B5EF4-FFF2-40B4-BE49-F238E27FC236}">
                <a16:creationId xmlns:a16="http://schemas.microsoft.com/office/drawing/2014/main" id="{BC51B9F6-A708-4BD8-8D37-3A726DEA58F7}"/>
              </a:ext>
            </a:extLst>
          </p:cNvPr>
          <p:cNvPicPr>
            <a:picLocks noChangeAspect="1"/>
          </p:cNvPicPr>
          <p:nvPr/>
        </p:nvPicPr>
        <p:blipFill>
          <a:blip r:embed="rId3"/>
          <a:stretch>
            <a:fillRect/>
          </a:stretch>
        </p:blipFill>
        <p:spPr>
          <a:xfrm>
            <a:off x="436562" y="574624"/>
            <a:ext cx="3588241" cy="1997125"/>
          </a:xfrm>
          <a:prstGeom prst="rect">
            <a:avLst/>
          </a:prstGeom>
        </p:spPr>
      </p:pic>
    </p:spTree>
    <p:extLst>
      <p:ext uri="{BB962C8B-B14F-4D97-AF65-F5344CB8AC3E}">
        <p14:creationId xmlns:p14="http://schemas.microsoft.com/office/powerpoint/2010/main" val="292315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Judging Criteria</a:t>
            </a:r>
            <a:endParaRPr/>
          </a:p>
        </p:txBody>
      </p:sp>
      <p:pic>
        <p:nvPicPr>
          <p:cNvPr id="67" name="Google Shape;67;p15"/>
          <p:cNvPicPr preferRelativeResize="0"/>
          <p:nvPr/>
        </p:nvPicPr>
        <p:blipFill>
          <a:blip r:embed="rId3">
            <a:alphaModFix/>
          </a:blip>
          <a:stretch>
            <a:fillRect/>
          </a:stretch>
        </p:blipFill>
        <p:spPr>
          <a:xfrm>
            <a:off x="-70212" y="1017725"/>
            <a:ext cx="6998424" cy="3798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4D6D-5E46-4129-9025-3FFC6579ECB8}"/>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99934A36-C6E3-4FE9-ACAD-994AE48A43FD}"/>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8BAE52E2-25A3-4C99-926C-96A7FF5E4B8E}"/>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DBC5DAB-208A-4BC8-A0DE-32E14038BBC1}"/>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Classification Decision Tree</a:t>
            </a:r>
          </a:p>
        </p:txBody>
      </p:sp>
      <p:pic>
        <p:nvPicPr>
          <p:cNvPr id="6" name="Picture 5">
            <a:extLst>
              <a:ext uri="{FF2B5EF4-FFF2-40B4-BE49-F238E27FC236}">
                <a16:creationId xmlns:a16="http://schemas.microsoft.com/office/drawing/2014/main" id="{D1AC8206-6024-4495-AD21-CEED6DA1703B}"/>
              </a:ext>
            </a:extLst>
          </p:cNvPr>
          <p:cNvPicPr>
            <a:picLocks noChangeAspect="1"/>
          </p:cNvPicPr>
          <p:nvPr/>
        </p:nvPicPr>
        <p:blipFill>
          <a:blip r:embed="rId3"/>
          <a:stretch>
            <a:fillRect/>
          </a:stretch>
        </p:blipFill>
        <p:spPr>
          <a:xfrm>
            <a:off x="349250" y="593081"/>
            <a:ext cx="3740150" cy="2234681"/>
          </a:xfrm>
          <a:prstGeom prst="rect">
            <a:avLst/>
          </a:prstGeom>
        </p:spPr>
      </p:pic>
    </p:spTree>
    <p:extLst>
      <p:ext uri="{BB962C8B-B14F-4D97-AF65-F5344CB8AC3E}">
        <p14:creationId xmlns:p14="http://schemas.microsoft.com/office/powerpoint/2010/main" val="519665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dirty="0">
                <a:solidFill>
                  <a:schemeClr val="bg1"/>
                </a:solidFill>
                <a:latin typeface="OCR A Extended" panose="02010509020102010303" pitchFamily="50" charset="0"/>
              </a:rPr>
              <a:t>Bagging – Random Forest</a:t>
            </a:r>
          </a:p>
        </p:txBody>
      </p:sp>
    </p:spTree>
    <p:extLst>
      <p:ext uri="{BB962C8B-B14F-4D97-AF65-F5344CB8AC3E}">
        <p14:creationId xmlns:p14="http://schemas.microsoft.com/office/powerpoint/2010/main" val="2798510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EEFD26-CC1B-4FB8-802B-45B769B482DA}"/>
              </a:ext>
            </a:extLst>
          </p:cNvPr>
          <p:cNvSpPr/>
          <p:nvPr/>
        </p:nvSpPr>
        <p:spPr>
          <a:xfrm>
            <a:off x="1597305" y="213531"/>
            <a:ext cx="3310359" cy="4629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Parameter Consideration </a:t>
            </a:r>
          </a:p>
        </p:txBody>
      </p:sp>
      <p:sp>
        <p:nvSpPr>
          <p:cNvPr id="6" name="AutoShape 2" descr="https://lh3.googleusercontent.com/kW3xuSXTUodBfHwysw-lej38mo5tVmNhrcst6IqLY_e9x1ErlKb7k-bmZ-Wcj5TY1v50iJoPahqDydoWIN1t09XXRddfi-A6lLvHYtsMhMIRLDGmT2NGBaAZeWCIV0XQErACHCaV">
            <a:extLst>
              <a:ext uri="{FF2B5EF4-FFF2-40B4-BE49-F238E27FC236}">
                <a16:creationId xmlns:a16="http://schemas.microsoft.com/office/drawing/2014/main" id="{6AC437C2-E4CF-46F5-A3DD-F26DF589AEE5}"/>
              </a:ext>
            </a:extLst>
          </p:cNvPr>
          <p:cNvSpPr>
            <a:spLocks noChangeAspect="1" noChangeArrowheads="1"/>
          </p:cNvSpPr>
          <p:nvPr/>
        </p:nvSpPr>
        <p:spPr bwMode="auto">
          <a:xfrm>
            <a:off x="1819275" y="1557338"/>
            <a:ext cx="3219450" cy="2028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3078" name="Picture 6">
            <a:extLst>
              <a:ext uri="{FF2B5EF4-FFF2-40B4-BE49-F238E27FC236}">
                <a16:creationId xmlns:a16="http://schemas.microsoft.com/office/drawing/2014/main" id="{AD3FC514-DBAA-4B59-90E1-35E1135AF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07" y="1297761"/>
            <a:ext cx="3219451" cy="21761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2BD76939-4F6D-4443-BFFB-25D77188A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5258" y="1314284"/>
            <a:ext cx="3182481" cy="21431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F652FE1-7925-4277-98B5-08CADF86E41F}"/>
              </a:ext>
            </a:extLst>
          </p:cNvPr>
          <p:cNvSpPr/>
          <p:nvPr/>
        </p:nvSpPr>
        <p:spPr>
          <a:xfrm>
            <a:off x="164096" y="3705403"/>
            <a:ext cx="3099966" cy="785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chemeClr val="tx1"/>
                </a:solidFill>
              </a:rPr>
              <a:t>N_estimator</a:t>
            </a:r>
            <a:r>
              <a:rPr lang="en-SG" dirty="0">
                <a:solidFill>
                  <a:schemeClr val="tx1"/>
                </a:solidFill>
              </a:rPr>
              <a:t>: 23</a:t>
            </a:r>
          </a:p>
          <a:p>
            <a:pPr algn="ctr"/>
            <a:r>
              <a:rPr lang="en-SG" dirty="0">
                <a:solidFill>
                  <a:schemeClr val="tx1"/>
                </a:solidFill>
              </a:rPr>
              <a:t>Reasons: Chose point when Test AUC starts to decrease over time</a:t>
            </a:r>
          </a:p>
        </p:txBody>
      </p:sp>
      <p:sp>
        <p:nvSpPr>
          <p:cNvPr id="11" name="Rectangle 10">
            <a:extLst>
              <a:ext uri="{FF2B5EF4-FFF2-40B4-BE49-F238E27FC236}">
                <a16:creationId xmlns:a16="http://schemas.microsoft.com/office/drawing/2014/main" id="{A771F2D7-2ACB-4CE4-9584-D1121AB636C4}"/>
              </a:ext>
            </a:extLst>
          </p:cNvPr>
          <p:cNvSpPr/>
          <p:nvPr/>
        </p:nvSpPr>
        <p:spPr>
          <a:xfrm>
            <a:off x="3556878" y="3680738"/>
            <a:ext cx="3182481" cy="785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Max Depth: 3 </a:t>
            </a:r>
          </a:p>
          <a:p>
            <a:pPr algn="ctr"/>
            <a:r>
              <a:rPr lang="en-SG" dirty="0">
                <a:solidFill>
                  <a:schemeClr val="tx1"/>
                </a:solidFill>
              </a:rPr>
              <a:t>Reasons: Chose point when Test AUC starts to decrease over time</a:t>
            </a:r>
          </a:p>
        </p:txBody>
      </p:sp>
    </p:spTree>
    <p:extLst>
      <p:ext uri="{BB962C8B-B14F-4D97-AF65-F5344CB8AC3E}">
        <p14:creationId xmlns:p14="http://schemas.microsoft.com/office/powerpoint/2010/main" val="1734479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044F1D-FF50-4DB3-AA13-B42936CA19ED}"/>
              </a:ext>
            </a:extLst>
          </p:cNvPr>
          <p:cNvSpPr>
            <a:spLocks noGrp="1"/>
          </p:cNvSpPr>
          <p:nvPr>
            <p:ph type="body" idx="1"/>
          </p:nvPr>
        </p:nvSpPr>
        <p:spPr/>
        <p:txBody>
          <a:bodyPr/>
          <a:lstStyle/>
          <a:p>
            <a:endParaRPr lang="en-SG"/>
          </a:p>
        </p:txBody>
      </p:sp>
      <p:sp>
        <p:nvSpPr>
          <p:cNvPr id="3" name="Title 1">
            <a:extLst>
              <a:ext uri="{FF2B5EF4-FFF2-40B4-BE49-F238E27FC236}">
                <a16:creationId xmlns:a16="http://schemas.microsoft.com/office/drawing/2014/main" id="{D9F21EB2-08A4-4018-80CC-A5805EC632BD}"/>
              </a:ext>
            </a:extLst>
          </p:cNvPr>
          <p:cNvSpPr txBox="1">
            <a:spLocks/>
          </p:cNvSpPr>
          <p:nvPr/>
        </p:nvSpPr>
        <p:spPr>
          <a:xfrm>
            <a:off x="233775" y="445025"/>
            <a:ext cx="639045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a:t>Business Solution</a:t>
            </a:r>
            <a:endParaRPr lang="en-SG" dirty="0"/>
          </a:p>
        </p:txBody>
      </p:sp>
    </p:spTree>
    <p:extLst>
      <p:ext uri="{BB962C8B-B14F-4D97-AF65-F5344CB8AC3E}">
        <p14:creationId xmlns:p14="http://schemas.microsoft.com/office/powerpoint/2010/main" val="4205502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9CB31-4E90-4582-A366-EDEEC0A62180}"/>
              </a:ext>
            </a:extLst>
          </p:cNvPr>
          <p:cNvSpPr>
            <a:spLocks noGrp="1"/>
          </p:cNvSpPr>
          <p:nvPr>
            <p:ph type="body" idx="1"/>
          </p:nvPr>
        </p:nvSpPr>
        <p:spPr/>
        <p:txBody>
          <a:bodyPr/>
          <a:lstStyle/>
          <a:p>
            <a:endParaRPr lang="en-SG"/>
          </a:p>
        </p:txBody>
      </p:sp>
      <p:sp>
        <p:nvSpPr>
          <p:cNvPr id="3" name="Title 1">
            <a:extLst>
              <a:ext uri="{FF2B5EF4-FFF2-40B4-BE49-F238E27FC236}">
                <a16:creationId xmlns:a16="http://schemas.microsoft.com/office/drawing/2014/main" id="{6E5DDBDD-7263-4F2C-BB2C-81E337DA3B31}"/>
              </a:ext>
            </a:extLst>
          </p:cNvPr>
          <p:cNvSpPr txBox="1">
            <a:spLocks/>
          </p:cNvSpPr>
          <p:nvPr/>
        </p:nvSpPr>
        <p:spPr>
          <a:xfrm>
            <a:off x="233775" y="385649"/>
            <a:ext cx="639045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dirty="0"/>
              <a:t>Limitations and Constraints</a:t>
            </a:r>
          </a:p>
        </p:txBody>
      </p:sp>
    </p:spTree>
    <p:extLst>
      <p:ext uri="{BB962C8B-B14F-4D97-AF65-F5344CB8AC3E}">
        <p14:creationId xmlns:p14="http://schemas.microsoft.com/office/powerpoint/2010/main" val="2981415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6C0E-C2A7-4BA0-89FE-FE4F1B1A4418}"/>
              </a:ext>
            </a:extLst>
          </p:cNvPr>
          <p:cNvSpPr>
            <a:spLocks noGrp="1"/>
          </p:cNvSpPr>
          <p:nvPr>
            <p:ph type="body" idx="1"/>
          </p:nvPr>
        </p:nvSpPr>
        <p:spPr/>
        <p:txBody>
          <a:bodyPr/>
          <a:lstStyle/>
          <a:p>
            <a:r>
              <a:rPr lang="en-SG" dirty="0"/>
              <a:t>Model Stacking </a:t>
            </a:r>
          </a:p>
          <a:p>
            <a:r>
              <a:rPr lang="en-SG" dirty="0"/>
              <a:t>Try Other Resampling Method </a:t>
            </a:r>
          </a:p>
          <a:p>
            <a:endParaRPr lang="en-SG" dirty="0"/>
          </a:p>
        </p:txBody>
      </p:sp>
      <p:sp>
        <p:nvSpPr>
          <p:cNvPr id="4" name="Title 1">
            <a:extLst>
              <a:ext uri="{FF2B5EF4-FFF2-40B4-BE49-F238E27FC236}">
                <a16:creationId xmlns:a16="http://schemas.microsoft.com/office/drawing/2014/main" id="{2FC97ACB-5952-4E43-9A7C-4DE8DCC93CEE}"/>
              </a:ext>
            </a:extLst>
          </p:cNvPr>
          <p:cNvSpPr txBox="1">
            <a:spLocks/>
          </p:cNvSpPr>
          <p:nvPr/>
        </p:nvSpPr>
        <p:spPr>
          <a:xfrm>
            <a:off x="386175" y="597425"/>
            <a:ext cx="6390450" cy="5727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dirty="0"/>
              <a:t>Future Improvements </a:t>
            </a:r>
          </a:p>
        </p:txBody>
      </p:sp>
    </p:spTree>
    <p:extLst>
      <p:ext uri="{BB962C8B-B14F-4D97-AF65-F5344CB8AC3E}">
        <p14:creationId xmlns:p14="http://schemas.microsoft.com/office/powerpoint/2010/main" val="3615157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841E-F29C-42D7-BE84-5BE4F944657E}"/>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E666C023-6125-4EA5-BCDC-645900CF09D6}"/>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52775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325676" y="423090"/>
            <a:ext cx="7463832" cy="4197000"/>
          </a:xfrm>
          <a:prstGeom prst="rect">
            <a:avLst/>
          </a:prstGeom>
        </p:spPr>
        <p:txBody>
          <a:bodyPr spcFirstLastPara="1" wrap="square" lIns="91425" tIns="91425" rIns="91425" bIns="91425" anchor="t" anchorCtr="0">
            <a:noAutofit/>
          </a:bodyPr>
          <a:lstStyle/>
          <a:p>
            <a:pPr marL="0" indent="0">
              <a:buNone/>
            </a:pPr>
            <a:r>
              <a:rPr lang="en-GB" sz="1200" dirty="0"/>
              <a:t>Company: 25Credit </a:t>
            </a:r>
            <a:endParaRPr sz="1200" dirty="0"/>
          </a:p>
          <a:p>
            <a:pPr marL="0" indent="0">
              <a:spcBef>
                <a:spcPts val="1600"/>
              </a:spcBef>
              <a:buNone/>
            </a:pPr>
            <a:r>
              <a:rPr lang="en-GB" sz="1200" dirty="0"/>
              <a:t>Company: Global Credit Card Company</a:t>
            </a:r>
            <a:endParaRPr sz="1200" dirty="0"/>
          </a:p>
          <a:p>
            <a:pPr marL="0" indent="0">
              <a:spcBef>
                <a:spcPts val="1600"/>
              </a:spcBef>
              <a:buNone/>
            </a:pPr>
            <a:r>
              <a:rPr lang="en-GB" sz="1200" dirty="0"/>
              <a:t>Issues: </a:t>
            </a:r>
            <a:endParaRPr sz="1200" dirty="0"/>
          </a:p>
          <a:p>
            <a:pPr marL="0" indent="0">
              <a:spcBef>
                <a:spcPts val="1600"/>
              </a:spcBef>
              <a:buNone/>
            </a:pPr>
            <a:r>
              <a:rPr lang="en-GB" sz="1200" dirty="0"/>
              <a:t>-Annual $10 million fraudulent transactions </a:t>
            </a:r>
            <a:endParaRPr sz="1200" dirty="0"/>
          </a:p>
          <a:p>
            <a:pPr marL="0" indent="0">
              <a:spcBef>
                <a:spcPts val="1600"/>
              </a:spcBef>
              <a:buNone/>
            </a:pPr>
            <a:r>
              <a:rPr lang="en-GB" sz="1200" dirty="0"/>
              <a:t>-Significant costs and effort in the investigation and management of these transactions (lag time from occurrence of the fraud to the reporting) </a:t>
            </a:r>
            <a:endParaRPr sz="1200" dirty="0"/>
          </a:p>
          <a:p>
            <a:pPr marL="0" indent="0">
              <a:spcBef>
                <a:spcPts val="1600"/>
              </a:spcBef>
              <a:buNone/>
            </a:pPr>
            <a:r>
              <a:rPr lang="en-GB" sz="1200" dirty="0"/>
              <a:t>-Hard to recover the full amount from transactions due to time lapse </a:t>
            </a:r>
            <a:endParaRPr sz="1200" dirty="0"/>
          </a:p>
          <a:p>
            <a:pPr marL="0" indent="0">
              <a:spcBef>
                <a:spcPts val="1600"/>
              </a:spcBef>
              <a:buNone/>
            </a:pPr>
            <a:r>
              <a:rPr lang="en-GB" sz="1200" dirty="0"/>
              <a:t>Objective: </a:t>
            </a:r>
            <a:endParaRPr sz="1200" dirty="0"/>
          </a:p>
          <a:p>
            <a:pPr marL="0" indent="0">
              <a:spcBef>
                <a:spcPts val="1600"/>
              </a:spcBef>
              <a:buNone/>
            </a:pPr>
            <a:r>
              <a:rPr lang="en-GB" sz="1200" dirty="0"/>
              <a:t>-find solutions to reduce time and effort for investigation</a:t>
            </a:r>
            <a:endParaRPr sz="1200" dirty="0"/>
          </a:p>
          <a:p>
            <a:pPr marL="0" indent="0">
              <a:spcBef>
                <a:spcPts val="1600"/>
              </a:spcBef>
              <a:spcAft>
                <a:spcPts val="1600"/>
              </a:spcAft>
              <a:buNone/>
            </a:pPr>
            <a:r>
              <a:rPr lang="en-GB" sz="1200" dirty="0"/>
              <a:t>- improve on the fraud recover through early identification and proactive management of suspicious transactions</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endParaRPr/>
          </a:p>
        </p:txBody>
      </p:sp>
      <p:sp>
        <p:nvSpPr>
          <p:cNvPr id="79" name="Google Shape;79;p17"/>
          <p:cNvSpPr txBox="1">
            <a:spLocks noGrp="1"/>
          </p:cNvSpPr>
          <p:nvPr>
            <p:ph type="body" idx="1"/>
          </p:nvPr>
        </p:nvSpPr>
        <p:spPr>
          <a:xfrm>
            <a:off x="121920" y="1152475"/>
            <a:ext cx="6507480" cy="3416400"/>
          </a:xfrm>
          <a:prstGeom prst="rect">
            <a:avLst/>
          </a:prstGeom>
        </p:spPr>
        <p:txBody>
          <a:bodyPr spcFirstLastPara="1" wrap="square" lIns="91425" tIns="91425" rIns="91425" bIns="91425" anchor="t" anchorCtr="0">
            <a:noAutofit/>
          </a:bodyPr>
          <a:lstStyle/>
          <a:p>
            <a:pPr marL="0" indent="0">
              <a:buNone/>
            </a:pPr>
            <a:r>
              <a:rPr lang="en-GB" dirty="0"/>
              <a:t>-Analysis &amp; Understanding of the Current Problem and Data</a:t>
            </a:r>
            <a:endParaRPr dirty="0"/>
          </a:p>
          <a:p>
            <a:pPr marL="0" indent="0">
              <a:spcBef>
                <a:spcPts val="1600"/>
              </a:spcBef>
              <a:buNone/>
            </a:pPr>
            <a:r>
              <a:rPr lang="en-GB" dirty="0"/>
              <a:t>-Technical ML model </a:t>
            </a:r>
            <a:endParaRPr dirty="0"/>
          </a:p>
          <a:p>
            <a:pPr marL="0" indent="0">
              <a:spcBef>
                <a:spcPts val="1600"/>
              </a:spcBef>
              <a:spcAft>
                <a:spcPts val="1600"/>
              </a:spcAft>
              <a:buNone/>
            </a:pPr>
            <a:r>
              <a:rPr lang="en-GB" dirty="0"/>
              <a:t>-Recommendations on Integrating the insights into action plans / solutions to tackle 25Credit’s business challenges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831292" y="744575"/>
            <a:ext cx="8520600" cy="2052600"/>
          </a:xfrm>
          <a:prstGeom prst="rect">
            <a:avLst/>
          </a:prstGeom>
        </p:spPr>
        <p:txBody>
          <a:bodyPr spcFirstLastPara="1" wrap="square" lIns="91425" tIns="91425" rIns="91425" bIns="91425" anchor="b" anchorCtr="0">
            <a:noAutofit/>
          </a:bodyPr>
          <a:lstStyle/>
          <a:p>
            <a:r>
              <a:rPr lang="en-GB"/>
              <a:t>Naive Bae-s</a:t>
            </a:r>
            <a:endParaRPr/>
          </a:p>
        </p:txBody>
      </p:sp>
      <p:sp>
        <p:nvSpPr>
          <p:cNvPr id="85" name="Google Shape;85;p18"/>
          <p:cNvSpPr txBox="1">
            <a:spLocks noGrp="1"/>
          </p:cNvSpPr>
          <p:nvPr>
            <p:ph type="subTitle" idx="1"/>
          </p:nvPr>
        </p:nvSpPr>
        <p:spPr>
          <a:xfrm>
            <a:off x="-831300" y="2834125"/>
            <a:ext cx="8520600" cy="792600"/>
          </a:xfrm>
          <a:prstGeom prst="rect">
            <a:avLst/>
          </a:prstGeom>
        </p:spPr>
        <p:txBody>
          <a:bodyPr spcFirstLastPara="1" wrap="square" lIns="91425" tIns="91425" rIns="91425" bIns="91425" anchor="t" anchorCtr="0">
            <a:noAutofit/>
          </a:bodyPr>
          <a:lstStyle/>
          <a:p>
            <a:pPr marL="0" inden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Exploratory Data Analysis (5 Slides)</a:t>
            </a:r>
            <a:endParaRPr/>
          </a:p>
        </p:txBody>
      </p:sp>
      <p:sp>
        <p:nvSpPr>
          <p:cNvPr id="97" name="Google Shape;97;p20"/>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Data Preprocessing (5 Slides)</a:t>
            </a:r>
            <a:endParaRPr/>
          </a:p>
        </p:txBody>
      </p:sp>
      <p:sp>
        <p:nvSpPr>
          <p:cNvPr id="91" name="Google Shape;91;p19"/>
          <p:cNvSpPr txBox="1">
            <a:spLocks noGrp="1"/>
          </p:cNvSpPr>
          <p:nvPr>
            <p:ph type="body" idx="1"/>
          </p:nvPr>
        </p:nvSpPr>
        <p:spPr>
          <a:xfrm>
            <a:off x="-831300" y="1152475"/>
            <a:ext cx="8520600" cy="3416400"/>
          </a:xfrm>
          <a:prstGeom prst="rect">
            <a:avLst/>
          </a:prstGeom>
        </p:spPr>
        <p:txBody>
          <a:bodyPr spcFirstLastPara="1" wrap="square" lIns="91425" tIns="91425" rIns="91425" bIns="91425" anchor="t" anchorCtr="0">
            <a:noAutofit/>
          </a:bodyPr>
          <a:lstStyle/>
          <a:p>
            <a:pPr>
              <a:buChar char="-"/>
            </a:pPr>
            <a:r>
              <a:rPr lang="en-GB"/>
              <a:t>Missing Value Pattern Analysis and Multiple Imputation</a:t>
            </a:r>
            <a:endParaRPr/>
          </a:p>
          <a:p>
            <a:pPr>
              <a:buChar char="-"/>
            </a:pPr>
            <a:r>
              <a:rPr lang="en-GB"/>
              <a:t>Outlier Analysis </a:t>
            </a:r>
            <a:endParaRPr/>
          </a:p>
          <a:p>
            <a:pPr>
              <a:buChar char="-"/>
            </a:pPr>
            <a:r>
              <a:rPr lang="en-GB"/>
              <a:t>Feature Re-engineering</a:t>
            </a:r>
            <a:endParaRPr/>
          </a:p>
          <a:p>
            <a:pPr>
              <a:buChar char="-"/>
            </a:pPr>
            <a:r>
              <a:rPr lang="en-GB"/>
              <a:t>Feature Selection </a:t>
            </a:r>
            <a:endParaRPr/>
          </a:p>
          <a:p>
            <a:pPr>
              <a:buChar char="-"/>
            </a:pPr>
            <a:r>
              <a:rPr lang="en-GB"/>
              <a:t>Data Resampling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831300" y="445025"/>
            <a:ext cx="8520600" cy="572700"/>
          </a:xfrm>
          <a:prstGeom prst="rect">
            <a:avLst/>
          </a:prstGeom>
        </p:spPr>
        <p:txBody>
          <a:bodyPr spcFirstLastPara="1" wrap="square" lIns="91425" tIns="91425" rIns="91425" bIns="91425" anchor="t" anchorCtr="0">
            <a:noAutofit/>
          </a:bodyPr>
          <a:lstStyle/>
          <a:p>
            <a:r>
              <a:rPr lang="en-GB"/>
              <a:t>Classification Model Selection (7 Slides)</a:t>
            </a:r>
            <a:endParaRPr/>
          </a:p>
        </p:txBody>
      </p:sp>
      <p:sp>
        <p:nvSpPr>
          <p:cNvPr id="103" name="Google Shape;103;p21"/>
          <p:cNvSpPr txBox="1">
            <a:spLocks noGrp="1"/>
          </p:cNvSpPr>
          <p:nvPr>
            <p:ph type="body" idx="1"/>
          </p:nvPr>
        </p:nvSpPr>
        <p:spPr>
          <a:xfrm>
            <a:off x="-294425" y="1017725"/>
            <a:ext cx="8520600" cy="3416400"/>
          </a:xfrm>
          <a:prstGeom prst="rect">
            <a:avLst/>
          </a:prstGeom>
        </p:spPr>
        <p:txBody>
          <a:bodyPr spcFirstLastPara="1" wrap="square" lIns="91425" tIns="91425" rIns="91425" bIns="91425" anchor="t" anchorCtr="0">
            <a:noAutofit/>
          </a:bodyPr>
          <a:lstStyle/>
          <a:p>
            <a:pPr>
              <a:buChar char="-"/>
            </a:pPr>
            <a:r>
              <a:rPr lang="en-GB" dirty="0"/>
              <a:t>Proposed Models</a:t>
            </a:r>
            <a:endParaRPr dirty="0"/>
          </a:p>
          <a:p>
            <a:pPr>
              <a:buChar char="-"/>
            </a:pPr>
            <a:r>
              <a:rPr lang="en-GB" dirty="0"/>
              <a:t>Parameter Selection</a:t>
            </a:r>
            <a:endParaRPr dirty="0"/>
          </a:p>
          <a:p>
            <a:pPr>
              <a:buChar char="-"/>
            </a:pPr>
            <a:r>
              <a:rPr lang="en-GB" b="1" dirty="0"/>
              <a:t>Assumptions</a:t>
            </a:r>
            <a:endParaRPr b="1" dirty="0"/>
          </a:p>
          <a:p>
            <a:pPr>
              <a:buChar char="-"/>
            </a:pPr>
            <a:r>
              <a:rPr lang="en-GB" b="1" dirty="0"/>
              <a:t>Evaluation Metrics </a:t>
            </a:r>
            <a:endParaRPr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1490</Words>
  <Application>Microsoft Office PowerPoint</Application>
  <PresentationFormat>Custom</PresentationFormat>
  <Paragraphs>229</Paragraphs>
  <Slides>36</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HGPGothicE</vt:lpstr>
      <vt:lpstr>Aparajita</vt:lpstr>
      <vt:lpstr>Arial</vt:lpstr>
      <vt:lpstr>Calibri</vt:lpstr>
      <vt:lpstr>Calibri Light</vt:lpstr>
      <vt:lpstr>Century Gothic</vt:lpstr>
      <vt:lpstr>OCR A Extended</vt:lpstr>
      <vt:lpstr>Wingdings</vt:lpstr>
      <vt:lpstr>Simple Light</vt:lpstr>
      <vt:lpstr>Custom Design</vt:lpstr>
      <vt:lpstr>Deliverables</vt:lpstr>
      <vt:lpstr>Additional Areas of Assessment during Presentation</vt:lpstr>
      <vt:lpstr>Judging Criteria</vt:lpstr>
      <vt:lpstr>PowerPoint Presentation</vt:lpstr>
      <vt:lpstr>PowerPoint Presentation</vt:lpstr>
      <vt:lpstr>Naive Bae-s</vt:lpstr>
      <vt:lpstr>Exploratory Data Analysis (5 Slides)</vt:lpstr>
      <vt:lpstr>Data Preprocessing (5 Slides)</vt:lpstr>
      <vt:lpstr>Classification Model Selection (7 Slides)</vt:lpstr>
      <vt:lpstr>Model Comparison (3 Slides)  </vt:lpstr>
      <vt:lpstr>Recommendation (8 Slides) </vt:lpstr>
      <vt:lpstr>Conclustion (1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dc:title>
  <dc:creator>kaely</dc:creator>
  <cp:lastModifiedBy>ZHUO Yunying</cp:lastModifiedBy>
  <cp:revision>105</cp:revision>
  <dcterms:modified xsi:type="dcterms:W3CDTF">2019-03-18T04:54:59Z</dcterms:modified>
</cp:coreProperties>
</file>