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5"/>
  </p:notesMasterIdLst>
  <p:sldIdLst>
    <p:sldId id="256" r:id="rId3"/>
    <p:sldId id="257" r:id="rId4"/>
    <p:sldId id="258" r:id="rId5"/>
    <p:sldId id="259" r:id="rId6"/>
    <p:sldId id="260" r:id="rId7"/>
    <p:sldId id="261" r:id="rId8"/>
    <p:sldId id="263" r:id="rId9"/>
    <p:sldId id="262" r:id="rId10"/>
    <p:sldId id="264" r:id="rId11"/>
    <p:sldId id="265" r:id="rId12"/>
    <p:sldId id="266" r:id="rId13"/>
    <p:sldId id="267" r:id="rId14"/>
    <p:sldId id="276" r:id="rId15"/>
    <p:sldId id="269" r:id="rId16"/>
    <p:sldId id="338" r:id="rId17"/>
    <p:sldId id="277" r:id="rId18"/>
    <p:sldId id="310" r:id="rId19"/>
    <p:sldId id="319" r:id="rId20"/>
    <p:sldId id="291" r:id="rId21"/>
    <p:sldId id="293" r:id="rId22"/>
    <p:sldId id="342" r:id="rId23"/>
    <p:sldId id="322" r:id="rId24"/>
    <p:sldId id="294" r:id="rId25"/>
    <p:sldId id="295" r:id="rId26"/>
    <p:sldId id="272" r:id="rId27"/>
    <p:sldId id="304" r:id="rId28"/>
    <p:sldId id="299" r:id="rId29"/>
    <p:sldId id="305" r:id="rId30"/>
    <p:sldId id="343" r:id="rId31"/>
    <p:sldId id="333" r:id="rId32"/>
    <p:sldId id="334" r:id="rId33"/>
    <p:sldId id="344" r:id="rId34"/>
    <p:sldId id="331" r:id="rId35"/>
    <p:sldId id="349" r:id="rId36"/>
    <p:sldId id="346" r:id="rId37"/>
    <p:sldId id="350" r:id="rId38"/>
    <p:sldId id="339" r:id="rId39"/>
    <p:sldId id="340" r:id="rId40"/>
    <p:sldId id="341" r:id="rId41"/>
    <p:sldId id="336" r:id="rId42"/>
    <p:sldId id="337" r:id="rId43"/>
    <p:sldId id="320" r:id="rId44"/>
  </p:sldIdLst>
  <p:sldSz cx="6858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F9BEFCC-35DE-409D-86BD-4AB51756B6AB}">
          <p14:sldIdLst>
            <p14:sldId id="256"/>
            <p14:sldId id="257"/>
            <p14:sldId id="258"/>
            <p14:sldId id="259"/>
            <p14:sldId id="260"/>
            <p14:sldId id="261"/>
            <p14:sldId id="263"/>
            <p14:sldId id="262"/>
            <p14:sldId id="264"/>
            <p14:sldId id="265"/>
            <p14:sldId id="266"/>
            <p14:sldId id="267"/>
          </p14:sldIdLst>
        </p14:section>
        <p14:section name="Introduction" id="{38B17084-30D2-468E-A7CD-8BC6E849734A}">
          <p14:sldIdLst>
            <p14:sldId id="276"/>
            <p14:sldId id="269"/>
            <p14:sldId id="338"/>
          </p14:sldIdLst>
        </p14:section>
        <p14:section name="Exploratory Data Analysis" id="{73F87C19-F1BD-418F-A90A-859637980E47}">
          <p14:sldIdLst>
            <p14:sldId id="277"/>
            <p14:sldId id="310"/>
            <p14:sldId id="319"/>
            <p14:sldId id="291"/>
            <p14:sldId id="293"/>
            <p14:sldId id="342"/>
          </p14:sldIdLst>
        </p14:section>
        <p14:section name="Data Pre-processing" id="{F1A1AD20-B6DA-426A-BA9E-9F3966EF022C}">
          <p14:sldIdLst>
            <p14:sldId id="322"/>
            <p14:sldId id="294"/>
            <p14:sldId id="295"/>
            <p14:sldId id="272"/>
            <p14:sldId id="304"/>
            <p14:sldId id="299"/>
          </p14:sldIdLst>
        </p14:section>
        <p14:section name="Model Comparison" id="{2D0D4C96-380A-41EE-B391-2BF934BA03BB}">
          <p14:sldIdLst>
            <p14:sldId id="305"/>
            <p14:sldId id="343"/>
            <p14:sldId id="333"/>
            <p14:sldId id="334"/>
            <p14:sldId id="344"/>
            <p14:sldId id="331"/>
            <p14:sldId id="349"/>
            <p14:sldId id="346"/>
            <p14:sldId id="350"/>
          </p14:sldIdLst>
        </p14:section>
        <p14:section name="Recommendations" id="{D8AE9932-4FA4-4D73-88FD-CA76251B3C1A}">
          <p14:sldIdLst>
            <p14:sldId id="339"/>
            <p14:sldId id="340"/>
            <p14:sldId id="341"/>
            <p14:sldId id="336"/>
            <p14:sldId id="337"/>
          </p14:sldIdLst>
        </p14:section>
        <p14:section name="Conclusion" id="{CBE20634-4938-431F-9EB4-76AE7DA08C7D}">
          <p14:sldIdLst>
            <p14:sldId id="320"/>
          </p14:sldIdLst>
        </p14:section>
      </p14:sectionLst>
    </p:ex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PERIWAL" initials="SP" lastIdx="8" clrIdx="0">
    <p:extLst>
      <p:ext uri="{19B8F6BF-5375-455C-9EA6-DF929625EA0E}">
        <p15:presenceInfo xmlns:p15="http://schemas.microsoft.com/office/powerpoint/2012/main" userId="Shubham PERIWAL" providerId="None"/>
      </p:ext>
    </p:extLst>
  </p:cmAuthor>
  <p:cmAuthor id="2" name="ZHUO Yunying" initials="ZY" lastIdx="1" clrIdx="1">
    <p:extLst>
      <p:ext uri="{19B8F6BF-5375-455C-9EA6-DF929625EA0E}">
        <p15:presenceInfo xmlns:p15="http://schemas.microsoft.com/office/powerpoint/2012/main" userId="S::yyzhuo.2016@business.smu.edu.sg::d5e2567b-cd71-4d30-ab4c-b53ec0a3bab5" providerId="AD"/>
      </p:ext>
    </p:extLst>
  </p:cmAuthor>
  <p:cmAuthor id="3" name="Shubham PERIWAL" initials="SP [2]" lastIdx="1" clrIdx="2">
    <p:extLst>
      <p:ext uri="{19B8F6BF-5375-455C-9EA6-DF929625EA0E}">
        <p15:presenceInfo xmlns:p15="http://schemas.microsoft.com/office/powerpoint/2012/main" userId="S::shubhamp.2016@sis.smu.edu.sg::295a3ff1-dfc9-41fc-84a8-d88563b4e4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A085"/>
    <a:srgbClr val="FFC312"/>
    <a:srgbClr val="ED5E53"/>
    <a:srgbClr val="222F3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8EACF-7463-42A6-8BF0-C8D537BC7EF1}" v="91" dt="2019-03-18T05:04:27.697"/>
    <p1510:client id="{6B460AD5-A420-4BF8-B3C6-1653C3E45074}" v="158" dt="2019-03-18T07:20:31.023"/>
    <p1510:client id="{820DC43A-26DC-46C0-8327-639C3086B54C}" v="1851" dt="2019-03-18T08:16:37.380"/>
    <p1510:client id="{FFC3E5E1-B79A-E357-C3AC-960C6F04BD16}" v="4" dt="2019-03-18T07:17:13.433"/>
    <p1510:client id="{5D4F5E9D-1D12-16A7-D36C-9686656B7161}" v="2" dt="2019-03-18T08:02:07.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07" autoAdjust="0"/>
    <p:restoredTop sz="75798" autoAdjust="0"/>
  </p:normalViewPr>
  <p:slideViewPr>
    <p:cSldViewPr snapToGrid="0">
      <p:cViewPr>
        <p:scale>
          <a:sx n="55" d="100"/>
          <a:sy n="55" d="100"/>
        </p:scale>
        <p:origin x="1560" y="252"/>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3-17T22:03:47.775" idx="1">
    <p:pos x="10" y="10"/>
    <p:text>[@Shubham PERIWAL] not sure how to justify the parameters</p:text>
    <p:extLst mod="1">
      <p:ext uri="{C676402C-5697-4E1C-873F-D02D1690AC5C}">
        <p15:threadingInfo xmlns:p15="http://schemas.microsoft.com/office/powerpoint/2012/main" timeZoneBias="420"/>
      </p:ext>
    </p:extLst>
  </p:cm>
  <p:cm authorId="1" dt="2019-03-18T15:19:24.825" idx="7">
    <p:pos x="3947" y="1872"/>
    <p:text>We'll keep the ratio for Fraud 2:3 such that it is balanced enough to train the model without creating too many synthetic points</p:text>
    <p:extLst>
      <p:ext uri="{C676402C-5697-4E1C-873F-D02D1690AC5C}">
        <p15:threadingInfo xmlns:p15="http://schemas.microsoft.com/office/powerpoint/2012/main" timeZoneBias="-480"/>
      </p:ext>
    </p:extLst>
  </p:cm>
  <p:cm authorId="1" dt="2019-03-18T15:19:40.255" idx="8">
    <p:pos x="2037" y="1995"/>
    <p:text>N_component = 2 because 2 classes.
Random_state=42 so it's easy to re-run and test</p:text>
    <p:extLst mod="1">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434b2bd0b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434b2bd0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434b2bd0b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434b2bd0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434b2bd0b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434b2bd0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434b2bd0b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434b2bd0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2835940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3196333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1253850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908838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SG" b="1"/>
              <a:t>Fraud Class Analysis</a:t>
            </a:r>
          </a:p>
          <a:p>
            <a:r>
              <a:rPr lang="en-SG"/>
              <a:t>Fraud Class Histogram</a:t>
            </a:r>
          </a:p>
          <a:p>
            <a:r>
              <a:rPr lang="en-SG"/>
              <a:t>Scatter Plot of Fraud Class versus Seconds since Reference Time</a:t>
            </a:r>
          </a:p>
          <a:p>
            <a:r>
              <a:rPr lang="en-SG"/>
              <a:t>Scatter Plot of Fraud Class versus Transaction Amount </a:t>
            </a:r>
          </a:p>
          <a:p>
            <a:r>
              <a:rPr lang="en-SG"/>
              <a:t>Line Graph of Density of Probability for Fraud Class versus Transaction Amount </a:t>
            </a:r>
          </a:p>
        </p:txBody>
      </p:sp>
    </p:spTree>
    <p:extLst>
      <p:ext uri="{BB962C8B-B14F-4D97-AF65-F5344CB8AC3E}">
        <p14:creationId xmlns:p14="http://schemas.microsoft.com/office/powerpoint/2010/main" val="1109895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1901354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Since Feature 16, 19, 21 and 22 has much higher range (between 76 to 95) as compared to the rest, we will check for the distribution plot of these features. </a:t>
            </a:r>
          </a:p>
          <a:p>
            <a:r>
              <a:rPr lang="en-SG"/>
              <a:t>Even though the features contains outliers, these outlier values adds value to the fraud detection classification model </a:t>
            </a:r>
          </a:p>
        </p:txBody>
      </p:sp>
    </p:spTree>
    <p:extLst>
      <p:ext uri="{BB962C8B-B14F-4D97-AF65-F5344CB8AC3E}">
        <p14:creationId xmlns:p14="http://schemas.microsoft.com/office/powerpoint/2010/main" val="415096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434b2bd0b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434b2bd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3625658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2617546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Source: https://towardsdatascience.com/train-validation-and-test-sets-72cb40cba9e7</a:t>
            </a:r>
          </a:p>
          <a:p>
            <a:endParaRPr lang="en-SG"/>
          </a:p>
        </p:txBody>
      </p:sp>
    </p:spTree>
    <p:extLst>
      <p:ext uri="{BB962C8B-B14F-4D97-AF65-F5344CB8AC3E}">
        <p14:creationId xmlns:p14="http://schemas.microsoft.com/office/powerpoint/2010/main" val="1176227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The </a:t>
            </a:r>
            <a:r>
              <a:rPr lang="en-US" sz="1100" b="0" i="0" u="none" strike="noStrike" cap="none" err="1">
                <a:solidFill>
                  <a:srgbClr val="000000"/>
                </a:solidFill>
                <a:effectLst/>
                <a:latin typeface="Arial"/>
                <a:ea typeface="Arial"/>
                <a:cs typeface="Arial"/>
                <a:sym typeface="Arial"/>
              </a:rPr>
              <a:t>missingno</a:t>
            </a:r>
            <a:r>
              <a:rPr lang="en-US" sz="1100" b="0" i="0" u="none" strike="noStrike" cap="none">
                <a:solidFill>
                  <a:srgbClr val="000000"/>
                </a:solidFill>
                <a:effectLst/>
                <a:latin typeface="Arial"/>
                <a:ea typeface="Arial"/>
                <a:cs typeface="Arial"/>
                <a:sym typeface="Arial"/>
              </a:rPr>
              <a:t> correlation heatmap measures nullity correlation: how strongly the presence or absence of one variable affects the presence of another. In this case, it shows that only Feature 6 and 5 are missing and there is a 0.1 correlation between the missing values in these two columns.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Dendrogram interpretation:</a:t>
            </a:r>
            <a:endParaRPr lang="en-SG"/>
          </a:p>
          <a:p>
            <a:endParaRPr lang="en-SG"/>
          </a:p>
        </p:txBody>
      </p:sp>
    </p:spTree>
    <p:extLst>
      <p:ext uri="{BB962C8B-B14F-4D97-AF65-F5344CB8AC3E}">
        <p14:creationId xmlns:p14="http://schemas.microsoft.com/office/powerpoint/2010/main" val="445402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Dropping the rows will make the model biased and we will be using Imputation instead</a:t>
            </a:r>
            <a:endParaRPr lang="en-SG"/>
          </a:p>
          <a:p>
            <a:endParaRPr lang="en-SG"/>
          </a:p>
        </p:txBody>
      </p:sp>
    </p:spTree>
    <p:extLst>
      <p:ext uri="{BB962C8B-B14F-4D97-AF65-F5344CB8AC3E}">
        <p14:creationId xmlns:p14="http://schemas.microsoft.com/office/powerpoint/2010/main" val="2423289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Since the value of amount and time have a very different scale from the rest, we should consider </a:t>
            </a:r>
            <a:r>
              <a:rPr lang="en-US" sz="1100" b="0" i="0" u="none" strike="noStrike" cap="none" err="1">
                <a:solidFill>
                  <a:srgbClr val="000000"/>
                </a:solidFill>
                <a:effectLst/>
                <a:latin typeface="Arial"/>
                <a:ea typeface="Arial"/>
                <a:cs typeface="Arial"/>
                <a:sym typeface="Arial"/>
              </a:rPr>
              <a:t>normalising</a:t>
            </a:r>
            <a:r>
              <a:rPr lang="en-US" sz="1100" b="0" i="0" u="none" strike="noStrike" cap="none">
                <a:solidFill>
                  <a:srgbClr val="000000"/>
                </a:solidFill>
                <a:effectLst/>
                <a:latin typeface="Arial"/>
                <a:ea typeface="Arial"/>
                <a:cs typeface="Arial"/>
                <a:sym typeface="Arial"/>
              </a:rPr>
              <a:t> the columns "Amount" and "Seconds since reference time"</a:t>
            </a:r>
            <a:endParaRPr lang="en-SG"/>
          </a:p>
        </p:txBody>
      </p:sp>
    </p:spTree>
    <p:extLst>
      <p:ext uri="{BB962C8B-B14F-4D97-AF65-F5344CB8AC3E}">
        <p14:creationId xmlns:p14="http://schemas.microsoft.com/office/powerpoint/2010/main" val="2409863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a:t>Data Shuffling: </a:t>
            </a:r>
            <a:r>
              <a:rPr lang="en-SG"/>
              <a:t>avoid element of bias / patterns in the split datasets (after splitting into training, testing and validation datasets) before training the ML model and subsampling </a:t>
            </a:r>
            <a:r>
              <a:rPr lang="en-SG">
                <a:sym typeface="Wingdings" panose="05000000000000000000" pitchFamily="2" charset="2"/>
              </a:rPr>
              <a:t> Improve ML model quality + Improve predictive performance </a:t>
            </a:r>
          </a:p>
          <a:p>
            <a:r>
              <a:rPr lang="en-SG" b="1">
                <a:sym typeface="Wingdings" panose="05000000000000000000" pitchFamily="2" charset="2"/>
              </a:rPr>
              <a:t>Correlation Metrics: </a:t>
            </a:r>
          </a:p>
          <a:p>
            <a:pPr lvl="1"/>
            <a:r>
              <a:rPr lang="en-US" sz="1100" b="1" i="0" u="none" strike="noStrike" cap="none">
                <a:solidFill>
                  <a:srgbClr val="000000"/>
                </a:solidFill>
                <a:effectLst/>
                <a:latin typeface="Arial"/>
                <a:ea typeface="Arial"/>
                <a:cs typeface="Arial"/>
                <a:sym typeface="Arial"/>
              </a:rPr>
              <a:t>Negative Correlations</a:t>
            </a:r>
            <a:r>
              <a:rPr lang="en-US" sz="1100" b="0" i="0" u="none" strike="noStrike" cap="none">
                <a:solidFill>
                  <a:srgbClr val="000000"/>
                </a:solidFill>
                <a:effectLst/>
                <a:latin typeface="Arial"/>
                <a:ea typeface="Arial"/>
                <a:cs typeface="Arial"/>
                <a:sym typeface="Arial"/>
              </a:rPr>
              <a:t>: Features (7 and 8), (15 and 16), (16 and 17), (16 and 21), (24 and 27), (26 and 27) are negatively correlated. </a:t>
            </a:r>
          </a:p>
          <a:p>
            <a:pPr lvl="1"/>
            <a:r>
              <a:rPr lang="en-US" sz="1100" b="1" i="0" u="none" strike="noStrike" cap="none">
                <a:solidFill>
                  <a:srgbClr val="000000"/>
                </a:solidFill>
                <a:effectLst/>
                <a:latin typeface="Arial"/>
                <a:ea typeface="Arial"/>
                <a:cs typeface="Arial"/>
                <a:sym typeface="Arial"/>
              </a:rPr>
              <a:t>Positive </a:t>
            </a:r>
            <a:r>
              <a:rPr lang="en-US" sz="1100" b="1" i="0" u="none" strike="noStrike" cap="none" err="1">
                <a:solidFill>
                  <a:srgbClr val="000000"/>
                </a:solidFill>
                <a:effectLst/>
                <a:latin typeface="Arial"/>
                <a:ea typeface="Arial"/>
                <a:cs typeface="Arial"/>
                <a:sym typeface="Arial"/>
              </a:rPr>
              <a:t>Correlations</a:t>
            </a:r>
            <a:r>
              <a:rPr lang="en-US" sz="1100" b="0" i="0" u="none" strike="noStrike" cap="none" err="1">
                <a:solidFill>
                  <a:srgbClr val="000000"/>
                </a:solidFill>
                <a:effectLst/>
                <a:latin typeface="Arial"/>
                <a:ea typeface="Arial"/>
                <a:cs typeface="Arial"/>
                <a:sym typeface="Arial"/>
              </a:rPr>
              <a:t>:Features</a:t>
            </a:r>
            <a:r>
              <a:rPr lang="en-US" sz="1100" b="0" i="0" u="none" strike="noStrike" cap="none">
                <a:solidFill>
                  <a:srgbClr val="000000"/>
                </a:solidFill>
                <a:effectLst/>
                <a:latin typeface="Arial"/>
                <a:ea typeface="Arial"/>
                <a:cs typeface="Arial"/>
                <a:sym typeface="Arial"/>
              </a:rPr>
              <a:t> (2,3, and 4), (2 and 26), (15 and 21) are positively correlated. Notice how the higher these values are, the more likely the end result will be a fraud transaction.</a:t>
            </a:r>
          </a:p>
          <a:p>
            <a:pPr lvl="1"/>
            <a:r>
              <a:rPr lang="en-US" sz="1100" b="0" i="0" u="none" strike="noStrike" cap="none">
                <a:solidFill>
                  <a:srgbClr val="000000"/>
                </a:solidFill>
                <a:effectLst/>
                <a:latin typeface="Arial"/>
                <a:ea typeface="Arial"/>
                <a:cs typeface="Arial"/>
                <a:sym typeface="Arial"/>
              </a:rPr>
              <a:t>So now we will be removing features 7, 16, 27, 2, 21</a:t>
            </a:r>
            <a:endParaRPr lang="en-SG"/>
          </a:p>
          <a:p>
            <a:endParaRPr lang="en-SG"/>
          </a:p>
        </p:txBody>
      </p:sp>
    </p:spTree>
    <p:extLst>
      <p:ext uri="{BB962C8B-B14F-4D97-AF65-F5344CB8AC3E}">
        <p14:creationId xmlns:p14="http://schemas.microsoft.com/office/powerpoint/2010/main" val="2030739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t-SNE tells us if our prediction model will correctly able to cluster our training set datapoints correctly. From the plot above, we can see that the data can be classified into fraud and non-fraud and thus, we will be moving forward with it</a:t>
            </a:r>
            <a:br>
              <a:rPr lang="en-US" sz="1100" b="0" i="0" u="none" strike="noStrike" cap="none" dirty="0">
                <a:solidFill>
                  <a:srgbClr val="000000"/>
                </a:solidFill>
                <a:effectLst/>
                <a:latin typeface="Arial"/>
                <a:ea typeface="Arial"/>
                <a:cs typeface="Arial"/>
                <a:sym typeface="Arial"/>
              </a:rPr>
            </a:br>
            <a:r>
              <a:rPr lang="en-US" sz="1100" b="0" i="0" u="none" strike="noStrike" cap="none" dirty="0" err="1">
                <a:solidFill>
                  <a:srgbClr val="000000"/>
                </a:solidFill>
                <a:effectLst/>
                <a:latin typeface="Arial"/>
                <a:ea typeface="Arial"/>
                <a:cs typeface="Arial"/>
                <a:sym typeface="Arial"/>
              </a:rPr>
              <a:t>N_component</a:t>
            </a:r>
            <a:r>
              <a:rPr lang="en-US" sz="1100" b="0" i="0" u="none" strike="noStrike" cap="none" dirty="0">
                <a:solidFill>
                  <a:srgbClr val="000000"/>
                </a:solidFill>
                <a:effectLst/>
                <a:latin typeface="Arial"/>
                <a:ea typeface="Arial"/>
                <a:cs typeface="Arial"/>
                <a:sym typeface="Arial"/>
              </a:rPr>
              <a:t> = 2 because 2 classes., </a:t>
            </a:r>
            <a:r>
              <a:rPr lang="en-US" sz="1100" b="0" i="0" u="none" strike="noStrike" cap="none" dirty="0" err="1">
                <a:solidFill>
                  <a:srgbClr val="000000"/>
                </a:solidFill>
                <a:effectLst/>
                <a:latin typeface="Arial"/>
                <a:ea typeface="Arial"/>
                <a:cs typeface="Arial"/>
                <a:sym typeface="Arial"/>
              </a:rPr>
              <a:t>Random_state</a:t>
            </a:r>
            <a:r>
              <a:rPr lang="en-US" sz="1100" b="0" i="0" u="none" strike="noStrike" cap="none" dirty="0">
                <a:solidFill>
                  <a:srgbClr val="000000"/>
                </a:solidFill>
                <a:effectLst/>
                <a:latin typeface="Arial"/>
                <a:ea typeface="Arial"/>
                <a:cs typeface="Arial"/>
                <a:sym typeface="Arial"/>
              </a:rPr>
              <a:t>=42 so it's easy to re-run and test</a:t>
            </a:r>
          </a:p>
          <a:p>
            <a:r>
              <a:rPr lang="en-US" sz="1100" b="0" i="0" u="none" strike="noStrike" cap="none" dirty="0">
                <a:solidFill>
                  <a:srgbClr val="000000"/>
                </a:solidFill>
                <a:effectLst/>
                <a:latin typeface="Arial"/>
                <a:cs typeface="Arial"/>
                <a:sym typeface="Arial"/>
              </a:rPr>
              <a:t>SMOTE: </a:t>
            </a:r>
            <a:r>
              <a:rPr lang="en-US" sz="1100" b="0" i="0" u="none" strike="noStrike" cap="none" dirty="0">
                <a:solidFill>
                  <a:srgbClr val="000000"/>
                </a:solidFill>
                <a:effectLst/>
                <a:latin typeface="Arial"/>
                <a:ea typeface="Arial"/>
                <a:cs typeface="Arial"/>
                <a:sym typeface="Arial"/>
              </a:rPr>
              <a:t> it creates synthetic (not duplicate/replicate) samples of the minority class. Hence making the minority class equal to the majority class. SMOTE does this by selecting similar records and altering that record one column at a time by a random amount within the difference to the </a:t>
            </a:r>
            <a:r>
              <a:rPr lang="en-US" sz="1100" b="0" i="0" u="none" strike="noStrike" cap="none" dirty="0" err="1">
                <a:solidFill>
                  <a:srgbClr val="000000"/>
                </a:solidFill>
                <a:effectLst/>
                <a:latin typeface="Arial"/>
                <a:ea typeface="Arial"/>
                <a:cs typeface="Arial"/>
                <a:sym typeface="Arial"/>
              </a:rPr>
              <a:t>neighbouring</a:t>
            </a:r>
            <a:r>
              <a:rPr lang="en-US" sz="1100" b="0" i="0" u="none" strike="noStrike" cap="none" dirty="0">
                <a:solidFill>
                  <a:srgbClr val="000000"/>
                </a:solidFill>
                <a:effectLst/>
                <a:latin typeface="Arial"/>
                <a:ea typeface="Arial"/>
                <a:cs typeface="Arial"/>
                <a:sym typeface="Arial"/>
              </a:rPr>
              <a:t> records.</a:t>
            </a:r>
            <a:endParaRPr lang="en-SG" dirty="0"/>
          </a:p>
        </p:txBody>
      </p:sp>
    </p:spTree>
    <p:extLst>
      <p:ext uri="{BB962C8B-B14F-4D97-AF65-F5344CB8AC3E}">
        <p14:creationId xmlns:p14="http://schemas.microsoft.com/office/powerpoint/2010/main" val="624670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SVM: </a:t>
            </a:r>
            <a:r>
              <a:rPr lang="en-US" sz="1100" b="0" i="0" u="none" strike="noStrike" cap="none">
                <a:solidFill>
                  <a:srgbClr val="000000"/>
                </a:solidFill>
                <a:effectLst/>
                <a:latin typeface="Arial"/>
                <a:cs typeface="Arial"/>
                <a:sym typeface="Arial"/>
              </a:rPr>
              <a:t>n</a:t>
            </a:r>
            <a:r>
              <a:rPr lang="en-US" sz="1100" b="0" i="0" u="none" strike="noStrike" cap="none">
                <a:solidFill>
                  <a:srgbClr val="000000"/>
                </a:solidFill>
                <a:effectLst/>
                <a:latin typeface="Arial"/>
                <a:ea typeface="Arial"/>
                <a:cs typeface="Arial"/>
                <a:sym typeface="Arial"/>
              </a:rPr>
              <a:t>ot suitable for large datasets because of its high training time</a:t>
            </a:r>
            <a:endParaRPr lang="en-SG"/>
          </a:p>
        </p:txBody>
      </p:sp>
    </p:spTree>
    <p:extLst>
      <p:ext uri="{BB962C8B-B14F-4D97-AF65-F5344CB8AC3E}">
        <p14:creationId xmlns:p14="http://schemas.microsoft.com/office/powerpoint/2010/main" val="133416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What evaluation metric we have chosen to evaluate our model and is it the most appropriate for the type of dataset? </a:t>
            </a:r>
          </a:p>
          <a:p>
            <a:endParaRPr lang="en-SG" dirty="0"/>
          </a:p>
          <a:p>
            <a:endParaRPr lang="en-SG" dirty="0"/>
          </a:p>
        </p:txBody>
      </p:sp>
    </p:spTree>
    <p:extLst>
      <p:ext uri="{BB962C8B-B14F-4D97-AF65-F5344CB8AC3E}">
        <p14:creationId xmlns:p14="http://schemas.microsoft.com/office/powerpoint/2010/main" val="3457138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434b2bd0b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434b2bd0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100" b="0" i="0" u="none" strike="noStrike" cap="none" dirty="0">
                <a:solidFill>
                  <a:srgbClr val="000000"/>
                </a:solidFill>
                <a:effectLst/>
                <a:latin typeface="Arial"/>
                <a:ea typeface="Arial"/>
                <a:cs typeface="Arial"/>
                <a:sym typeface="Arial"/>
              </a:rPr>
              <a:t>Accuracy</a:t>
            </a:r>
          </a:p>
          <a:p>
            <a:pPr lvl="1" rtl="0" fontAlgn="base"/>
            <a:r>
              <a:rPr lang="en-US" sz="1100" b="0" i="0" u="none" strike="noStrike" cap="none" dirty="0">
                <a:solidFill>
                  <a:srgbClr val="000000"/>
                </a:solidFill>
                <a:effectLst/>
                <a:latin typeface="Arial"/>
                <a:ea typeface="Arial"/>
                <a:cs typeface="Arial"/>
                <a:sym typeface="Arial"/>
              </a:rPr>
              <a:t>In appropriate for imbalanced dataset as the model will be more likely to predict the label to be non-fraud given the smaller number of fraud cases. Accuracy is  used very specifically for the dataset with equal number of records for fraud and non-fraud.</a:t>
            </a:r>
          </a:p>
          <a:p>
            <a:pPr rtl="0" fontAlgn="base"/>
            <a:r>
              <a:rPr lang="en-US" sz="1100" b="0" i="0" u="none" strike="noStrike" cap="none" dirty="0">
                <a:solidFill>
                  <a:srgbClr val="000000"/>
                </a:solidFill>
                <a:effectLst/>
                <a:latin typeface="Arial"/>
                <a:ea typeface="Arial"/>
                <a:cs typeface="Arial"/>
                <a:sym typeface="Arial"/>
              </a:rPr>
              <a:t>Confusion Matrix - precision, recall, F-score</a:t>
            </a:r>
          </a:p>
          <a:p>
            <a:pPr lvl="1" rtl="0" fontAlgn="base"/>
            <a:r>
              <a:rPr lang="en-US" sz="1100" b="0" i="0" u="none" strike="noStrike" cap="none" dirty="0">
                <a:solidFill>
                  <a:srgbClr val="000000"/>
                </a:solidFill>
                <a:effectLst/>
                <a:latin typeface="Arial"/>
                <a:ea typeface="Arial"/>
                <a:cs typeface="Arial"/>
                <a:sym typeface="Arial"/>
              </a:rPr>
              <a:t>F-score: balance precision and recall trade-off </a:t>
            </a:r>
          </a:p>
          <a:p>
            <a:pPr lvl="1" rtl="0" fontAlgn="base"/>
            <a:r>
              <a:rPr lang="en-US" sz="1100" b="0" i="0" u="none" strike="noStrike" cap="none" dirty="0">
                <a:solidFill>
                  <a:srgbClr val="000000"/>
                </a:solidFill>
                <a:effectLst/>
                <a:latin typeface="Arial"/>
                <a:ea typeface="Arial"/>
                <a:cs typeface="Arial"/>
                <a:sym typeface="Arial"/>
              </a:rPr>
              <a:t>is calculated to balance the number of frauds detected and </a:t>
            </a:r>
            <a:r>
              <a:rPr lang="en-US" sz="1100" b="0" i="0" u="none" strike="noStrike" cap="none" dirty="0" err="1">
                <a:solidFill>
                  <a:srgbClr val="000000"/>
                </a:solidFill>
                <a:effectLst/>
                <a:latin typeface="Arial"/>
                <a:ea typeface="Arial"/>
                <a:cs typeface="Arial"/>
                <a:sym typeface="Arial"/>
              </a:rPr>
              <a:t>minimise</a:t>
            </a:r>
            <a:r>
              <a:rPr lang="en-US" sz="1100" b="0" i="0" u="none" strike="noStrike" cap="none" dirty="0">
                <a:solidFill>
                  <a:srgbClr val="000000"/>
                </a:solidFill>
                <a:effectLst/>
                <a:latin typeface="Arial"/>
                <a:ea typeface="Arial"/>
                <a:cs typeface="Arial"/>
                <a:sym typeface="Arial"/>
              </a:rPr>
              <a:t> the number of frauds falsely detected</a:t>
            </a:r>
          </a:p>
          <a:p>
            <a:pPr rtl="0" fontAlgn="base"/>
            <a:r>
              <a:rPr lang="en-US" sz="1100" b="0" i="0" u="none" strike="noStrike" cap="none" dirty="0">
                <a:solidFill>
                  <a:srgbClr val="000000"/>
                </a:solidFill>
                <a:effectLst/>
                <a:latin typeface="Arial"/>
                <a:ea typeface="Arial"/>
                <a:cs typeface="Arial"/>
                <a:sym typeface="Arial"/>
              </a:rPr>
              <a:t>Area under Curve</a:t>
            </a:r>
          </a:p>
          <a:p>
            <a:pPr lvl="1" rtl="0" fontAlgn="base"/>
            <a:r>
              <a:rPr lang="en-US" sz="1100" b="0" i="0" u="none" strike="noStrike" cap="none" dirty="0">
                <a:solidFill>
                  <a:srgbClr val="000000"/>
                </a:solidFill>
                <a:effectLst/>
                <a:latin typeface="Arial"/>
                <a:ea typeface="Arial"/>
                <a:cs typeface="Arial"/>
                <a:sym typeface="Arial"/>
              </a:rPr>
              <a:t>We will use AUC (Area Under Curve) as the evaluation metric for parameter tunings for our Random Forest model. As we are working on classification predictive model, AUC is a more appropriate way for evaluation. </a:t>
            </a:r>
          </a:p>
          <a:p>
            <a:pPr marL="914400" marR="0" lvl="1"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en-SG" sz="1100" dirty="0"/>
              <a:t>Given a random fraud case and a random non-fraud case, proportion of the time the model predicts a higher probability of fraud care to the fraud-care case.</a:t>
            </a:r>
          </a:p>
          <a:p>
            <a:pPr lvl="1" rtl="0" fontAlgn="base"/>
            <a:endParaRPr lang="en-US" sz="1100" b="0" i="0" u="none" strike="noStrike" cap="none" dirty="0">
              <a:solidFill>
                <a:srgbClr val="000000"/>
              </a:solidFill>
              <a:effectLst/>
              <a:latin typeface="Arial"/>
              <a:ea typeface="Arial"/>
              <a:cs typeface="Arial"/>
              <a:sym typeface="Arial"/>
            </a:endParaRPr>
          </a:p>
          <a:p>
            <a:endParaRPr lang="en-SG" dirty="0"/>
          </a:p>
        </p:txBody>
      </p:sp>
    </p:spTree>
    <p:extLst>
      <p:ext uri="{BB962C8B-B14F-4D97-AF65-F5344CB8AC3E}">
        <p14:creationId xmlns:p14="http://schemas.microsoft.com/office/powerpoint/2010/main" val="1927752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solidFill>
                  <a:schemeClr val="bg1"/>
                </a:solidFill>
              </a:rPr>
              <a:t>From the 3 decision trees w </a:t>
            </a:r>
            <a:r>
              <a:rPr lang="en-SG" dirty="0" err="1">
                <a:solidFill>
                  <a:schemeClr val="bg1"/>
                </a:solidFill>
              </a:rPr>
              <a:t>eselected</a:t>
            </a:r>
            <a:r>
              <a:rPr lang="en-SG" dirty="0">
                <a:solidFill>
                  <a:schemeClr val="bg1"/>
                </a:solidFill>
              </a:rPr>
              <a:t> randomly and printed, we found the following 2 insights:</a:t>
            </a:r>
          </a:p>
          <a:p>
            <a:r>
              <a:rPr lang="en-SG" dirty="0">
                <a:solidFill>
                  <a:schemeClr val="bg1"/>
                </a:solidFill>
              </a:rPr>
              <a:t>1. Low value for Feature 24 (&lt;-1.7) implies a Fraudulent transaction</a:t>
            </a:r>
          </a:p>
          <a:p>
            <a:endParaRPr lang="en-SG" dirty="0">
              <a:solidFill>
                <a:schemeClr val="bg1"/>
              </a:solidFill>
            </a:endParaRPr>
          </a:p>
          <a:p>
            <a:r>
              <a:rPr lang="en-SG" dirty="0">
                <a:solidFill>
                  <a:schemeClr val="bg1"/>
                </a:solidFill>
              </a:rPr>
              <a:t>Thus, we can keep an eye out for features 24 as preliminary indicators for fraud.</a:t>
            </a:r>
          </a:p>
          <a:p>
            <a:endParaRPr lang="en-SG" dirty="0"/>
          </a:p>
        </p:txBody>
      </p:sp>
    </p:spTree>
    <p:extLst>
      <p:ext uri="{BB962C8B-B14F-4D97-AF65-F5344CB8AC3E}">
        <p14:creationId xmlns:p14="http://schemas.microsoft.com/office/powerpoint/2010/main" val="1704096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solidFill>
                  <a:schemeClr val="bg1"/>
                </a:solidFill>
              </a:rPr>
              <a:t>2. Low value for Feature 26 (-2) implies a non-Fraudulent transaction </a:t>
            </a:r>
          </a:p>
          <a:p>
            <a:r>
              <a:rPr lang="en-SG" dirty="0">
                <a:solidFill>
                  <a:schemeClr val="bg1"/>
                </a:solidFill>
              </a:rPr>
              <a:t>3. Low value for Feature 17 (-2.8) implies a non-Fraudulent transaction </a:t>
            </a:r>
            <a:r>
              <a:rPr lang="en-SG" dirty="0" err="1">
                <a:solidFill>
                  <a:schemeClr val="bg1"/>
                </a:solidFill>
              </a:rPr>
              <a:t>rgb</a:t>
            </a:r>
            <a:r>
              <a:rPr lang="en-SG" dirty="0">
                <a:solidFill>
                  <a:schemeClr val="bg1"/>
                </a:solidFill>
              </a:rPr>
              <a:t>(22, 160, 133)</a:t>
            </a:r>
          </a:p>
          <a:p>
            <a:endParaRPr lang="en-SG"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dirty="0">
                <a:solidFill>
                  <a:schemeClr val="bg1"/>
                </a:solidFill>
              </a:rPr>
              <a:t>Thus, we can keep an eye out for features 26 and 17 as preliminary indicators for non-fraud.</a:t>
            </a:r>
          </a:p>
          <a:p>
            <a:endParaRPr lang="en-SG" dirty="0"/>
          </a:p>
        </p:txBody>
      </p:sp>
    </p:spTree>
    <p:extLst>
      <p:ext uri="{BB962C8B-B14F-4D97-AF65-F5344CB8AC3E}">
        <p14:creationId xmlns:p14="http://schemas.microsoft.com/office/powerpoint/2010/main" val="399404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8485705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1908705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3628514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434b2bd0b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434b2bd0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434b2bd0b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434b2bd0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434b2bd0b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434b2bd0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434b2bd0b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434b2bd0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434b2bd0b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434b2bd0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ABA4-0544-4D46-94DA-8A7CCF8EFCFB}"/>
              </a:ext>
            </a:extLst>
          </p:cNvPr>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278F8CD-8F9C-4879-96F7-73D98B67EE82}"/>
              </a:ext>
            </a:extLst>
          </p:cNvPr>
          <p:cNvSpPr>
            <a:spLocks noGrp="1"/>
          </p:cNvSpPr>
          <p:nvPr>
            <p:ph type="subTitle" idx="1"/>
          </p:nvPr>
        </p:nvSpPr>
        <p:spPr>
          <a:xfrm>
            <a:off x="857250" y="2701925"/>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D8D5C91-BAE8-48DC-9E84-5A4D461AE351}"/>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B1FE5637-AA1A-40A3-B673-36E6EFA58E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4F578A-C704-4A97-8DFF-78CF630E6740}"/>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312319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E13E-E610-4EF5-8E0B-942A6398B75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B8E633A-9781-4C68-B610-928E8E7E0E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9968761-6978-40BE-9941-F8592DDD19DB}"/>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7259E1CB-06F4-471A-9444-EEA1D013B09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FE37C90-85C4-4F41-AC1C-11A0C3BE1DAF}"/>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64527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A12D-1E66-46CC-A5F0-7267C4236B35}"/>
              </a:ext>
            </a:extLst>
          </p:cNvPr>
          <p:cNvSpPr>
            <a:spLocks noGrp="1"/>
          </p:cNvSpPr>
          <p:nvPr>
            <p:ph type="title"/>
          </p:nvPr>
        </p:nvSpPr>
        <p:spPr>
          <a:xfrm>
            <a:off x="468313" y="1282700"/>
            <a:ext cx="5915025" cy="2139950"/>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3B97EBB-D4FE-444D-92B3-4D073791149F}"/>
              </a:ext>
            </a:extLst>
          </p:cNvPr>
          <p:cNvSpPr>
            <a:spLocks noGrp="1"/>
          </p:cNvSpPr>
          <p:nvPr>
            <p:ph type="body" idx="1"/>
          </p:nvPr>
        </p:nvSpPr>
        <p:spPr>
          <a:xfrm>
            <a:off x="468313"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D0376A-6012-41FA-BAFD-BE56AF5CE6E1}"/>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E5D35C85-DFB4-406E-BD69-B55D275E355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C0C926-A472-4210-B4FC-E8EC1DF4A410}"/>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935721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26DF-75B1-41CD-B71A-25CAEBEF8C8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9127DB3-CCC9-48BF-A40F-86AD9FB7C389}"/>
              </a:ext>
            </a:extLst>
          </p:cNvPr>
          <p:cNvSpPr>
            <a:spLocks noGrp="1"/>
          </p:cNvSpPr>
          <p:nvPr>
            <p:ph sz="half" idx="1"/>
          </p:nvPr>
        </p:nvSpPr>
        <p:spPr>
          <a:xfrm>
            <a:off x="471488" y="1370013"/>
            <a:ext cx="2881312"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80A5BEB-713A-4D54-9406-13B3AE1D74A5}"/>
              </a:ext>
            </a:extLst>
          </p:cNvPr>
          <p:cNvSpPr>
            <a:spLocks noGrp="1"/>
          </p:cNvSpPr>
          <p:nvPr>
            <p:ph sz="half" idx="2"/>
          </p:nvPr>
        </p:nvSpPr>
        <p:spPr>
          <a:xfrm>
            <a:off x="3505200" y="1370013"/>
            <a:ext cx="2881313"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79FCC0E-7F25-4CF3-A12A-644BBB17397D}"/>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6" name="Footer Placeholder 5">
            <a:extLst>
              <a:ext uri="{FF2B5EF4-FFF2-40B4-BE49-F238E27FC236}">
                <a16:creationId xmlns:a16="http://schemas.microsoft.com/office/drawing/2014/main" id="{A93523A3-8FA3-4D7E-A87B-4F776B6C60D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B7495C-0CF6-4AED-BDB4-861882859E74}"/>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0907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3"/>
        <p:cNvGrpSpPr/>
        <p:nvPr/>
      </p:nvGrpSpPr>
      <p:grpSpPr>
        <a:xfrm>
          <a:off x="0" y="0"/>
          <a:ext cx="0" cy="0"/>
          <a:chOff x="0" y="0"/>
          <a:chExt cx="0" cy="0"/>
        </a:xfrm>
      </p:grpSpPr>
      <p:sp>
        <p:nvSpPr>
          <p:cNvPr id="15" name="Google Shape;15;p3"/>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4" name="Picture 3">
            <a:extLst>
              <a:ext uri="{FF2B5EF4-FFF2-40B4-BE49-F238E27FC236}">
                <a16:creationId xmlns:a16="http://schemas.microsoft.com/office/drawing/2014/main" id="{A648CCC0-ADA5-4BA6-B8C9-4F9D5EB91F5F}"/>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5" name="TextBox 4">
            <a:extLst>
              <a:ext uri="{FF2B5EF4-FFF2-40B4-BE49-F238E27FC236}">
                <a16:creationId xmlns:a16="http://schemas.microsoft.com/office/drawing/2014/main" id="{0557B5EF-90E2-445F-BFB4-9C4C35FC219B}"/>
              </a:ext>
            </a:extLst>
          </p:cNvPr>
          <p:cNvSpPr txBox="1"/>
          <p:nvPr userDrawn="1"/>
        </p:nvSpPr>
        <p:spPr>
          <a:xfrm>
            <a:off x="410862" y="4829564"/>
            <a:ext cx="1390389" cy="261610"/>
          </a:xfrm>
          <a:prstGeom prst="rect">
            <a:avLst/>
          </a:prstGeom>
          <a:noFill/>
        </p:spPr>
        <p:txBody>
          <a:bodyPr wrap="square" rtlCol="0">
            <a:spAutoFit/>
          </a:bodyPr>
          <a:lstStyle/>
          <a:p>
            <a:r>
              <a:rPr lang="en-SG" sz="1050" b="1">
                <a:latin typeface="Century Gothic" panose="020B0502020202020204" pitchFamily="34" charset="0"/>
              </a:rPr>
              <a:t>Introduction</a:t>
            </a:r>
          </a:p>
        </p:txBody>
      </p:sp>
      <p:cxnSp>
        <p:nvCxnSpPr>
          <p:cNvPr id="6" name="Straight Connector 5">
            <a:extLst>
              <a:ext uri="{FF2B5EF4-FFF2-40B4-BE49-F238E27FC236}">
                <a16:creationId xmlns:a16="http://schemas.microsoft.com/office/drawing/2014/main" id="{E6F527DB-43DC-46E4-8171-B2A601F8B60D}"/>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7" name="Picture 6">
            <a:extLst>
              <a:ext uri="{FF2B5EF4-FFF2-40B4-BE49-F238E27FC236}">
                <a16:creationId xmlns:a16="http://schemas.microsoft.com/office/drawing/2014/main" id="{E45DADC0-D259-47B2-91FF-01EC77F0A742}"/>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8" name="Picture 7">
            <a:extLst>
              <a:ext uri="{FF2B5EF4-FFF2-40B4-BE49-F238E27FC236}">
                <a16:creationId xmlns:a16="http://schemas.microsoft.com/office/drawing/2014/main" id="{8033E965-4361-4615-9025-BFA7F63870CF}"/>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9" name="Picture 8">
            <a:extLst>
              <a:ext uri="{FF2B5EF4-FFF2-40B4-BE49-F238E27FC236}">
                <a16:creationId xmlns:a16="http://schemas.microsoft.com/office/drawing/2014/main" id="{01F00B29-94EA-45C4-A598-A0F6E27EF9DA}"/>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10" name="Picture 9">
            <a:extLst>
              <a:ext uri="{FF2B5EF4-FFF2-40B4-BE49-F238E27FC236}">
                <a16:creationId xmlns:a16="http://schemas.microsoft.com/office/drawing/2014/main" id="{EB92E58D-F595-41C4-BC1B-CB3A32FF49D7}"/>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11" name="Picture 10">
            <a:extLst>
              <a:ext uri="{FF2B5EF4-FFF2-40B4-BE49-F238E27FC236}">
                <a16:creationId xmlns:a16="http://schemas.microsoft.com/office/drawing/2014/main" id="{ADEA3183-3573-4232-ABD8-CCB23AC2E2B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12" name="TextBox 11">
            <a:extLst>
              <a:ext uri="{FF2B5EF4-FFF2-40B4-BE49-F238E27FC236}">
                <a16:creationId xmlns:a16="http://schemas.microsoft.com/office/drawing/2014/main" id="{0D903FBE-6344-4649-B5CC-2D01174C9BCC}"/>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13" name="TextBox 12">
            <a:extLst>
              <a:ext uri="{FF2B5EF4-FFF2-40B4-BE49-F238E27FC236}">
                <a16:creationId xmlns:a16="http://schemas.microsoft.com/office/drawing/2014/main" id="{F77C4A59-B3FC-47AF-A7F7-3AD7F1C0BDA6}"/>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16" name="TextBox 15">
            <a:extLst>
              <a:ext uri="{FF2B5EF4-FFF2-40B4-BE49-F238E27FC236}">
                <a16:creationId xmlns:a16="http://schemas.microsoft.com/office/drawing/2014/main" id="{C157FBB2-2659-4B22-A84E-5BDC9EA295ED}"/>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17" name="TextBox 16">
            <a:extLst>
              <a:ext uri="{FF2B5EF4-FFF2-40B4-BE49-F238E27FC236}">
                <a16:creationId xmlns:a16="http://schemas.microsoft.com/office/drawing/2014/main" id="{60948DCF-BB2C-464B-B372-3D618E6D7A58}"/>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18" name="TextBox 17">
            <a:extLst>
              <a:ext uri="{FF2B5EF4-FFF2-40B4-BE49-F238E27FC236}">
                <a16:creationId xmlns:a16="http://schemas.microsoft.com/office/drawing/2014/main" id="{A90EF0A3-73E2-4B33-9AB5-A7D8E7B1AE4F}"/>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9DD1-F306-4BB7-95DB-7FFAE167827F}"/>
              </a:ext>
            </a:extLst>
          </p:cNvPr>
          <p:cNvSpPr>
            <a:spLocks noGrp="1"/>
          </p:cNvSpPr>
          <p:nvPr>
            <p:ph type="title"/>
          </p:nvPr>
        </p:nvSpPr>
        <p:spPr>
          <a:xfrm>
            <a:off x="473075" y="274638"/>
            <a:ext cx="5915025" cy="993775"/>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E2E430E-6921-43EA-9140-3497E7E6A1AC}"/>
              </a:ext>
            </a:extLst>
          </p:cNvPr>
          <p:cNvSpPr>
            <a:spLocks noGrp="1"/>
          </p:cNvSpPr>
          <p:nvPr>
            <p:ph type="body" idx="1"/>
          </p:nvPr>
        </p:nvSpPr>
        <p:spPr>
          <a:xfrm>
            <a:off x="473075" y="1260475"/>
            <a:ext cx="290036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9E9CAC-54EF-4851-AA3D-301C54192AD0}"/>
              </a:ext>
            </a:extLst>
          </p:cNvPr>
          <p:cNvSpPr>
            <a:spLocks noGrp="1"/>
          </p:cNvSpPr>
          <p:nvPr>
            <p:ph sz="half" idx="2"/>
          </p:nvPr>
        </p:nvSpPr>
        <p:spPr>
          <a:xfrm>
            <a:off x="473075" y="1879600"/>
            <a:ext cx="2900363"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7D89771-C03C-4B83-8721-B096973F4D99}"/>
              </a:ext>
            </a:extLst>
          </p:cNvPr>
          <p:cNvSpPr>
            <a:spLocks noGrp="1"/>
          </p:cNvSpPr>
          <p:nvPr>
            <p:ph type="body" sz="quarter" idx="3"/>
          </p:nvPr>
        </p:nvSpPr>
        <p:spPr>
          <a:xfrm>
            <a:off x="3471863" y="1260475"/>
            <a:ext cx="29162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D8AA17-A6FB-45FA-A80C-00D235DB107B}"/>
              </a:ext>
            </a:extLst>
          </p:cNvPr>
          <p:cNvSpPr>
            <a:spLocks noGrp="1"/>
          </p:cNvSpPr>
          <p:nvPr>
            <p:ph sz="quarter" idx="4"/>
          </p:nvPr>
        </p:nvSpPr>
        <p:spPr>
          <a:xfrm>
            <a:off x="3471863" y="1879600"/>
            <a:ext cx="29162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512B5F2-73D1-47F4-BEDA-5FAA4BA30E51}"/>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8" name="Footer Placeholder 7">
            <a:extLst>
              <a:ext uri="{FF2B5EF4-FFF2-40B4-BE49-F238E27FC236}">
                <a16:creationId xmlns:a16="http://schemas.microsoft.com/office/drawing/2014/main" id="{6A10B91A-46AD-4D1F-A78B-E6FEDD84A13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53971E0-4106-4013-828B-7B94C0F579D4}"/>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364399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2AC3-ACC8-4B98-A54F-3E8F1537AA8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3D527D-F9B7-4B9C-8A97-C4A98114AB33}"/>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4" name="Footer Placeholder 3">
            <a:extLst>
              <a:ext uri="{FF2B5EF4-FFF2-40B4-BE49-F238E27FC236}">
                <a16:creationId xmlns:a16="http://schemas.microsoft.com/office/drawing/2014/main" id="{4F0ECCF1-642B-49A2-A095-041665088F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52D9A4B-F4E0-4151-AA8D-8F1C1C9086A9}"/>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550740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30C00-3EB2-423F-96BD-457AF99220B6}"/>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3" name="Footer Placeholder 2">
            <a:extLst>
              <a:ext uri="{FF2B5EF4-FFF2-40B4-BE49-F238E27FC236}">
                <a16:creationId xmlns:a16="http://schemas.microsoft.com/office/drawing/2014/main" id="{4573BF37-541E-4E04-A75B-E29CCBB675F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4A3C338-1E80-4559-8914-DA479AFA1848}"/>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9263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F60F-2853-4C95-A1BA-84859106FBDD}"/>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7CB6CCD-6E61-4368-AB2A-02E86431D7C4}"/>
              </a:ext>
            </a:extLst>
          </p:cNvPr>
          <p:cNvSpPr>
            <a:spLocks noGrp="1"/>
          </p:cNvSpPr>
          <p:nvPr>
            <p:ph idx="1"/>
          </p:nvPr>
        </p:nvSpPr>
        <p:spPr>
          <a:xfrm>
            <a:off x="2916238" y="741363"/>
            <a:ext cx="3471862"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41AF757-6323-40C4-8C31-BAEFEB1D4707}"/>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724F82-05F8-4F6E-B167-E8966EF231D6}"/>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6" name="Footer Placeholder 5">
            <a:extLst>
              <a:ext uri="{FF2B5EF4-FFF2-40B4-BE49-F238E27FC236}">
                <a16:creationId xmlns:a16="http://schemas.microsoft.com/office/drawing/2014/main" id="{8E0D3FEF-011E-4304-8767-1661E3A8346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B85FCAA-5840-48E9-928B-CD482A0408FF}"/>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7745227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01C7-1B7F-4A3D-AB2D-85D6A49650C1}"/>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8CFFC48-B609-49BC-AF7D-934C29894432}"/>
              </a:ext>
            </a:extLst>
          </p:cNvPr>
          <p:cNvSpPr>
            <a:spLocks noGrp="1"/>
          </p:cNvSpPr>
          <p:nvPr>
            <p:ph type="pic" idx="1"/>
          </p:nvPr>
        </p:nvSpPr>
        <p:spPr>
          <a:xfrm>
            <a:off x="2916238" y="741363"/>
            <a:ext cx="3471862"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6305ABB-E066-43AA-94C8-C1A94D75C29A}"/>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D7DEAD-B62D-448D-AA68-419481C917BD}"/>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6" name="Footer Placeholder 5">
            <a:extLst>
              <a:ext uri="{FF2B5EF4-FFF2-40B4-BE49-F238E27FC236}">
                <a16:creationId xmlns:a16="http://schemas.microsoft.com/office/drawing/2014/main" id="{78FF5EA1-4123-43E4-AE7D-0E07A2F812C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F490508-3F7D-4874-BD6B-B8A4E647ECCA}"/>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502821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1B6E-6EF0-49F0-9A3C-5DB3AF0B101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7AD795C-AE3A-4C12-AA37-E9C2971802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65429A3-2A68-4BDA-A57D-F991F5ED4A4E}"/>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63C77A65-7A84-40BD-9F40-7E5AF2F0CD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4121D2-E79B-454D-8D15-C7E5D6745748}"/>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2415148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A81EE-3829-4B21-A082-F7DF4E132ADD}"/>
              </a:ext>
            </a:extLst>
          </p:cNvPr>
          <p:cNvSpPr>
            <a:spLocks noGrp="1"/>
          </p:cNvSpPr>
          <p:nvPr>
            <p:ph type="title" orient="vert"/>
          </p:nvPr>
        </p:nvSpPr>
        <p:spPr>
          <a:xfrm>
            <a:off x="4908550" y="274638"/>
            <a:ext cx="1477963" cy="43576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4AE9712-D101-471B-9827-6DDA77903368}"/>
              </a:ext>
            </a:extLst>
          </p:cNvPr>
          <p:cNvSpPr>
            <a:spLocks noGrp="1"/>
          </p:cNvSpPr>
          <p:nvPr>
            <p:ph type="body" orient="vert" idx="1"/>
          </p:nvPr>
        </p:nvSpPr>
        <p:spPr>
          <a:xfrm>
            <a:off x="471488" y="274638"/>
            <a:ext cx="4284662"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3FE0792-6500-41A1-94C5-FAB7BE24A54D}"/>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F17A3ECC-CE01-4701-B9A4-8449F5CBAA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F1ADF45-F0ED-4F8E-86AA-32AC3ED831FB}"/>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65705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15;p3">
            <a:extLst>
              <a:ext uri="{FF2B5EF4-FFF2-40B4-BE49-F238E27FC236}">
                <a16:creationId xmlns:a16="http://schemas.microsoft.com/office/drawing/2014/main" id="{55532B23-9A2F-4C5C-89CA-728B15E5A4E2}"/>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48" name="Picture 47">
            <a:extLst>
              <a:ext uri="{FF2B5EF4-FFF2-40B4-BE49-F238E27FC236}">
                <a16:creationId xmlns:a16="http://schemas.microsoft.com/office/drawing/2014/main" id="{89D560D9-3900-4B06-AD00-13454D923989}"/>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49" name="TextBox 48">
            <a:extLst>
              <a:ext uri="{FF2B5EF4-FFF2-40B4-BE49-F238E27FC236}">
                <a16:creationId xmlns:a16="http://schemas.microsoft.com/office/drawing/2014/main" id="{E2DC9CB7-3F46-4F1E-9B84-90A50F263097}"/>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50" name="Straight Connector 49">
            <a:extLst>
              <a:ext uri="{FF2B5EF4-FFF2-40B4-BE49-F238E27FC236}">
                <a16:creationId xmlns:a16="http://schemas.microsoft.com/office/drawing/2014/main" id="{CD5958B5-A1B0-4EDF-9202-1BD70804D793}"/>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51" name="Picture 50">
            <a:extLst>
              <a:ext uri="{FF2B5EF4-FFF2-40B4-BE49-F238E27FC236}">
                <a16:creationId xmlns:a16="http://schemas.microsoft.com/office/drawing/2014/main" id="{84FFD857-359C-4DFE-803A-24D52237AE6B}"/>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52" name="Picture 51">
            <a:extLst>
              <a:ext uri="{FF2B5EF4-FFF2-40B4-BE49-F238E27FC236}">
                <a16:creationId xmlns:a16="http://schemas.microsoft.com/office/drawing/2014/main" id="{7D4BD126-DD94-47F5-9D6A-1F75AC952962}"/>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53" name="Picture 52">
            <a:extLst>
              <a:ext uri="{FF2B5EF4-FFF2-40B4-BE49-F238E27FC236}">
                <a16:creationId xmlns:a16="http://schemas.microsoft.com/office/drawing/2014/main" id="{8B690819-3857-418A-90B5-80838D2F8E67}"/>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54" name="Picture 53">
            <a:extLst>
              <a:ext uri="{FF2B5EF4-FFF2-40B4-BE49-F238E27FC236}">
                <a16:creationId xmlns:a16="http://schemas.microsoft.com/office/drawing/2014/main" id="{CB71630F-4FD9-4556-95E9-C89A12A72F28}"/>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55" name="Picture 54">
            <a:extLst>
              <a:ext uri="{FF2B5EF4-FFF2-40B4-BE49-F238E27FC236}">
                <a16:creationId xmlns:a16="http://schemas.microsoft.com/office/drawing/2014/main" id="{177C8A72-15B2-474C-B587-5211910E267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56" name="TextBox 55">
            <a:extLst>
              <a:ext uri="{FF2B5EF4-FFF2-40B4-BE49-F238E27FC236}">
                <a16:creationId xmlns:a16="http://schemas.microsoft.com/office/drawing/2014/main" id="{9568D89E-AB98-440C-87C4-B962BB1B10C5}"/>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57" name="TextBox 56">
            <a:extLst>
              <a:ext uri="{FF2B5EF4-FFF2-40B4-BE49-F238E27FC236}">
                <a16:creationId xmlns:a16="http://schemas.microsoft.com/office/drawing/2014/main" id="{99EAFFD0-D3E8-4B2D-9BF9-1D5AB538CA4C}"/>
              </a:ext>
            </a:extLst>
          </p:cNvPr>
          <p:cNvSpPr txBox="1"/>
          <p:nvPr userDrawn="1"/>
        </p:nvSpPr>
        <p:spPr>
          <a:xfrm>
            <a:off x="1661892" y="4836003"/>
            <a:ext cx="642184" cy="256274"/>
          </a:xfrm>
          <a:prstGeom prst="rect">
            <a:avLst/>
          </a:prstGeom>
          <a:noFill/>
        </p:spPr>
        <p:txBody>
          <a:bodyPr wrap="square" rtlCol="0">
            <a:spAutoFit/>
          </a:bodyPr>
          <a:lstStyle/>
          <a:p>
            <a:r>
              <a:rPr lang="en-SG" sz="1050" b="1">
                <a:latin typeface="Century Gothic" panose="020B0502020202020204" pitchFamily="34" charset="0"/>
              </a:rPr>
              <a:t>EDA</a:t>
            </a:r>
          </a:p>
        </p:txBody>
      </p:sp>
      <p:sp>
        <p:nvSpPr>
          <p:cNvPr id="58" name="TextBox 57">
            <a:extLst>
              <a:ext uri="{FF2B5EF4-FFF2-40B4-BE49-F238E27FC236}">
                <a16:creationId xmlns:a16="http://schemas.microsoft.com/office/drawing/2014/main" id="{E4FE67BC-261E-4777-9368-04BB844BAE54}"/>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59" name="TextBox 58">
            <a:extLst>
              <a:ext uri="{FF2B5EF4-FFF2-40B4-BE49-F238E27FC236}">
                <a16:creationId xmlns:a16="http://schemas.microsoft.com/office/drawing/2014/main" id="{E97BA065-D0A5-4DB5-9863-2645C40D115C}"/>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60" name="TextBox 59">
            <a:extLst>
              <a:ext uri="{FF2B5EF4-FFF2-40B4-BE49-F238E27FC236}">
                <a16:creationId xmlns:a16="http://schemas.microsoft.com/office/drawing/2014/main" id="{02AC48F7-51D4-4A5F-9DDB-50601B6684DE}"/>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8759E89C-A46F-46F3-9EF1-CA3CF3A8A0AD}"/>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62044AB4-3E63-418D-A8C5-89C8EC1074E6}"/>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E8F71991-9B7F-4389-BB65-87C9CF2EFDAD}"/>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F640797B-2775-4D62-ADBE-CCB3DFFF94B8}"/>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217C7578-D097-472A-AA35-70B9F5F3F9FB}"/>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8839806B-6E02-4979-BC92-DE5C5E238B25}"/>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B27BC2FA-1E11-4E72-B3C8-004C4862B4A0}"/>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990DDC5E-6FCB-4CA0-9642-1BBF1D8D6BE7}"/>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8D96A9D7-3BD6-494E-BBC5-2E29DD94D2C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91D85350-1714-4D72-BA57-213EB2B6F409}"/>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b="1">
                <a:latin typeface="Century Gothic" panose="020B0502020202020204" pitchFamily="34" charset="0"/>
              </a:rPr>
              <a:t>Data </a:t>
            </a:r>
          </a:p>
          <a:p>
            <a:pPr algn="ctr"/>
            <a:r>
              <a:rPr lang="en-SG" sz="1050" b="1" err="1">
                <a:latin typeface="Century Gothic" panose="020B0502020202020204" pitchFamily="34" charset="0"/>
              </a:rPr>
              <a:t>Preprocess</a:t>
            </a:r>
            <a:endParaRPr lang="en-SG" sz="1050" b="1">
              <a:latin typeface="Century Gothic" panose="020B0502020202020204" pitchFamily="34" charset="0"/>
            </a:endParaRPr>
          </a:p>
        </p:txBody>
      </p:sp>
      <p:sp>
        <p:nvSpPr>
          <p:cNvPr id="43" name="TextBox 42">
            <a:extLst>
              <a:ext uri="{FF2B5EF4-FFF2-40B4-BE49-F238E27FC236}">
                <a16:creationId xmlns:a16="http://schemas.microsoft.com/office/drawing/2014/main" id="{9325EDBF-9681-4622-8244-9FA1C5221CAA}"/>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33B50FFB-39CF-4814-AAED-7FDF3B10AFB0}"/>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B33D0FFB-0645-4640-8890-F51C07D99DE6}"/>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15CFFC47-1ACA-401F-801F-BD3C6F6CFC44}"/>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74547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A0D933E5-5DDB-4395-8EF5-2ED3D51733D2}"/>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DBC8E1CA-7D5F-4713-A594-C2857C75777A}"/>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913D4979-176D-4B90-B3FE-9EFF8C4315A8}"/>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1D1DD784-0FC6-45E2-A05D-80660D8195DC}"/>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DA528EBC-54CE-4AC9-8897-6466C31A7CA1}"/>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68049E4B-9895-4B5C-A2F3-F50A3632FDD9}"/>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6A76179D-F297-4AFE-8173-0D0711DE832D}"/>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D8BA862A-4EDA-4F27-A166-36DC64917BA2}"/>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B1FA92BC-7C4A-4E29-B9A4-C36042750A97}"/>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93CCCDE6-E736-41F9-9606-7FCD18D13F45}"/>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7DBE329D-D1B4-4ECE-BE12-76B4E6802715}"/>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DF4BA337-BD90-427C-B987-1423DE58019F}"/>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78EEF73D-EA21-4A3F-A51A-2F6D63F2C6BD}"/>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7C5198F2-9542-481D-8B82-4B6D99B7FD04}"/>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b="1">
                <a:latin typeface="Century Gothic" panose="020B0502020202020204" pitchFamily="34" charset="0"/>
              </a:rPr>
              <a:t>Model </a:t>
            </a:r>
          </a:p>
          <a:p>
            <a:pPr algn="ctr"/>
            <a:r>
              <a:rPr lang="en-SG" sz="1050" b="1">
                <a:latin typeface="Century Gothic" panose="020B0502020202020204" pitchFamily="34" charset="0"/>
              </a:rPr>
              <a:t>Comparison</a:t>
            </a:r>
          </a:p>
        </p:txBody>
      </p:sp>
    </p:spTree>
    <p:extLst>
      <p:ext uri="{BB962C8B-B14F-4D97-AF65-F5344CB8AC3E}">
        <p14:creationId xmlns:p14="http://schemas.microsoft.com/office/powerpoint/2010/main" val="188978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41C34787-4C21-4790-A536-EC6BA989F133}"/>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524CC9BF-8E1B-49DD-9F1E-E04CF9119ECF}"/>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91C490D1-A99A-4DB6-BAC2-547EF5583A2A}"/>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4CB03521-B6DB-417C-BB97-F1BE506250B9}"/>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C7957173-DCF9-44CB-AEED-B1048209A6D3}"/>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7DC00EC1-8AC2-4886-B8BE-F5D72C914330}"/>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39D27E7B-9CA3-4B0F-9F1C-F4EFD64FD3C2}"/>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C393C3D6-9AED-4D4F-8FB1-1B5F3CD1AE6F}"/>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34B4B3C4-A54D-4DEC-A322-2FE5F629D0E9}"/>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5944C1B2-BC7F-463B-A3AA-9FBFCABDE32C}"/>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6E513FB2-290C-40A0-A138-3D91705DB62F}"/>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ED7731A8-F6E3-4121-945E-0D4EDD4687DB}"/>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b="1">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F8F186CA-3DEC-43F9-B14B-486CAEF4475D}"/>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23F6A749-49EB-4612-B82F-17A2FAEF540A}"/>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54598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0A792B6B-BA96-41E2-8657-08DDCA0DD92A}"/>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047B454B-6C5E-4CAE-9191-55E3F050954D}"/>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4DFD036F-E14E-432C-9767-5AD3F1FF83B5}"/>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3CCCB693-65E3-4E19-A5DC-B1025042F19F}"/>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3EF9E3A5-A91E-44F2-BA10-44FDBA2736F3}"/>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E8D2D778-A953-45E1-A37D-D62E8CD73C6F}"/>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B6A609E9-2EEF-43F3-9308-B14A94A7C89E}"/>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E85A86A1-63A1-4E9A-BD16-5A939C2AAD3D}"/>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A7E92EA8-594A-4B5C-BA07-47683E7CEE35}"/>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57AB3446-A74D-4240-B2EA-38FF46E24E08}"/>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52427A6F-0E31-4AB1-B336-50CC89C5D38E}"/>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5F34A442-D2C9-445A-BD08-90E5E4523B83}"/>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B85B329B-D458-4BFA-AB97-C158F48AA820}"/>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b="1">
                <a:latin typeface="Century Gothic" panose="020B0502020202020204" pitchFamily="34" charset="0"/>
              </a:rPr>
              <a:t>Conclusion</a:t>
            </a:r>
          </a:p>
        </p:txBody>
      </p:sp>
      <p:sp>
        <p:nvSpPr>
          <p:cNvPr id="46" name="TextBox 45">
            <a:extLst>
              <a:ext uri="{FF2B5EF4-FFF2-40B4-BE49-F238E27FC236}">
                <a16:creationId xmlns:a16="http://schemas.microsoft.com/office/drawing/2014/main" id="{3580B8BD-B5E5-4801-A8FA-DCB268DBC692}"/>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273139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72" r:id="rId4"/>
    <p:sldLayoutId id="2147483673" r:id="rId5"/>
    <p:sldLayoutId id="2147483674" r:id="rId6"/>
    <p:sldLayoutId id="2147483675"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91D0F-6A52-4A79-8855-7CADF2380BF3}"/>
              </a:ext>
            </a:extLst>
          </p:cNvPr>
          <p:cNvSpPr>
            <a:spLocks noGrp="1"/>
          </p:cNvSpPr>
          <p:nvPr>
            <p:ph type="title"/>
          </p:nvPr>
        </p:nvSpPr>
        <p:spPr>
          <a:xfrm>
            <a:off x="471488" y="274638"/>
            <a:ext cx="5915025" cy="993775"/>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D3B7075-29E4-46A7-AE04-8FCE187E33C4}"/>
              </a:ext>
            </a:extLst>
          </p:cNvPr>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D91AC0-9586-4B60-B7CD-023BE29EB4DF}"/>
              </a:ext>
            </a:extLst>
          </p:cNvPr>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52574FDC-A6CA-42B5-9FA1-DD11C90D7C8B}"/>
              </a:ext>
            </a:extLst>
          </p:cNvPr>
          <p:cNvSpPr>
            <a:spLocks noGrp="1"/>
          </p:cNvSpPr>
          <p:nvPr>
            <p:ph type="ftr" sz="quarter" idx="3"/>
          </p:nvPr>
        </p:nvSpPr>
        <p:spPr>
          <a:xfrm>
            <a:off x="2271713" y="4767263"/>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083DFAC-704D-4228-A820-770E7B6C98E3}"/>
              </a:ext>
            </a:extLst>
          </p:cNvPr>
          <p:cNvSpPr>
            <a:spLocks noGrp="1"/>
          </p:cNvSpPr>
          <p:nvPr>
            <p:ph type="sldNum" sz="quarter" idx="4"/>
          </p:nvPr>
        </p:nvSpPr>
        <p:spPr>
          <a:xfrm>
            <a:off x="4843463" y="4767263"/>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05600B5-7F63-4C16-A071-D6A9E8908FC9}" type="slidenum">
              <a:rPr lang="en-SG" smtClean="0"/>
              <a:t>‹#›</a:t>
            </a:fld>
            <a:endParaRPr lang="en-SG"/>
          </a:p>
        </p:txBody>
      </p:sp>
    </p:spTree>
    <p:extLst>
      <p:ext uri="{BB962C8B-B14F-4D97-AF65-F5344CB8AC3E}">
        <p14:creationId xmlns:p14="http://schemas.microsoft.com/office/powerpoint/2010/main" val="4236468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1.jp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comments" Target="../comments/comment1.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0991" y="0"/>
            <a:ext cx="8520600" cy="572700"/>
          </a:xfrm>
          <a:prstGeom prst="rect">
            <a:avLst/>
          </a:prstGeom>
        </p:spPr>
        <p:txBody>
          <a:bodyPr spcFirstLastPara="1" wrap="square" lIns="91425" tIns="91425" rIns="91425" bIns="91425" anchor="t" anchorCtr="0">
            <a:noAutofit/>
          </a:bodyPr>
          <a:lstStyle/>
          <a:p>
            <a:r>
              <a:rPr lang="en-GB"/>
              <a:t>Deliverables</a:t>
            </a:r>
            <a:endParaRPr/>
          </a:p>
        </p:txBody>
      </p:sp>
      <p:sp>
        <p:nvSpPr>
          <p:cNvPr id="55" name="Google Shape;55;p13"/>
          <p:cNvSpPr txBox="1">
            <a:spLocks noGrp="1"/>
          </p:cNvSpPr>
          <p:nvPr>
            <p:ph type="body" idx="1"/>
          </p:nvPr>
        </p:nvSpPr>
        <p:spPr>
          <a:xfrm>
            <a:off x="137786" y="784596"/>
            <a:ext cx="7551514" cy="3416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GB" sz="1000">
                <a:solidFill>
                  <a:schemeClr val="dk1"/>
                </a:solidFill>
              </a:rPr>
              <a:t>1. Business Proposal Report in .pptx format. The following needs to be covered:</a:t>
            </a:r>
            <a:endParaRPr sz="1000">
              <a:solidFill>
                <a:schemeClr val="dk1"/>
              </a:solidFill>
            </a:endParaRPr>
          </a:p>
          <a:p>
            <a:pPr marL="0" indent="0">
              <a:spcBef>
                <a:spcPts val="1600"/>
              </a:spcBef>
              <a:buClr>
                <a:schemeClr val="dk1"/>
              </a:buClr>
              <a:buSzPts val="1100"/>
              <a:buNone/>
            </a:pPr>
            <a:r>
              <a:rPr lang="en-GB" sz="1000">
                <a:solidFill>
                  <a:schemeClr val="dk1"/>
                </a:solidFill>
              </a:rPr>
              <a:t>• Clear visual analysis, graphs &amp; charts to show understanding on dataset / features</a:t>
            </a:r>
            <a:endParaRPr sz="1000">
              <a:solidFill>
                <a:schemeClr val="dk1"/>
              </a:solidFill>
            </a:endParaRPr>
          </a:p>
          <a:p>
            <a:pPr marL="0" indent="0">
              <a:spcBef>
                <a:spcPts val="1600"/>
              </a:spcBef>
              <a:buClr>
                <a:schemeClr val="dk1"/>
              </a:buClr>
              <a:buSzPts val="1100"/>
              <a:buNone/>
            </a:pPr>
            <a:r>
              <a:rPr lang="en-GB" sz="1000">
                <a:solidFill>
                  <a:schemeClr val="dk1"/>
                </a:solidFill>
              </a:rPr>
              <a:t>• Model &amp; Methodology of Machine Learning Model used</a:t>
            </a:r>
            <a:endParaRPr sz="1000">
              <a:solidFill>
                <a:schemeClr val="dk1"/>
              </a:solidFill>
            </a:endParaRPr>
          </a:p>
          <a:p>
            <a:pPr marL="0" indent="0">
              <a:spcBef>
                <a:spcPts val="1600"/>
              </a:spcBef>
              <a:buClr>
                <a:schemeClr val="dk1"/>
              </a:buClr>
              <a:buSzPts val="1100"/>
              <a:buNone/>
            </a:pPr>
            <a:r>
              <a:rPr lang="en-GB" sz="1000">
                <a:solidFill>
                  <a:schemeClr val="dk1"/>
                </a:solidFill>
              </a:rPr>
              <a:t>• Accuracy measure of ML model and justification of metric selection</a:t>
            </a:r>
            <a:endParaRPr sz="1000">
              <a:solidFill>
                <a:schemeClr val="dk1"/>
              </a:solidFill>
            </a:endParaRPr>
          </a:p>
          <a:p>
            <a:pPr marL="0" indent="0">
              <a:spcBef>
                <a:spcPts val="1600"/>
              </a:spcBef>
              <a:buClr>
                <a:schemeClr val="dk1"/>
              </a:buClr>
              <a:buSzPts val="1100"/>
              <a:buNone/>
            </a:pPr>
            <a:r>
              <a:rPr lang="en-GB" sz="1000">
                <a:solidFill>
                  <a:schemeClr val="dk1"/>
                </a:solidFill>
              </a:rPr>
              <a:t>• Solution proposals on how business should employ the ML model and insights in an operational context</a:t>
            </a:r>
            <a:endParaRPr sz="1000">
              <a:solidFill>
                <a:schemeClr val="dk1"/>
              </a:solidFill>
            </a:endParaRPr>
          </a:p>
          <a:p>
            <a:pPr marL="0" indent="0">
              <a:spcBef>
                <a:spcPts val="1600"/>
              </a:spcBef>
              <a:buClr>
                <a:schemeClr val="dk1"/>
              </a:buClr>
              <a:buSzPts val="1100"/>
              <a:buNone/>
            </a:pPr>
            <a:r>
              <a:rPr lang="en-GB" sz="1000">
                <a:solidFill>
                  <a:schemeClr val="dk1"/>
                </a:solidFill>
              </a:rPr>
              <a:t>• Any assumptions used for formulation</a:t>
            </a:r>
            <a:endParaRPr sz="1000">
              <a:solidFill>
                <a:schemeClr val="dk1"/>
              </a:solidFill>
            </a:endParaRPr>
          </a:p>
          <a:p>
            <a:pPr marL="0" indent="0">
              <a:spcBef>
                <a:spcPts val="1600"/>
              </a:spcBef>
              <a:buClr>
                <a:schemeClr val="dk1"/>
              </a:buClr>
              <a:buSzPts val="1100"/>
              <a:buNone/>
            </a:pPr>
            <a:r>
              <a:rPr lang="en-GB" sz="1000">
                <a:solidFill>
                  <a:schemeClr val="dk1"/>
                </a:solidFill>
              </a:rPr>
              <a:t>• Please keep the report to a maximum of 30 slides. Any slides above that will not be assessed.</a:t>
            </a:r>
            <a:endParaRPr sz="1000">
              <a:solidFill>
                <a:schemeClr val="dk1"/>
              </a:solidFill>
            </a:endParaRPr>
          </a:p>
          <a:p>
            <a:pPr marL="0" indent="0">
              <a:spcBef>
                <a:spcPts val="1600"/>
              </a:spcBef>
              <a:buClr>
                <a:schemeClr val="dk1"/>
              </a:buClr>
              <a:buSzPts val="1100"/>
              <a:buNone/>
            </a:pPr>
            <a:r>
              <a:rPr lang="en-GB" sz="1000">
                <a:solidFill>
                  <a:schemeClr val="dk1"/>
                </a:solidFill>
              </a:rPr>
              <a:t>2. Python Notebook in .</a:t>
            </a:r>
            <a:r>
              <a:rPr lang="en-GB" sz="1000" err="1">
                <a:solidFill>
                  <a:schemeClr val="dk1"/>
                </a:solidFill>
              </a:rPr>
              <a:t>ipynb</a:t>
            </a:r>
            <a:r>
              <a:rPr lang="en-GB" sz="1000">
                <a:solidFill>
                  <a:schemeClr val="dk1"/>
                </a:solidFill>
              </a:rPr>
              <a:t> format</a:t>
            </a:r>
            <a:endParaRPr sz="1000">
              <a:solidFill>
                <a:schemeClr val="dk1"/>
              </a:solidFill>
            </a:endParaRPr>
          </a:p>
          <a:p>
            <a:pPr marL="0" indent="0">
              <a:spcBef>
                <a:spcPts val="1600"/>
              </a:spcBef>
              <a:buClr>
                <a:schemeClr val="dk1"/>
              </a:buClr>
              <a:buSzPts val="1100"/>
              <a:buNone/>
            </a:pPr>
            <a:r>
              <a:rPr lang="en-GB" sz="1000">
                <a:solidFill>
                  <a:schemeClr val="dk1"/>
                </a:solidFill>
              </a:rPr>
              <a:t>• All graphs, charts, model and accuracy score needs to be shown in the submitted </a:t>
            </a:r>
            <a:r>
              <a:rPr lang="en-GB" sz="1000" err="1">
                <a:solidFill>
                  <a:schemeClr val="dk1"/>
                </a:solidFill>
              </a:rPr>
              <a:t>Juypter</a:t>
            </a:r>
            <a:r>
              <a:rPr lang="en-GB" sz="1000">
                <a:solidFill>
                  <a:schemeClr val="dk1"/>
                </a:solidFill>
              </a:rPr>
              <a:t> notebook</a:t>
            </a:r>
            <a:endParaRPr sz="1000">
              <a:solidFill>
                <a:schemeClr val="dk1"/>
              </a:solidFill>
            </a:endParaRPr>
          </a:p>
          <a:p>
            <a:pPr marL="0" indent="0">
              <a:spcBef>
                <a:spcPts val="1600"/>
              </a:spcBef>
              <a:buClr>
                <a:schemeClr val="dk1"/>
              </a:buClr>
              <a:buSzPts val="1100"/>
              <a:buNone/>
            </a:pPr>
            <a:r>
              <a:rPr lang="en-GB" sz="1000">
                <a:solidFill>
                  <a:schemeClr val="dk1"/>
                </a:solidFill>
              </a:rPr>
              <a:t>• Comments and Insights in the notebook will NOT be taken into account and these should be incorporated in the PowerPoint rep  </a:t>
            </a:r>
            <a:endParaRPr sz="1000">
              <a:solidFill>
                <a:schemeClr val="dk1"/>
              </a:solidFill>
            </a:endParaRPr>
          </a:p>
          <a:p>
            <a:pPr marL="0" indent="0">
              <a:spcBef>
                <a:spcPts val="1600"/>
              </a:spcBef>
              <a:spcAft>
                <a:spcPts val="1600"/>
              </a:spcAft>
              <a:buNone/>
            </a:pP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831300" y="579775"/>
            <a:ext cx="8520600" cy="572700"/>
          </a:xfrm>
          <a:prstGeom prst="rect">
            <a:avLst/>
          </a:prstGeom>
        </p:spPr>
        <p:txBody>
          <a:bodyPr spcFirstLastPara="1" wrap="square" lIns="91425" tIns="91425" rIns="91425" bIns="91425" anchor="t" anchorCtr="0">
            <a:noAutofit/>
          </a:bodyPr>
          <a:lstStyle/>
          <a:p>
            <a:r>
              <a:rPr lang="en-GB"/>
              <a:t>Model Comparison (3 Slides)  </a:t>
            </a:r>
            <a:endParaRPr/>
          </a:p>
        </p:txBody>
      </p:sp>
      <p:sp>
        <p:nvSpPr>
          <p:cNvPr id="109" name="Google Shape;109;p22"/>
          <p:cNvSpPr txBox="1">
            <a:spLocks noGrp="1"/>
          </p:cNvSpPr>
          <p:nvPr>
            <p:ph type="body" idx="1"/>
          </p:nvPr>
        </p:nvSpPr>
        <p:spPr>
          <a:xfrm>
            <a:off x="-831300" y="1152475"/>
            <a:ext cx="8520600" cy="3416400"/>
          </a:xfrm>
          <a:prstGeom prst="rect">
            <a:avLst/>
          </a:prstGeom>
        </p:spPr>
        <p:txBody>
          <a:bodyPr spcFirstLastPara="1" wrap="square" lIns="91425" tIns="91425" rIns="91425" bIns="91425" anchor="t" anchorCtr="0">
            <a:noAutofit/>
          </a:bodyPr>
          <a:lstStyle/>
          <a:p>
            <a:pPr>
              <a:buChar char="-"/>
            </a:pPr>
            <a:r>
              <a:rPr lang="en-GB"/>
              <a:t>Comparison on different models based on evaluation metrics</a:t>
            </a:r>
            <a:endParaRPr/>
          </a:p>
          <a:p>
            <a:pPr>
              <a:buChar char="-"/>
            </a:pPr>
            <a:r>
              <a:rPr lang="en-GB"/>
              <a:t>Final Model Selection</a:t>
            </a:r>
            <a:endParaRPr/>
          </a:p>
          <a:p>
            <a:pPr>
              <a:buChar char="-"/>
            </a:pPr>
            <a:r>
              <a:rPr lang="en-GB"/>
              <a:t>Limitation of Models and Mitigations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r>
              <a:rPr lang="en-GB"/>
              <a:t>Recommendation (8 Slides) </a:t>
            </a:r>
            <a:endParaRPr/>
          </a:p>
        </p:txBody>
      </p:sp>
      <p:sp>
        <p:nvSpPr>
          <p:cNvPr id="115" name="Google Shape;115;p23"/>
          <p:cNvSpPr txBox="1">
            <a:spLocks noGrp="1"/>
          </p:cNvSpPr>
          <p:nvPr>
            <p:ph type="body" idx="1"/>
          </p:nvPr>
        </p:nvSpPr>
        <p:spPr>
          <a:xfrm>
            <a:off x="-831300" y="1152475"/>
            <a:ext cx="8520600" cy="3416400"/>
          </a:xfrm>
          <a:prstGeom prst="rect">
            <a:avLst/>
          </a:prstGeom>
        </p:spPr>
        <p:txBody>
          <a:bodyPr spcFirstLastPara="1" wrap="square" lIns="91425" tIns="91425" rIns="91425" bIns="91425" anchor="t" anchorCtr="0">
            <a:noAutofit/>
          </a:bodyPr>
          <a:lstStyle/>
          <a:p>
            <a:pPr>
              <a:buChar char="-"/>
            </a:pPr>
            <a:r>
              <a:rPr lang="en-GB"/>
              <a:t>Soulution 1</a:t>
            </a:r>
            <a:endParaRPr/>
          </a:p>
          <a:p>
            <a:pPr>
              <a:buChar char="-"/>
            </a:pPr>
            <a:r>
              <a:rPr lang="en-GB"/>
              <a:t>Solution 2</a:t>
            </a:r>
            <a:endParaRPr/>
          </a:p>
          <a:p>
            <a:pPr>
              <a:buChar char="-"/>
            </a:pPr>
            <a:r>
              <a:rPr lang="en-GB"/>
              <a:t>Solution 3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ctrTitle"/>
          </p:nvPr>
        </p:nvSpPr>
        <p:spPr>
          <a:xfrm>
            <a:off x="-831292" y="744575"/>
            <a:ext cx="8520600" cy="2052600"/>
          </a:xfrm>
          <a:prstGeom prst="rect">
            <a:avLst/>
          </a:prstGeom>
        </p:spPr>
        <p:txBody>
          <a:bodyPr spcFirstLastPara="1" wrap="square" lIns="91425" tIns="91425" rIns="91425" bIns="91425" anchor="b" anchorCtr="0">
            <a:noAutofit/>
          </a:bodyPr>
          <a:lstStyle/>
          <a:p>
            <a:r>
              <a:rPr lang="en-GB"/>
              <a:t>Conclusion (1 Slide)</a:t>
            </a:r>
            <a:endParaRPr/>
          </a:p>
        </p:txBody>
      </p:sp>
      <p:sp>
        <p:nvSpPr>
          <p:cNvPr id="121" name="Google Shape;121;p24"/>
          <p:cNvSpPr txBox="1">
            <a:spLocks noGrp="1"/>
          </p:cNvSpPr>
          <p:nvPr>
            <p:ph type="subTitle" idx="1"/>
          </p:nvPr>
        </p:nvSpPr>
        <p:spPr>
          <a:xfrm>
            <a:off x="-831300" y="2834125"/>
            <a:ext cx="8520600" cy="792600"/>
          </a:xfrm>
          <a:prstGeom prst="rect">
            <a:avLst/>
          </a:prstGeom>
        </p:spPr>
        <p:txBody>
          <a:bodyPr spcFirstLastPara="1" wrap="square" lIns="91425" tIns="91425" rIns="91425" bIns="91425" anchor="t" anchorCtr="0">
            <a:noAutofit/>
          </a:bodyPr>
          <a:lstStyle/>
          <a:p>
            <a:pPr marL="0" inden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CBA7-63EE-4315-BE20-9188C7424931}"/>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2659B13D-90F3-4C8B-A1CF-C4B730467F6E}"/>
              </a:ext>
            </a:extLst>
          </p:cNvPr>
          <p:cNvSpPr>
            <a:spLocks noGrp="1"/>
          </p:cNvSpPr>
          <p:nvPr>
            <p:ph type="subTitle" idx="1"/>
          </p:nvPr>
        </p:nvSpPr>
        <p:spPr/>
        <p:txBody>
          <a:bodyPr/>
          <a:lstStyle/>
          <a:p>
            <a:endParaRPr lang="en-SG"/>
          </a:p>
        </p:txBody>
      </p:sp>
      <p:sp>
        <p:nvSpPr>
          <p:cNvPr id="4" name="Rectangle: Rounded Corners 3">
            <a:extLst>
              <a:ext uri="{FF2B5EF4-FFF2-40B4-BE49-F238E27FC236}">
                <a16:creationId xmlns:a16="http://schemas.microsoft.com/office/drawing/2014/main" id="{91C28722-4DA4-4701-95DF-CF798C92B858}"/>
              </a:ext>
            </a:extLst>
          </p:cNvPr>
          <p:cNvSpPr/>
          <p:nvPr/>
        </p:nvSpPr>
        <p:spPr>
          <a:xfrm>
            <a:off x="137786" y="100207"/>
            <a:ext cx="6601217" cy="4935255"/>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5" name="Rectangle: Rounded Corners 4">
            <a:extLst>
              <a:ext uri="{FF2B5EF4-FFF2-40B4-BE49-F238E27FC236}">
                <a16:creationId xmlns:a16="http://schemas.microsoft.com/office/drawing/2014/main" id="{5A2572FF-4AA5-4F54-9F41-C1837A2F374D}"/>
              </a:ext>
            </a:extLst>
          </p:cNvPr>
          <p:cNvSpPr/>
          <p:nvPr/>
        </p:nvSpPr>
        <p:spPr>
          <a:xfrm>
            <a:off x="137786" y="100207"/>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6" name="Rectangle: Rounded Corners 5">
            <a:extLst>
              <a:ext uri="{FF2B5EF4-FFF2-40B4-BE49-F238E27FC236}">
                <a16:creationId xmlns:a16="http://schemas.microsoft.com/office/drawing/2014/main" id="{EB8D30E7-1BF3-4388-BC85-C68C333A390C}"/>
              </a:ext>
            </a:extLst>
          </p:cNvPr>
          <p:cNvSpPr/>
          <p:nvPr/>
        </p:nvSpPr>
        <p:spPr>
          <a:xfrm>
            <a:off x="4310284" y="100207"/>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7" name="Rectangle: Rounded Corners 6">
            <a:extLst>
              <a:ext uri="{FF2B5EF4-FFF2-40B4-BE49-F238E27FC236}">
                <a16:creationId xmlns:a16="http://schemas.microsoft.com/office/drawing/2014/main" id="{A461D3B3-AA79-4B61-9788-9DA460202037}"/>
              </a:ext>
            </a:extLst>
          </p:cNvPr>
          <p:cNvSpPr/>
          <p:nvPr/>
        </p:nvSpPr>
        <p:spPr>
          <a:xfrm>
            <a:off x="137786" y="3022244"/>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8" name="Rectangle: Rounded Corners 7">
            <a:extLst>
              <a:ext uri="{FF2B5EF4-FFF2-40B4-BE49-F238E27FC236}">
                <a16:creationId xmlns:a16="http://schemas.microsoft.com/office/drawing/2014/main" id="{2884EE69-E987-4432-922B-8BC3800DD38C}"/>
              </a:ext>
            </a:extLst>
          </p:cNvPr>
          <p:cNvSpPr/>
          <p:nvPr/>
        </p:nvSpPr>
        <p:spPr>
          <a:xfrm>
            <a:off x="4310282" y="3022244"/>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9" name="AutoShape 2" descr="https://banner2.kisspng.com/20180424/qjw/kisspng-chip-pin-solutions-ltd-emv-payment-card-credit-c-chip-5adec4d888c159.9368124415245488245602.jpg">
            <a:extLst>
              <a:ext uri="{FF2B5EF4-FFF2-40B4-BE49-F238E27FC236}">
                <a16:creationId xmlns:a16="http://schemas.microsoft.com/office/drawing/2014/main" id="{F5C535E6-C835-4815-B444-FBDAEBF9F155}"/>
              </a:ext>
            </a:extLst>
          </p:cNvPr>
          <p:cNvSpPr>
            <a:spLocks noChangeAspect="1" noChangeArrowheads="1"/>
          </p:cNvSpPr>
          <p:nvPr/>
        </p:nvSpPr>
        <p:spPr bwMode="auto">
          <a:xfrm>
            <a:off x="338201" y="2419349"/>
            <a:ext cx="3243199" cy="32431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 name="Picture 9">
            <a:extLst>
              <a:ext uri="{FF2B5EF4-FFF2-40B4-BE49-F238E27FC236}">
                <a16:creationId xmlns:a16="http://schemas.microsoft.com/office/drawing/2014/main" id="{B94BE075-208F-4797-A965-1B6407B127F6}"/>
              </a:ext>
            </a:extLst>
          </p:cNvPr>
          <p:cNvPicPr>
            <a:picLocks noChangeAspect="1"/>
          </p:cNvPicPr>
          <p:nvPr/>
        </p:nvPicPr>
        <p:blipFill>
          <a:blip r:embed="rId3"/>
          <a:stretch>
            <a:fillRect/>
          </a:stretch>
        </p:blipFill>
        <p:spPr>
          <a:xfrm>
            <a:off x="890821" y="1992448"/>
            <a:ext cx="961569" cy="961569"/>
          </a:xfrm>
          <a:prstGeom prst="rect">
            <a:avLst/>
          </a:prstGeom>
        </p:spPr>
      </p:pic>
      <p:sp>
        <p:nvSpPr>
          <p:cNvPr id="11" name="AutoShape 10" descr="Image result for cognizant logo transparent background">
            <a:extLst>
              <a:ext uri="{FF2B5EF4-FFF2-40B4-BE49-F238E27FC236}">
                <a16:creationId xmlns:a16="http://schemas.microsoft.com/office/drawing/2014/main" id="{9480ADDC-ADD1-44CF-AD4D-4AA335001F33}"/>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 name="TextBox 11">
            <a:extLst>
              <a:ext uri="{FF2B5EF4-FFF2-40B4-BE49-F238E27FC236}">
                <a16:creationId xmlns:a16="http://schemas.microsoft.com/office/drawing/2014/main" id="{F6472042-36B7-41A5-B936-BED6CE43C84B}"/>
              </a:ext>
            </a:extLst>
          </p:cNvPr>
          <p:cNvSpPr txBox="1"/>
          <p:nvPr/>
        </p:nvSpPr>
        <p:spPr>
          <a:xfrm>
            <a:off x="856329" y="2850026"/>
            <a:ext cx="6175331" cy="584775"/>
          </a:xfrm>
          <a:prstGeom prst="rect">
            <a:avLst/>
          </a:prstGeom>
          <a:noFill/>
        </p:spPr>
        <p:txBody>
          <a:bodyPr wrap="square" rtlCol="0">
            <a:spAutoFit/>
          </a:bodyPr>
          <a:lstStyle/>
          <a:p>
            <a:r>
              <a:rPr lang="en-SG" sz="3200">
                <a:solidFill>
                  <a:schemeClr val="bg1"/>
                </a:solidFill>
                <a:latin typeface="OCR A Extended" panose="02010509020102010303" pitchFamily="50" charset="0"/>
              </a:rPr>
              <a:t>9872 4908 2345 9898</a:t>
            </a:r>
          </a:p>
        </p:txBody>
      </p:sp>
      <p:sp>
        <p:nvSpPr>
          <p:cNvPr id="13" name="TextBox 12">
            <a:extLst>
              <a:ext uri="{FF2B5EF4-FFF2-40B4-BE49-F238E27FC236}">
                <a16:creationId xmlns:a16="http://schemas.microsoft.com/office/drawing/2014/main" id="{2757304C-3908-4308-9B9D-01A5AA4CAB39}"/>
              </a:ext>
            </a:extLst>
          </p:cNvPr>
          <p:cNvSpPr txBox="1"/>
          <p:nvPr/>
        </p:nvSpPr>
        <p:spPr>
          <a:xfrm>
            <a:off x="890821" y="3374999"/>
            <a:ext cx="6175331" cy="307777"/>
          </a:xfrm>
          <a:prstGeom prst="rect">
            <a:avLst/>
          </a:prstGeom>
          <a:noFill/>
        </p:spPr>
        <p:txBody>
          <a:bodyPr wrap="square" rtlCol="0">
            <a:spAutoFit/>
          </a:bodyPr>
          <a:lstStyle/>
          <a:p>
            <a:r>
              <a:rPr lang="en-SG">
                <a:solidFill>
                  <a:schemeClr val="bg1"/>
                </a:solidFill>
                <a:latin typeface="OCR A Extended" panose="02010509020102010303" pitchFamily="50" charset="0"/>
              </a:rPr>
              <a:t>1234</a:t>
            </a:r>
          </a:p>
        </p:txBody>
      </p:sp>
      <p:sp>
        <p:nvSpPr>
          <p:cNvPr id="14" name="TextBox 13">
            <a:extLst>
              <a:ext uri="{FF2B5EF4-FFF2-40B4-BE49-F238E27FC236}">
                <a16:creationId xmlns:a16="http://schemas.microsoft.com/office/drawing/2014/main" id="{A86DEAF6-346D-451C-B927-A1F3BC5920E5}"/>
              </a:ext>
            </a:extLst>
          </p:cNvPr>
          <p:cNvSpPr txBox="1"/>
          <p:nvPr/>
        </p:nvSpPr>
        <p:spPr>
          <a:xfrm>
            <a:off x="2108417" y="3388610"/>
            <a:ext cx="6175331" cy="307777"/>
          </a:xfrm>
          <a:prstGeom prst="rect">
            <a:avLst/>
          </a:prstGeom>
          <a:noFill/>
        </p:spPr>
        <p:txBody>
          <a:bodyPr wrap="square" rtlCol="0">
            <a:spAutoFit/>
          </a:bodyPr>
          <a:lstStyle/>
          <a:p>
            <a:r>
              <a:rPr lang="en-SG">
                <a:solidFill>
                  <a:schemeClr val="bg1"/>
                </a:solidFill>
                <a:latin typeface="OCR A Extended" panose="02010509020102010303" pitchFamily="50" charset="0"/>
              </a:rPr>
              <a:t>VALID TILL 12/19</a:t>
            </a:r>
          </a:p>
        </p:txBody>
      </p:sp>
      <p:sp>
        <p:nvSpPr>
          <p:cNvPr id="15" name="TextBox 14">
            <a:extLst>
              <a:ext uri="{FF2B5EF4-FFF2-40B4-BE49-F238E27FC236}">
                <a16:creationId xmlns:a16="http://schemas.microsoft.com/office/drawing/2014/main" id="{73A9E9C9-FC07-44F2-AE78-C7D884CCFE2E}"/>
              </a:ext>
            </a:extLst>
          </p:cNvPr>
          <p:cNvSpPr txBox="1"/>
          <p:nvPr/>
        </p:nvSpPr>
        <p:spPr>
          <a:xfrm>
            <a:off x="856328" y="3981505"/>
            <a:ext cx="6175331" cy="461665"/>
          </a:xfrm>
          <a:prstGeom prst="rect">
            <a:avLst/>
          </a:prstGeom>
          <a:noFill/>
        </p:spPr>
        <p:txBody>
          <a:bodyPr wrap="square" rtlCol="0">
            <a:spAutoFit/>
          </a:bodyPr>
          <a:lstStyle/>
          <a:p>
            <a:r>
              <a:rPr lang="en-SG" sz="2400">
                <a:solidFill>
                  <a:schemeClr val="bg1"/>
                </a:solidFill>
                <a:latin typeface="OCR A Extended" panose="02010509020102010303" pitchFamily="50" charset="0"/>
              </a:rPr>
              <a:t>Team: NAÏVE BAE-S</a:t>
            </a:r>
          </a:p>
        </p:txBody>
      </p:sp>
      <p:sp>
        <p:nvSpPr>
          <p:cNvPr id="16" name="AutoShape 12" descr="Cognizant Technology Solutions">
            <a:extLst>
              <a:ext uri="{FF2B5EF4-FFF2-40B4-BE49-F238E27FC236}">
                <a16:creationId xmlns:a16="http://schemas.microsoft.com/office/drawing/2014/main" id="{898C2827-69B7-44F8-B328-F881BEBDCAD3}"/>
              </a:ext>
            </a:extLst>
          </p:cNvPr>
          <p:cNvSpPr>
            <a:spLocks noChangeAspect="1" noChangeArrowheads="1"/>
          </p:cNvSpPr>
          <p:nvPr/>
        </p:nvSpPr>
        <p:spPr bwMode="auto">
          <a:xfrm>
            <a:off x="3429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7" name="Rectangle 16">
            <a:extLst>
              <a:ext uri="{FF2B5EF4-FFF2-40B4-BE49-F238E27FC236}">
                <a16:creationId xmlns:a16="http://schemas.microsoft.com/office/drawing/2014/main" id="{31E69FF9-C98C-4A26-97E1-62C3CFA8CF53}"/>
              </a:ext>
            </a:extLst>
          </p:cNvPr>
          <p:cNvSpPr/>
          <p:nvPr/>
        </p:nvSpPr>
        <p:spPr>
          <a:xfrm>
            <a:off x="4759890" y="4115997"/>
            <a:ext cx="1406581" cy="327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Graphic 17">
            <a:extLst>
              <a:ext uri="{FF2B5EF4-FFF2-40B4-BE49-F238E27FC236}">
                <a16:creationId xmlns:a16="http://schemas.microsoft.com/office/drawing/2014/main" id="{72B16164-5496-4CA6-AFE0-42F99176F3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6981" y="4184161"/>
            <a:ext cx="1149743" cy="244721"/>
          </a:xfrm>
          <a:prstGeom prst="rect">
            <a:avLst/>
          </a:prstGeom>
        </p:spPr>
      </p:pic>
      <p:sp>
        <p:nvSpPr>
          <p:cNvPr id="19" name="TextBox 18">
            <a:extLst>
              <a:ext uri="{FF2B5EF4-FFF2-40B4-BE49-F238E27FC236}">
                <a16:creationId xmlns:a16="http://schemas.microsoft.com/office/drawing/2014/main" id="{4C4DA225-5171-4C47-9DD2-65C6D4E43867}"/>
              </a:ext>
            </a:extLst>
          </p:cNvPr>
          <p:cNvSpPr txBox="1"/>
          <p:nvPr/>
        </p:nvSpPr>
        <p:spPr>
          <a:xfrm>
            <a:off x="2383216" y="903111"/>
            <a:ext cx="2493765" cy="707886"/>
          </a:xfrm>
          <a:prstGeom prst="rect">
            <a:avLst/>
          </a:prstGeom>
          <a:noFill/>
        </p:spPr>
        <p:txBody>
          <a:bodyPr wrap="square" rtlCol="0">
            <a:spAutoFit/>
          </a:bodyPr>
          <a:lstStyle/>
          <a:p>
            <a:r>
              <a:rPr lang="en-SG" sz="4000" b="1">
                <a:solidFill>
                  <a:schemeClr val="bg1">
                    <a:lumMod val="95000"/>
                  </a:schemeClr>
                </a:solidFill>
                <a:latin typeface="Century Gothic" panose="020B0502020202020204" pitchFamily="34" charset="0"/>
                <a:ea typeface="HGPGothicE" panose="020B0900000000000000" pitchFamily="34" charset="-128"/>
                <a:cs typeface="Aparajita" panose="020B0502040204020203" pitchFamily="18" charset="0"/>
              </a:rPr>
              <a:t>25Credit</a:t>
            </a:r>
          </a:p>
        </p:txBody>
      </p:sp>
    </p:spTree>
    <p:extLst>
      <p:ext uri="{BB962C8B-B14F-4D97-AF65-F5344CB8AC3E}">
        <p14:creationId xmlns:p14="http://schemas.microsoft.com/office/powerpoint/2010/main" val="91481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D5685BBE-B5DB-4D8F-8D66-DB546A7542E4}"/>
              </a:ext>
            </a:extLst>
          </p:cNvPr>
          <p:cNvSpPr txBox="1"/>
          <p:nvPr/>
        </p:nvSpPr>
        <p:spPr>
          <a:xfrm>
            <a:off x="1077375" y="31526"/>
            <a:ext cx="6175331" cy="461665"/>
          </a:xfrm>
          <a:prstGeom prst="rect">
            <a:avLst/>
          </a:prstGeom>
          <a:noFill/>
        </p:spPr>
        <p:txBody>
          <a:bodyPr wrap="square" rtlCol="0">
            <a:spAutoFit/>
          </a:bodyPr>
          <a:lstStyle/>
          <a:p>
            <a:r>
              <a:rPr lang="en-SG" sz="2400">
                <a:solidFill>
                  <a:schemeClr val="bg1"/>
                </a:solidFill>
                <a:latin typeface="OCR A Extended" panose="02010509020102010303" pitchFamily="50" charset="0"/>
              </a:rPr>
              <a:t>Introduction</a:t>
            </a:r>
          </a:p>
        </p:txBody>
      </p:sp>
      <p:sp>
        <p:nvSpPr>
          <p:cNvPr id="20" name="Rectangle: Rounded Corners 19">
            <a:extLst>
              <a:ext uri="{FF2B5EF4-FFF2-40B4-BE49-F238E27FC236}">
                <a16:creationId xmlns:a16="http://schemas.microsoft.com/office/drawing/2014/main" id="{623670E9-4861-4A90-AEF3-DB3EFFF08AF4}"/>
              </a:ext>
            </a:extLst>
          </p:cNvPr>
          <p:cNvSpPr/>
          <p:nvPr/>
        </p:nvSpPr>
        <p:spPr>
          <a:xfrm>
            <a:off x="165100" y="683326"/>
            <a:ext cx="6502400" cy="3776848"/>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3" algn="just"/>
            <a:r>
              <a:rPr lang="en-SG"/>
              <a:t>What are the different types of credit card fraud?</a:t>
            </a:r>
          </a:p>
          <a:p>
            <a:pPr marL="285750" lvl="4" indent="-285750" algn="just">
              <a:buFont typeface="Arial" panose="020B0604020202020204" pitchFamily="34" charset="0"/>
              <a:buChar char="•"/>
            </a:pPr>
            <a:r>
              <a:rPr lang="en-SG"/>
              <a:t>Bankruptcy fraud</a:t>
            </a:r>
          </a:p>
          <a:p>
            <a:pPr marL="285750" lvl="4" indent="-285750" algn="just">
              <a:buFont typeface="Arial" panose="020B0604020202020204" pitchFamily="34" charset="0"/>
              <a:buChar char="•"/>
            </a:pPr>
            <a:r>
              <a:rPr lang="en-SG"/>
              <a:t>Theft fraud/ counterfeit fraud</a:t>
            </a:r>
          </a:p>
          <a:p>
            <a:pPr marL="285750" lvl="4" indent="-285750" algn="just">
              <a:buFont typeface="Arial" panose="020B0604020202020204" pitchFamily="34" charset="0"/>
              <a:buChar char="•"/>
            </a:pPr>
            <a:r>
              <a:rPr lang="en-SG"/>
              <a:t>Application fraud</a:t>
            </a:r>
          </a:p>
          <a:p>
            <a:pPr marL="285750" lvl="4" indent="-285750" algn="just">
              <a:buFont typeface="Arial" panose="020B0604020202020204" pitchFamily="34" charset="0"/>
              <a:buChar char="•"/>
            </a:pPr>
            <a:r>
              <a:rPr lang="en-SG"/>
              <a:t>Behavioural fraud</a:t>
            </a:r>
          </a:p>
          <a:p>
            <a:pPr marL="285750" lvl="4" indent="-285750" algn="just">
              <a:buFont typeface="Arial" panose="020B0604020202020204" pitchFamily="34" charset="0"/>
              <a:buChar char="•"/>
            </a:pPr>
            <a:r>
              <a:rPr lang="en-SG"/>
              <a:t>Authorisation or verification fraud</a:t>
            </a:r>
          </a:p>
          <a:p>
            <a:pPr marL="285750" lvl="4" indent="-285750" algn="just">
              <a:buFont typeface="Arial" panose="020B0604020202020204" pitchFamily="34" charset="0"/>
              <a:buChar char="•"/>
            </a:pPr>
            <a:r>
              <a:rPr lang="en-SG"/>
              <a:t>Chargebacks or refund frauds</a:t>
            </a:r>
          </a:p>
          <a:p>
            <a:pPr marL="285750" lvl="4" indent="-285750" algn="just">
              <a:buFont typeface="Arial" panose="020B0604020202020204" pitchFamily="34" charset="0"/>
              <a:buChar char="•"/>
            </a:pPr>
            <a:r>
              <a:rPr lang="en-SG"/>
              <a:t>Detecting suspicious orders</a:t>
            </a:r>
          </a:p>
          <a:p>
            <a:pPr lvl="4" algn="just"/>
            <a:r>
              <a:rPr lang="en-SG"/>
              <a:t>To begin with, fraud emerges from many different facets; no one solution is likely to be the “holy grail” at this point in time. Throwing more resources at the problem may not be the solution if this doesn’t combat fraud from the different facets of identity verification, identity authentication and transaction risk. Therefore, organisations should consider some combination of automated transaction scoring/rules and logic filtering, real-time transaction tracking, transaction / customer verification and authentication, geolocation and/or device identification.</a:t>
            </a:r>
          </a:p>
          <a:p>
            <a:pPr lvl="1" algn="just"/>
            <a:endParaRPr lang="en-SG"/>
          </a:p>
        </p:txBody>
      </p:sp>
    </p:spTree>
    <p:extLst>
      <p:ext uri="{BB962C8B-B14F-4D97-AF65-F5344CB8AC3E}">
        <p14:creationId xmlns:p14="http://schemas.microsoft.com/office/powerpoint/2010/main" val="2463157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D5685BBE-B5DB-4D8F-8D66-DB546A7542E4}"/>
              </a:ext>
            </a:extLst>
          </p:cNvPr>
          <p:cNvSpPr txBox="1"/>
          <p:nvPr/>
        </p:nvSpPr>
        <p:spPr>
          <a:xfrm>
            <a:off x="1077375" y="31526"/>
            <a:ext cx="6175331" cy="461665"/>
          </a:xfrm>
          <a:prstGeom prst="rect">
            <a:avLst/>
          </a:prstGeom>
          <a:noFill/>
        </p:spPr>
        <p:txBody>
          <a:bodyPr wrap="square" rtlCol="0">
            <a:spAutoFit/>
          </a:bodyPr>
          <a:lstStyle/>
          <a:p>
            <a:r>
              <a:rPr lang="en-SG" sz="2400">
                <a:solidFill>
                  <a:schemeClr val="bg1"/>
                </a:solidFill>
                <a:latin typeface="OCR A Extended" panose="02010509020102010303" pitchFamily="50" charset="0"/>
              </a:rPr>
              <a:t>Introduction</a:t>
            </a:r>
          </a:p>
        </p:txBody>
      </p:sp>
      <p:sp>
        <p:nvSpPr>
          <p:cNvPr id="16" name="Rectangle: Rounded Corners 15">
            <a:extLst>
              <a:ext uri="{FF2B5EF4-FFF2-40B4-BE49-F238E27FC236}">
                <a16:creationId xmlns:a16="http://schemas.microsoft.com/office/drawing/2014/main" id="{77105FDC-F981-443D-AC8F-F76C46BF5289}"/>
              </a:ext>
            </a:extLst>
          </p:cNvPr>
          <p:cNvSpPr/>
          <p:nvPr/>
        </p:nvSpPr>
        <p:spPr>
          <a:xfrm>
            <a:off x="745797" y="718145"/>
            <a:ext cx="5366406" cy="3776848"/>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endParaRPr lang="en-SG"/>
          </a:p>
          <a:p>
            <a:pPr algn="just"/>
            <a:endParaRPr lang="en-SG"/>
          </a:p>
          <a:p>
            <a:pPr algn="just"/>
            <a:r>
              <a:rPr lang="en-SG"/>
              <a:t>Need for Speed: In today’s world, banks, processors, merchants no longer:</a:t>
            </a:r>
          </a:p>
          <a:p>
            <a:pPr algn="just"/>
            <a:endParaRPr lang="en-SG"/>
          </a:p>
          <a:p>
            <a:pPr marL="285750" indent="-285750" algn="just">
              <a:buFont typeface="Arial" panose="020B0604020202020204" pitchFamily="34" charset="0"/>
              <a:buChar char="•"/>
            </a:pPr>
            <a:r>
              <a:rPr lang="en-SG"/>
              <a:t>Are aware of all the possible attacks(channels, sources and types): models are generally good at tracking down know cases of fraud, but not good at tracking new emerging types of frauds</a:t>
            </a:r>
          </a:p>
          <a:p>
            <a:pPr marL="285750" indent="-285750" algn="just">
              <a:buFont typeface="Arial" panose="020B0604020202020204" pitchFamily="34" charset="0"/>
              <a:buChar char="•"/>
            </a:pPr>
            <a:r>
              <a:rPr lang="en-SG"/>
              <a:t>Have the luxury of time: Fraudsters take advantage of fast card transactions and get away with fraud</a:t>
            </a:r>
          </a:p>
          <a:p>
            <a:pPr marL="285750" indent="-285750" algn="just">
              <a:buFont typeface="Arial" panose="020B0604020202020204" pitchFamily="34" charset="0"/>
              <a:buChar char="•"/>
            </a:pPr>
            <a:r>
              <a:rPr lang="en-SG"/>
              <a:t>Interpret all the data: most fraud solutions cannot ingest data without expensive and time consuming solutions integration.</a:t>
            </a:r>
          </a:p>
          <a:p>
            <a:pPr marL="285750" indent="-285750" algn="just">
              <a:buFont typeface="Arial" panose="020B0604020202020204" pitchFamily="34" charset="0"/>
              <a:buChar char="•"/>
            </a:pPr>
            <a:endParaRPr lang="en-SG"/>
          </a:p>
          <a:p>
            <a:pPr algn="just"/>
            <a:r>
              <a:rPr lang="en-SG"/>
              <a:t>These gaps are being violated by fraudsters. Hence, it’s important to take </a:t>
            </a:r>
            <a:r>
              <a:rPr lang="en-SG" b="1" i="1"/>
              <a:t>a multi-faceted approach </a:t>
            </a:r>
            <a:r>
              <a:rPr lang="en-SG"/>
              <a:t>for detecting fraud.</a:t>
            </a:r>
          </a:p>
          <a:p>
            <a:pPr marL="285750" indent="-285750" algn="just">
              <a:buFont typeface="Arial" panose="020B0604020202020204" pitchFamily="34" charset="0"/>
              <a:buChar char="•"/>
            </a:pPr>
            <a:endParaRPr lang="en-SG"/>
          </a:p>
          <a:p>
            <a:pPr marL="285750" indent="-285750" algn="just">
              <a:buFont typeface="Arial" panose="020B0604020202020204" pitchFamily="34" charset="0"/>
              <a:buChar char="•"/>
            </a:pPr>
            <a:endParaRPr lang="en-SG"/>
          </a:p>
        </p:txBody>
      </p:sp>
    </p:spTree>
    <p:extLst>
      <p:ext uri="{BB962C8B-B14F-4D97-AF65-F5344CB8AC3E}">
        <p14:creationId xmlns:p14="http://schemas.microsoft.com/office/powerpoint/2010/main" val="296293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39B8F0-8F10-4189-AB34-FE2C06E6F063}"/>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Exploratory Data Analysis </a:t>
            </a:r>
          </a:p>
        </p:txBody>
      </p:sp>
      <p:pic>
        <p:nvPicPr>
          <p:cNvPr id="7" name="Picture 6">
            <a:extLst>
              <a:ext uri="{FF2B5EF4-FFF2-40B4-BE49-F238E27FC236}">
                <a16:creationId xmlns:a16="http://schemas.microsoft.com/office/drawing/2014/main" id="{3EBEE2C5-F262-4CED-8814-0903BEAC47CA}"/>
              </a:ext>
            </a:extLst>
          </p:cNvPr>
          <p:cNvPicPr>
            <a:picLocks noChangeAspect="1"/>
          </p:cNvPicPr>
          <p:nvPr/>
        </p:nvPicPr>
        <p:blipFill rotWithShape="1">
          <a:blip r:embed="rId3"/>
          <a:srcRect r="2378"/>
          <a:stretch/>
        </p:blipFill>
        <p:spPr>
          <a:xfrm>
            <a:off x="2757589" y="678991"/>
            <a:ext cx="3855734" cy="1671751"/>
          </a:xfrm>
          <a:prstGeom prst="rect">
            <a:avLst/>
          </a:prstGeom>
        </p:spPr>
      </p:pic>
      <p:sp>
        <p:nvSpPr>
          <p:cNvPr id="10" name="Rectangle: Rounded Corners 9">
            <a:extLst>
              <a:ext uri="{FF2B5EF4-FFF2-40B4-BE49-F238E27FC236}">
                <a16:creationId xmlns:a16="http://schemas.microsoft.com/office/drawing/2014/main" id="{7D8A2AC7-196E-4FED-B6F6-4DA62CDFE92F}"/>
              </a:ext>
            </a:extLst>
          </p:cNvPr>
          <p:cNvSpPr/>
          <p:nvPr/>
        </p:nvSpPr>
        <p:spPr>
          <a:xfrm>
            <a:off x="85179" y="689501"/>
            <a:ext cx="258444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Summary Statistics</a:t>
            </a:r>
          </a:p>
        </p:txBody>
      </p:sp>
      <p:sp>
        <p:nvSpPr>
          <p:cNvPr id="11" name="Title 1">
            <a:extLst>
              <a:ext uri="{FF2B5EF4-FFF2-40B4-BE49-F238E27FC236}">
                <a16:creationId xmlns:a16="http://schemas.microsoft.com/office/drawing/2014/main" id="{5D802507-D98D-4FD1-A7A1-A732C1D6BFE1}"/>
              </a:ext>
            </a:extLst>
          </p:cNvPr>
          <p:cNvSpPr txBox="1">
            <a:spLocks/>
          </p:cNvSpPr>
          <p:nvPr/>
        </p:nvSpPr>
        <p:spPr>
          <a:xfrm>
            <a:off x="85179" y="4221031"/>
            <a:ext cx="2563429" cy="30898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 No duplicated Values</a:t>
            </a:r>
          </a:p>
        </p:txBody>
      </p:sp>
      <p:pic>
        <p:nvPicPr>
          <p:cNvPr id="12" name="Picture 11">
            <a:extLst>
              <a:ext uri="{FF2B5EF4-FFF2-40B4-BE49-F238E27FC236}">
                <a16:creationId xmlns:a16="http://schemas.microsoft.com/office/drawing/2014/main" id="{54137DAC-EC24-47BD-A7DE-E71109115574}"/>
              </a:ext>
            </a:extLst>
          </p:cNvPr>
          <p:cNvPicPr>
            <a:picLocks noChangeAspect="1"/>
          </p:cNvPicPr>
          <p:nvPr/>
        </p:nvPicPr>
        <p:blipFill rotWithShape="1">
          <a:blip r:embed="rId4"/>
          <a:srcRect r="1872"/>
          <a:stretch/>
        </p:blipFill>
        <p:spPr>
          <a:xfrm>
            <a:off x="2757584" y="2420747"/>
            <a:ext cx="3855734" cy="1459457"/>
          </a:xfrm>
          <a:prstGeom prst="rect">
            <a:avLst/>
          </a:prstGeom>
        </p:spPr>
      </p:pic>
      <p:sp>
        <p:nvSpPr>
          <p:cNvPr id="13" name="Rectangle: Rounded Corners 12">
            <a:extLst>
              <a:ext uri="{FF2B5EF4-FFF2-40B4-BE49-F238E27FC236}">
                <a16:creationId xmlns:a16="http://schemas.microsoft.com/office/drawing/2014/main" id="{04996678-0943-41A8-9829-4931B76071A9}"/>
              </a:ext>
            </a:extLst>
          </p:cNvPr>
          <p:cNvSpPr/>
          <p:nvPr/>
        </p:nvSpPr>
        <p:spPr>
          <a:xfrm>
            <a:off x="95689" y="2388552"/>
            <a:ext cx="257393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Missing Values</a:t>
            </a:r>
          </a:p>
        </p:txBody>
      </p:sp>
      <p:sp>
        <p:nvSpPr>
          <p:cNvPr id="14" name="Rectangle: Rounded Corners 13">
            <a:extLst>
              <a:ext uri="{FF2B5EF4-FFF2-40B4-BE49-F238E27FC236}">
                <a16:creationId xmlns:a16="http://schemas.microsoft.com/office/drawing/2014/main" id="{8EDC84CF-0D61-4214-B69E-096EC5356E93}"/>
              </a:ext>
            </a:extLst>
          </p:cNvPr>
          <p:cNvSpPr/>
          <p:nvPr/>
        </p:nvSpPr>
        <p:spPr>
          <a:xfrm>
            <a:off x="95689" y="3821611"/>
            <a:ext cx="256342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Duplicated Values</a:t>
            </a:r>
          </a:p>
        </p:txBody>
      </p:sp>
      <p:pic>
        <p:nvPicPr>
          <p:cNvPr id="8" name="Picture 7">
            <a:extLst>
              <a:ext uri="{FF2B5EF4-FFF2-40B4-BE49-F238E27FC236}">
                <a16:creationId xmlns:a16="http://schemas.microsoft.com/office/drawing/2014/main" id="{0DC7359C-1C93-4B74-AD6F-A9211360205F}"/>
              </a:ext>
            </a:extLst>
          </p:cNvPr>
          <p:cNvPicPr>
            <a:picLocks noChangeAspect="1"/>
          </p:cNvPicPr>
          <p:nvPr/>
        </p:nvPicPr>
        <p:blipFill>
          <a:blip r:embed="rId5"/>
          <a:stretch>
            <a:fillRect/>
          </a:stretch>
        </p:blipFill>
        <p:spPr>
          <a:xfrm>
            <a:off x="2783690" y="4055312"/>
            <a:ext cx="3829633" cy="402803"/>
          </a:xfrm>
          <a:prstGeom prst="rect">
            <a:avLst/>
          </a:prstGeom>
        </p:spPr>
      </p:pic>
      <p:sp>
        <p:nvSpPr>
          <p:cNvPr id="16" name="Title 1">
            <a:extLst>
              <a:ext uri="{FF2B5EF4-FFF2-40B4-BE49-F238E27FC236}">
                <a16:creationId xmlns:a16="http://schemas.microsoft.com/office/drawing/2014/main" id="{7F9E6AE0-93F4-481E-9FB0-47CAC673BD39}"/>
              </a:ext>
            </a:extLst>
          </p:cNvPr>
          <p:cNvSpPr txBox="1">
            <a:spLocks/>
          </p:cNvSpPr>
          <p:nvPr/>
        </p:nvSpPr>
        <p:spPr>
          <a:xfrm>
            <a:off x="95689" y="1101162"/>
            <a:ext cx="2573939" cy="118471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 </a:t>
            </a:r>
            <a:r>
              <a:rPr lang="en-SG" sz="1200" b="1">
                <a:latin typeface="Century Gothic" panose="020B0502020202020204" pitchFamily="34" charset="0"/>
              </a:rPr>
              <a:t>Features </a:t>
            </a:r>
            <a:r>
              <a:rPr lang="en-SG" sz="1200">
                <a:latin typeface="Century Gothic" panose="020B0502020202020204" pitchFamily="34" charset="0"/>
              </a:rPr>
              <a:t>columns are generally similar in values range (due to PCA transformation)</a:t>
            </a:r>
          </a:p>
          <a:p>
            <a:r>
              <a:rPr lang="en-SG" sz="1200">
                <a:latin typeface="Century Gothic" panose="020B0502020202020204" pitchFamily="34" charset="0"/>
              </a:rPr>
              <a:t>- </a:t>
            </a:r>
            <a:r>
              <a:rPr lang="en-SG" sz="1200" b="1">
                <a:latin typeface="Century Gothic" panose="020B0502020202020204" pitchFamily="34" charset="0"/>
              </a:rPr>
              <a:t>Seconds since Reference Time &amp; Amount</a:t>
            </a:r>
            <a:r>
              <a:rPr lang="en-SG" sz="1200">
                <a:latin typeface="Century Gothic" panose="020B0502020202020204" pitchFamily="34" charset="0"/>
              </a:rPr>
              <a:t> have different scale.  </a:t>
            </a:r>
          </a:p>
        </p:txBody>
      </p:sp>
      <p:sp>
        <p:nvSpPr>
          <p:cNvPr id="17" name="Title 1">
            <a:extLst>
              <a:ext uri="{FF2B5EF4-FFF2-40B4-BE49-F238E27FC236}">
                <a16:creationId xmlns:a16="http://schemas.microsoft.com/office/drawing/2014/main" id="{475E198B-5F33-4EEA-BCB0-6B543A4C566B}"/>
              </a:ext>
            </a:extLst>
          </p:cNvPr>
          <p:cNvSpPr txBox="1">
            <a:spLocks/>
          </p:cNvSpPr>
          <p:nvPr/>
        </p:nvSpPr>
        <p:spPr>
          <a:xfrm>
            <a:off x="85179" y="2800213"/>
            <a:ext cx="2573939" cy="93095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 Presence of Missing Values in 2 columns: Features 5 and 6</a:t>
            </a:r>
          </a:p>
        </p:txBody>
      </p:sp>
    </p:spTree>
    <p:extLst>
      <p:ext uri="{BB962C8B-B14F-4D97-AF65-F5344CB8AC3E}">
        <p14:creationId xmlns:p14="http://schemas.microsoft.com/office/powerpoint/2010/main" val="3053499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2395119-F97A-41A2-9C15-53299052D094}"/>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4" name="Title 1">
            <a:extLst>
              <a:ext uri="{FF2B5EF4-FFF2-40B4-BE49-F238E27FC236}">
                <a16:creationId xmlns:a16="http://schemas.microsoft.com/office/drawing/2014/main" id="{1CA4935F-D97B-4424-94DD-77ADCE3C92FE}"/>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3" name="Title 1">
            <a:extLst>
              <a:ext uri="{FF2B5EF4-FFF2-40B4-BE49-F238E27FC236}">
                <a16:creationId xmlns:a16="http://schemas.microsoft.com/office/drawing/2014/main" id="{B6275CA4-A9E4-4B85-A73C-1898CBEE7841}"/>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 name="Rectangle 3">
            <a:extLst>
              <a:ext uri="{FF2B5EF4-FFF2-40B4-BE49-F238E27FC236}">
                <a16:creationId xmlns:a16="http://schemas.microsoft.com/office/drawing/2014/main" id="{4E39B8F0-8F10-4189-AB34-FE2C06E6F063}"/>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1026" name="Picture 2">
            <a:extLst>
              <a:ext uri="{FF2B5EF4-FFF2-40B4-BE49-F238E27FC236}">
                <a16:creationId xmlns:a16="http://schemas.microsoft.com/office/drawing/2014/main" id="{A2A35512-2488-49F9-8692-6ACA4EE66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61" y="1341633"/>
            <a:ext cx="2952549" cy="19497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C55BC4-6743-45B8-A1BF-31482F42D7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458" y="1385050"/>
            <a:ext cx="2952549" cy="19497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1FAF70C-C02D-4D78-A86B-DEC014453203}"/>
              </a:ext>
            </a:extLst>
          </p:cNvPr>
          <p:cNvSpPr txBox="1"/>
          <p:nvPr/>
        </p:nvSpPr>
        <p:spPr>
          <a:xfrm>
            <a:off x="1550636" y="-43085"/>
            <a:ext cx="4215645" cy="461665"/>
          </a:xfrm>
          <a:prstGeom prst="rect">
            <a:avLst/>
          </a:prstGeom>
          <a:noFill/>
        </p:spPr>
        <p:txBody>
          <a:bodyPr wrap="square" rtlCol="0">
            <a:spAutoFit/>
          </a:bodyPr>
          <a:lstStyle/>
          <a:p>
            <a:pPr algn="ctr"/>
            <a:r>
              <a:rPr lang="en-SG" sz="2400" b="1">
                <a:latin typeface="OCR A Extended" panose="02010509020102010303" pitchFamily="50" charset="0"/>
              </a:rPr>
              <a:t>Fraud Class Analysis</a:t>
            </a:r>
          </a:p>
        </p:txBody>
      </p:sp>
      <p:sp>
        <p:nvSpPr>
          <p:cNvPr id="17" name="Rectangle: Rounded Corners 16">
            <a:extLst>
              <a:ext uri="{FF2B5EF4-FFF2-40B4-BE49-F238E27FC236}">
                <a16:creationId xmlns:a16="http://schemas.microsoft.com/office/drawing/2014/main" id="{B8BA8027-6827-4593-AB99-BFB5A9BA887E}"/>
              </a:ext>
            </a:extLst>
          </p:cNvPr>
          <p:cNvSpPr/>
          <p:nvPr/>
        </p:nvSpPr>
        <p:spPr>
          <a:xfrm>
            <a:off x="433619" y="805312"/>
            <a:ext cx="2860235"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Fraud Class Histogram</a:t>
            </a:r>
          </a:p>
        </p:txBody>
      </p:sp>
      <p:sp>
        <p:nvSpPr>
          <p:cNvPr id="18" name="Rectangle: Rounded Corners 17">
            <a:extLst>
              <a:ext uri="{FF2B5EF4-FFF2-40B4-BE49-F238E27FC236}">
                <a16:creationId xmlns:a16="http://schemas.microsoft.com/office/drawing/2014/main" id="{3D65C42C-FDB1-40C4-8CFC-36E83A438D62}"/>
              </a:ext>
            </a:extLst>
          </p:cNvPr>
          <p:cNvSpPr/>
          <p:nvPr/>
        </p:nvSpPr>
        <p:spPr>
          <a:xfrm>
            <a:off x="3658458" y="787982"/>
            <a:ext cx="3051536"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Scatter Plot of Fraud Class &amp; Transaction Time</a:t>
            </a:r>
          </a:p>
        </p:txBody>
      </p:sp>
      <p:sp>
        <p:nvSpPr>
          <p:cNvPr id="19" name="Rectangle: Rounded Corners 18">
            <a:extLst>
              <a:ext uri="{FF2B5EF4-FFF2-40B4-BE49-F238E27FC236}">
                <a16:creationId xmlns:a16="http://schemas.microsoft.com/office/drawing/2014/main" id="{7876FE08-5BD2-412B-8929-5E1064FE9155}"/>
              </a:ext>
            </a:extLst>
          </p:cNvPr>
          <p:cNvSpPr/>
          <p:nvPr/>
        </p:nvSpPr>
        <p:spPr>
          <a:xfrm>
            <a:off x="408480" y="4133442"/>
            <a:ext cx="2906393" cy="46203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Need to conduct resampling</a:t>
            </a:r>
          </a:p>
        </p:txBody>
      </p:sp>
      <p:sp>
        <p:nvSpPr>
          <p:cNvPr id="20" name="Title 1">
            <a:extLst>
              <a:ext uri="{FF2B5EF4-FFF2-40B4-BE49-F238E27FC236}">
                <a16:creationId xmlns:a16="http://schemas.microsoft.com/office/drawing/2014/main" id="{91CA850A-FF78-4B30-A03F-7D7EEEF460FD}"/>
              </a:ext>
            </a:extLst>
          </p:cNvPr>
          <p:cNvSpPr txBox="1">
            <a:spLocks/>
          </p:cNvSpPr>
          <p:nvPr/>
        </p:nvSpPr>
        <p:spPr>
          <a:xfrm>
            <a:off x="425301" y="3329639"/>
            <a:ext cx="2906393" cy="71795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 indication of significant unbalance between data points for class “Fraud” and “Non-Fraud” </a:t>
            </a:r>
          </a:p>
          <a:p>
            <a:endParaRPr lang="en-SG" sz="1200">
              <a:latin typeface="Century Gothic" panose="020B0502020202020204" pitchFamily="34" charset="0"/>
            </a:endParaRPr>
          </a:p>
        </p:txBody>
      </p:sp>
      <p:sp>
        <p:nvSpPr>
          <p:cNvPr id="21" name="Title 1">
            <a:extLst>
              <a:ext uri="{FF2B5EF4-FFF2-40B4-BE49-F238E27FC236}">
                <a16:creationId xmlns:a16="http://schemas.microsoft.com/office/drawing/2014/main" id="{3C09BC46-B899-4C1C-8347-C243C1CAD6B5}"/>
              </a:ext>
            </a:extLst>
          </p:cNvPr>
          <p:cNvSpPr txBox="1">
            <a:spLocks/>
          </p:cNvSpPr>
          <p:nvPr/>
        </p:nvSpPr>
        <p:spPr>
          <a:xfrm>
            <a:off x="3704614" y="3329639"/>
            <a:ext cx="2906393" cy="71795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100">
                <a:latin typeface="Century Gothic" panose="020B0502020202020204" pitchFamily="34" charset="0"/>
              </a:rPr>
              <a:t>-Pattern for both non-fraudulent and fraudulent transactions seems to be random regardless of hour of the day</a:t>
            </a:r>
          </a:p>
        </p:txBody>
      </p:sp>
      <p:sp>
        <p:nvSpPr>
          <p:cNvPr id="22" name="Rectangle: Rounded Corners 21">
            <a:extLst>
              <a:ext uri="{FF2B5EF4-FFF2-40B4-BE49-F238E27FC236}">
                <a16:creationId xmlns:a16="http://schemas.microsoft.com/office/drawing/2014/main" id="{D750C05D-AB07-4910-BE4B-4BFEF34E45C6}"/>
              </a:ext>
            </a:extLst>
          </p:cNvPr>
          <p:cNvSpPr/>
          <p:nvPr/>
        </p:nvSpPr>
        <p:spPr>
          <a:xfrm>
            <a:off x="3681535" y="4130982"/>
            <a:ext cx="2906393" cy="462039"/>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“Seconds Since Reference Time” not a good predictor </a:t>
            </a:r>
          </a:p>
        </p:txBody>
      </p:sp>
    </p:spTree>
    <p:extLst>
      <p:ext uri="{BB962C8B-B14F-4D97-AF65-F5344CB8AC3E}">
        <p14:creationId xmlns:p14="http://schemas.microsoft.com/office/powerpoint/2010/main" val="2021162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2395119-F97A-41A2-9C15-53299052D094}"/>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4" name="Title 1">
            <a:extLst>
              <a:ext uri="{FF2B5EF4-FFF2-40B4-BE49-F238E27FC236}">
                <a16:creationId xmlns:a16="http://schemas.microsoft.com/office/drawing/2014/main" id="{1CA4935F-D97B-4424-94DD-77ADCE3C92FE}"/>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3" name="Title 1">
            <a:extLst>
              <a:ext uri="{FF2B5EF4-FFF2-40B4-BE49-F238E27FC236}">
                <a16:creationId xmlns:a16="http://schemas.microsoft.com/office/drawing/2014/main" id="{B6275CA4-A9E4-4B85-A73C-1898CBEE7841}"/>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 name="Rectangle 3">
            <a:extLst>
              <a:ext uri="{FF2B5EF4-FFF2-40B4-BE49-F238E27FC236}">
                <a16:creationId xmlns:a16="http://schemas.microsoft.com/office/drawing/2014/main" id="{4E39B8F0-8F10-4189-AB34-FE2C06E6F063}"/>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6" name="Title 1">
            <a:extLst>
              <a:ext uri="{FF2B5EF4-FFF2-40B4-BE49-F238E27FC236}">
                <a16:creationId xmlns:a16="http://schemas.microsoft.com/office/drawing/2014/main" id="{269611D8-3260-4F12-B9C8-13E2C1209BEC}"/>
              </a:ext>
            </a:extLst>
          </p:cNvPr>
          <p:cNvSpPr txBox="1">
            <a:spLocks/>
          </p:cNvSpPr>
          <p:nvPr/>
        </p:nvSpPr>
        <p:spPr>
          <a:xfrm>
            <a:off x="443561" y="3441144"/>
            <a:ext cx="2850293" cy="96482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Fraudulent transactions more concentrated towards lower amount (&lt;2500) </a:t>
            </a:r>
          </a:p>
        </p:txBody>
      </p:sp>
      <p:pic>
        <p:nvPicPr>
          <p:cNvPr id="2050" name="Picture 2">
            <a:extLst>
              <a:ext uri="{FF2B5EF4-FFF2-40B4-BE49-F238E27FC236}">
                <a16:creationId xmlns:a16="http://schemas.microsoft.com/office/drawing/2014/main" id="{A05BD33D-F58B-4823-BC37-64A47336B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05" y="1343261"/>
            <a:ext cx="2997199" cy="20390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ADE62A3-0B65-40AF-B262-BE74DFD6E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458" y="1316151"/>
            <a:ext cx="3052149" cy="203901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1FAF70C-C02D-4D78-A86B-DEC014453203}"/>
              </a:ext>
            </a:extLst>
          </p:cNvPr>
          <p:cNvSpPr txBox="1"/>
          <p:nvPr/>
        </p:nvSpPr>
        <p:spPr>
          <a:xfrm>
            <a:off x="1550636" y="-43085"/>
            <a:ext cx="4215645" cy="461665"/>
          </a:xfrm>
          <a:prstGeom prst="rect">
            <a:avLst/>
          </a:prstGeom>
          <a:noFill/>
        </p:spPr>
        <p:txBody>
          <a:bodyPr wrap="square" rtlCol="0">
            <a:spAutoFit/>
          </a:bodyPr>
          <a:lstStyle/>
          <a:p>
            <a:pPr algn="ctr"/>
            <a:r>
              <a:rPr lang="en-SG" sz="2400" b="1">
                <a:latin typeface="OCR A Extended" panose="02010509020102010303" pitchFamily="50" charset="0"/>
              </a:rPr>
              <a:t>Fraud Class Analysis</a:t>
            </a:r>
          </a:p>
        </p:txBody>
      </p:sp>
      <p:sp>
        <p:nvSpPr>
          <p:cNvPr id="17" name="Rectangle: Rounded Corners 16">
            <a:extLst>
              <a:ext uri="{FF2B5EF4-FFF2-40B4-BE49-F238E27FC236}">
                <a16:creationId xmlns:a16="http://schemas.microsoft.com/office/drawing/2014/main" id="{BC6BCF7E-675F-4B3F-B133-C39C091E807F}"/>
              </a:ext>
            </a:extLst>
          </p:cNvPr>
          <p:cNvSpPr/>
          <p:nvPr/>
        </p:nvSpPr>
        <p:spPr>
          <a:xfrm>
            <a:off x="433619" y="805312"/>
            <a:ext cx="2860235"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Scatter Plot of Fraud Class &amp; Transaction Amount</a:t>
            </a:r>
          </a:p>
        </p:txBody>
      </p:sp>
      <p:sp>
        <p:nvSpPr>
          <p:cNvPr id="18" name="Rectangle: Rounded Corners 17">
            <a:extLst>
              <a:ext uri="{FF2B5EF4-FFF2-40B4-BE49-F238E27FC236}">
                <a16:creationId xmlns:a16="http://schemas.microsoft.com/office/drawing/2014/main" id="{E003B75B-18E5-48E6-AA57-6704977D862E}"/>
              </a:ext>
            </a:extLst>
          </p:cNvPr>
          <p:cNvSpPr/>
          <p:nvPr/>
        </p:nvSpPr>
        <p:spPr>
          <a:xfrm>
            <a:off x="3658458" y="787982"/>
            <a:ext cx="3051536"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Line Graph of Density of Probability for Fraud</a:t>
            </a:r>
          </a:p>
        </p:txBody>
      </p:sp>
      <p:sp>
        <p:nvSpPr>
          <p:cNvPr id="19" name="Title 1">
            <a:extLst>
              <a:ext uri="{FF2B5EF4-FFF2-40B4-BE49-F238E27FC236}">
                <a16:creationId xmlns:a16="http://schemas.microsoft.com/office/drawing/2014/main" id="{48F20135-6980-46E4-BB59-A96D44E57288}"/>
              </a:ext>
            </a:extLst>
          </p:cNvPr>
          <p:cNvSpPr txBox="1">
            <a:spLocks/>
          </p:cNvSpPr>
          <p:nvPr/>
        </p:nvSpPr>
        <p:spPr>
          <a:xfrm>
            <a:off x="3658458" y="3401207"/>
            <a:ext cx="2979504" cy="96482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Density of probability for fraud is much higher for lower amount &amp; it increases as the amount lowers</a:t>
            </a:r>
          </a:p>
        </p:txBody>
      </p:sp>
      <p:sp>
        <p:nvSpPr>
          <p:cNvPr id="20" name="Rectangle 19">
            <a:extLst>
              <a:ext uri="{FF2B5EF4-FFF2-40B4-BE49-F238E27FC236}">
                <a16:creationId xmlns:a16="http://schemas.microsoft.com/office/drawing/2014/main" id="{F7C33389-CEC0-4D01-AF47-C4089A330877}"/>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C60A4382-62EB-40ED-8461-EFECCFD366CF}"/>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2640184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E8F43-EC96-41C7-AE68-C821F3C53941}"/>
              </a:ext>
            </a:extLst>
          </p:cNvPr>
          <p:cNvPicPr>
            <a:picLocks noChangeAspect="1"/>
          </p:cNvPicPr>
          <p:nvPr/>
        </p:nvPicPr>
        <p:blipFill>
          <a:blip r:embed="rId3"/>
          <a:stretch>
            <a:fillRect/>
          </a:stretch>
        </p:blipFill>
        <p:spPr>
          <a:xfrm>
            <a:off x="509551" y="2033952"/>
            <a:ext cx="5649058" cy="2099360"/>
          </a:xfrm>
          <a:prstGeom prst="rect">
            <a:avLst/>
          </a:prstGeom>
        </p:spPr>
      </p:pic>
      <p:sp>
        <p:nvSpPr>
          <p:cNvPr id="8" name="Title 1">
            <a:extLst>
              <a:ext uri="{FF2B5EF4-FFF2-40B4-BE49-F238E27FC236}">
                <a16:creationId xmlns:a16="http://schemas.microsoft.com/office/drawing/2014/main" id="{F05D7C05-0A42-4072-9AE0-19DA7250A35A}"/>
              </a:ext>
            </a:extLst>
          </p:cNvPr>
          <p:cNvSpPr txBox="1">
            <a:spLocks/>
          </p:cNvSpPr>
          <p:nvPr/>
        </p:nvSpPr>
        <p:spPr>
          <a:xfrm>
            <a:off x="3433014" y="4089929"/>
            <a:ext cx="3098351" cy="452257"/>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Outliers are value adding for fraud detection classification model</a:t>
            </a:r>
          </a:p>
        </p:txBody>
      </p:sp>
      <p:sp>
        <p:nvSpPr>
          <p:cNvPr id="9" name="Rectangle: Rounded Corners 8">
            <a:extLst>
              <a:ext uri="{FF2B5EF4-FFF2-40B4-BE49-F238E27FC236}">
                <a16:creationId xmlns:a16="http://schemas.microsoft.com/office/drawing/2014/main" id="{2F3D7E84-FF57-4B09-919C-069098E2F52D}"/>
              </a:ext>
            </a:extLst>
          </p:cNvPr>
          <p:cNvSpPr/>
          <p:nvPr/>
        </p:nvSpPr>
        <p:spPr>
          <a:xfrm>
            <a:off x="271130" y="4115370"/>
            <a:ext cx="3039555" cy="426816"/>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Rationale for not Removing Outliers</a:t>
            </a:r>
          </a:p>
        </p:txBody>
      </p:sp>
      <p:pic>
        <p:nvPicPr>
          <p:cNvPr id="10" name="Picture 9">
            <a:extLst>
              <a:ext uri="{FF2B5EF4-FFF2-40B4-BE49-F238E27FC236}">
                <a16:creationId xmlns:a16="http://schemas.microsoft.com/office/drawing/2014/main" id="{4A981DC3-185F-43A9-990E-82520A5AFA6A}"/>
              </a:ext>
            </a:extLst>
          </p:cNvPr>
          <p:cNvPicPr>
            <a:picLocks noChangeAspect="1"/>
          </p:cNvPicPr>
          <p:nvPr/>
        </p:nvPicPr>
        <p:blipFill rotWithShape="1">
          <a:blip r:embed="rId4"/>
          <a:srcRect r="1908"/>
          <a:stretch/>
        </p:blipFill>
        <p:spPr>
          <a:xfrm>
            <a:off x="78400" y="1000039"/>
            <a:ext cx="1877990" cy="847725"/>
          </a:xfrm>
          <a:prstGeom prst="rect">
            <a:avLst/>
          </a:prstGeom>
        </p:spPr>
      </p:pic>
      <p:pic>
        <p:nvPicPr>
          <p:cNvPr id="11" name="Picture 10">
            <a:extLst>
              <a:ext uri="{FF2B5EF4-FFF2-40B4-BE49-F238E27FC236}">
                <a16:creationId xmlns:a16="http://schemas.microsoft.com/office/drawing/2014/main" id="{D5B6F148-6C92-4373-99FA-2B02709A34F4}"/>
              </a:ext>
            </a:extLst>
          </p:cNvPr>
          <p:cNvPicPr>
            <a:picLocks noChangeAspect="1"/>
          </p:cNvPicPr>
          <p:nvPr/>
        </p:nvPicPr>
        <p:blipFill>
          <a:blip r:embed="rId5"/>
          <a:stretch>
            <a:fillRect/>
          </a:stretch>
        </p:blipFill>
        <p:spPr>
          <a:xfrm>
            <a:off x="1943092" y="979868"/>
            <a:ext cx="1181100" cy="866775"/>
          </a:xfrm>
          <a:prstGeom prst="rect">
            <a:avLst/>
          </a:prstGeom>
        </p:spPr>
      </p:pic>
      <p:pic>
        <p:nvPicPr>
          <p:cNvPr id="12" name="Picture 11">
            <a:extLst>
              <a:ext uri="{FF2B5EF4-FFF2-40B4-BE49-F238E27FC236}">
                <a16:creationId xmlns:a16="http://schemas.microsoft.com/office/drawing/2014/main" id="{130B2E32-1812-40AB-AEB9-EEACC17171EF}"/>
              </a:ext>
            </a:extLst>
          </p:cNvPr>
          <p:cNvPicPr>
            <a:picLocks noChangeAspect="1"/>
          </p:cNvPicPr>
          <p:nvPr/>
        </p:nvPicPr>
        <p:blipFill>
          <a:blip r:embed="rId6"/>
          <a:stretch>
            <a:fillRect/>
          </a:stretch>
        </p:blipFill>
        <p:spPr>
          <a:xfrm>
            <a:off x="3118758" y="1010188"/>
            <a:ext cx="582950" cy="818009"/>
          </a:xfrm>
          <a:prstGeom prst="rect">
            <a:avLst/>
          </a:prstGeom>
        </p:spPr>
      </p:pic>
      <p:pic>
        <p:nvPicPr>
          <p:cNvPr id="13" name="Picture 12">
            <a:extLst>
              <a:ext uri="{FF2B5EF4-FFF2-40B4-BE49-F238E27FC236}">
                <a16:creationId xmlns:a16="http://schemas.microsoft.com/office/drawing/2014/main" id="{4388A5AB-DE69-4C0A-A81E-854DCFD4380C}"/>
              </a:ext>
            </a:extLst>
          </p:cNvPr>
          <p:cNvPicPr>
            <a:picLocks noChangeAspect="1"/>
          </p:cNvPicPr>
          <p:nvPr/>
        </p:nvPicPr>
        <p:blipFill>
          <a:blip r:embed="rId7"/>
          <a:stretch>
            <a:fillRect/>
          </a:stretch>
        </p:blipFill>
        <p:spPr>
          <a:xfrm>
            <a:off x="3679887" y="994453"/>
            <a:ext cx="649545" cy="844409"/>
          </a:xfrm>
          <a:prstGeom prst="rect">
            <a:avLst/>
          </a:prstGeom>
        </p:spPr>
      </p:pic>
      <p:pic>
        <p:nvPicPr>
          <p:cNvPr id="14" name="Picture 13">
            <a:extLst>
              <a:ext uri="{FF2B5EF4-FFF2-40B4-BE49-F238E27FC236}">
                <a16:creationId xmlns:a16="http://schemas.microsoft.com/office/drawing/2014/main" id="{44F8AFBA-B5A7-4365-B201-987014946F83}"/>
              </a:ext>
            </a:extLst>
          </p:cNvPr>
          <p:cNvPicPr>
            <a:picLocks noChangeAspect="1"/>
          </p:cNvPicPr>
          <p:nvPr/>
        </p:nvPicPr>
        <p:blipFill>
          <a:blip r:embed="rId8"/>
          <a:stretch>
            <a:fillRect/>
          </a:stretch>
        </p:blipFill>
        <p:spPr>
          <a:xfrm>
            <a:off x="4298538" y="994453"/>
            <a:ext cx="603480" cy="852190"/>
          </a:xfrm>
          <a:prstGeom prst="rect">
            <a:avLst/>
          </a:prstGeom>
        </p:spPr>
      </p:pic>
      <p:pic>
        <p:nvPicPr>
          <p:cNvPr id="15" name="Picture 14">
            <a:extLst>
              <a:ext uri="{FF2B5EF4-FFF2-40B4-BE49-F238E27FC236}">
                <a16:creationId xmlns:a16="http://schemas.microsoft.com/office/drawing/2014/main" id="{B2C02607-CB4A-42E3-825B-E7A3AEF4D046}"/>
              </a:ext>
            </a:extLst>
          </p:cNvPr>
          <p:cNvPicPr>
            <a:picLocks noChangeAspect="1"/>
          </p:cNvPicPr>
          <p:nvPr/>
        </p:nvPicPr>
        <p:blipFill>
          <a:blip r:embed="rId9"/>
          <a:stretch>
            <a:fillRect/>
          </a:stretch>
        </p:blipFill>
        <p:spPr>
          <a:xfrm>
            <a:off x="4877281" y="990513"/>
            <a:ext cx="1219200" cy="866775"/>
          </a:xfrm>
          <a:prstGeom prst="rect">
            <a:avLst/>
          </a:prstGeom>
        </p:spPr>
      </p:pic>
      <p:pic>
        <p:nvPicPr>
          <p:cNvPr id="16" name="Picture 15">
            <a:extLst>
              <a:ext uri="{FF2B5EF4-FFF2-40B4-BE49-F238E27FC236}">
                <a16:creationId xmlns:a16="http://schemas.microsoft.com/office/drawing/2014/main" id="{CDF4D82F-6EEC-4737-A50E-1970B38787BF}"/>
              </a:ext>
            </a:extLst>
          </p:cNvPr>
          <p:cNvPicPr>
            <a:picLocks noChangeAspect="1"/>
          </p:cNvPicPr>
          <p:nvPr/>
        </p:nvPicPr>
        <p:blipFill>
          <a:blip r:embed="rId10"/>
          <a:stretch>
            <a:fillRect/>
          </a:stretch>
        </p:blipFill>
        <p:spPr>
          <a:xfrm>
            <a:off x="6074750" y="937900"/>
            <a:ext cx="704850" cy="914400"/>
          </a:xfrm>
          <a:prstGeom prst="rect">
            <a:avLst/>
          </a:prstGeom>
        </p:spPr>
      </p:pic>
      <p:sp>
        <p:nvSpPr>
          <p:cNvPr id="17" name="Flowchart: Process 16">
            <a:extLst>
              <a:ext uri="{FF2B5EF4-FFF2-40B4-BE49-F238E27FC236}">
                <a16:creationId xmlns:a16="http://schemas.microsoft.com/office/drawing/2014/main" id="{308F796F-00B7-410D-8604-58ADE12004F5}"/>
              </a:ext>
            </a:extLst>
          </p:cNvPr>
          <p:cNvSpPr/>
          <p:nvPr/>
        </p:nvSpPr>
        <p:spPr>
          <a:xfrm>
            <a:off x="4987100" y="1454502"/>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lowchart: Process 17">
            <a:extLst>
              <a:ext uri="{FF2B5EF4-FFF2-40B4-BE49-F238E27FC236}">
                <a16:creationId xmlns:a16="http://schemas.microsoft.com/office/drawing/2014/main" id="{B639092D-96EA-44E7-B9DA-6E6AD7CDDE90}"/>
              </a:ext>
            </a:extLst>
          </p:cNvPr>
          <p:cNvSpPr/>
          <p:nvPr/>
        </p:nvSpPr>
        <p:spPr>
          <a:xfrm>
            <a:off x="3806360" y="1448052"/>
            <a:ext cx="489604" cy="378542"/>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B1A7D1FF-6406-4AF3-99E9-B956EC278E1A}"/>
              </a:ext>
            </a:extLst>
          </p:cNvPr>
          <p:cNvSpPr/>
          <p:nvPr/>
        </p:nvSpPr>
        <p:spPr>
          <a:xfrm>
            <a:off x="803099" y="1949404"/>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16</a:t>
            </a:r>
          </a:p>
        </p:txBody>
      </p:sp>
      <p:sp>
        <p:nvSpPr>
          <p:cNvPr id="20" name="Rectangle: Rounded Corners 19">
            <a:extLst>
              <a:ext uri="{FF2B5EF4-FFF2-40B4-BE49-F238E27FC236}">
                <a16:creationId xmlns:a16="http://schemas.microsoft.com/office/drawing/2014/main" id="{1345D07A-4611-4787-9373-B1F7EB7122D5}"/>
              </a:ext>
            </a:extLst>
          </p:cNvPr>
          <p:cNvSpPr/>
          <p:nvPr/>
        </p:nvSpPr>
        <p:spPr>
          <a:xfrm>
            <a:off x="2151452" y="1956273"/>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19</a:t>
            </a:r>
          </a:p>
        </p:txBody>
      </p:sp>
      <p:sp>
        <p:nvSpPr>
          <p:cNvPr id="21" name="Rectangle: Rounded Corners 20">
            <a:extLst>
              <a:ext uri="{FF2B5EF4-FFF2-40B4-BE49-F238E27FC236}">
                <a16:creationId xmlns:a16="http://schemas.microsoft.com/office/drawing/2014/main" id="{798648D1-64C2-4E1B-A078-96F2DA17E752}"/>
              </a:ext>
            </a:extLst>
          </p:cNvPr>
          <p:cNvSpPr/>
          <p:nvPr/>
        </p:nvSpPr>
        <p:spPr>
          <a:xfrm>
            <a:off x="3556240" y="196364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21</a:t>
            </a:r>
          </a:p>
        </p:txBody>
      </p:sp>
      <p:sp>
        <p:nvSpPr>
          <p:cNvPr id="22" name="Rectangle: Rounded Corners 21">
            <a:extLst>
              <a:ext uri="{FF2B5EF4-FFF2-40B4-BE49-F238E27FC236}">
                <a16:creationId xmlns:a16="http://schemas.microsoft.com/office/drawing/2014/main" id="{C49DFF1C-43CF-4540-BAAD-15EC9839D0E2}"/>
              </a:ext>
            </a:extLst>
          </p:cNvPr>
          <p:cNvSpPr/>
          <p:nvPr/>
        </p:nvSpPr>
        <p:spPr>
          <a:xfrm>
            <a:off x="4865549" y="1966072"/>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22</a:t>
            </a:r>
          </a:p>
        </p:txBody>
      </p:sp>
      <p:sp>
        <p:nvSpPr>
          <p:cNvPr id="23" name="Flowchart: Process 22">
            <a:extLst>
              <a:ext uri="{FF2B5EF4-FFF2-40B4-BE49-F238E27FC236}">
                <a16:creationId xmlns:a16="http://schemas.microsoft.com/office/drawing/2014/main" id="{BD27F16B-6A83-4B71-9226-1554BEED9646}"/>
              </a:ext>
            </a:extLst>
          </p:cNvPr>
          <p:cNvSpPr/>
          <p:nvPr/>
        </p:nvSpPr>
        <p:spPr>
          <a:xfrm>
            <a:off x="5580680" y="1460128"/>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Flowchart: Process 23">
            <a:extLst>
              <a:ext uri="{FF2B5EF4-FFF2-40B4-BE49-F238E27FC236}">
                <a16:creationId xmlns:a16="http://schemas.microsoft.com/office/drawing/2014/main" id="{3502102E-709A-499E-AD4A-2F09173B21ED}"/>
              </a:ext>
            </a:extLst>
          </p:cNvPr>
          <p:cNvSpPr/>
          <p:nvPr/>
        </p:nvSpPr>
        <p:spPr>
          <a:xfrm>
            <a:off x="4423796" y="1448052"/>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a:extLst>
              <a:ext uri="{FF2B5EF4-FFF2-40B4-BE49-F238E27FC236}">
                <a16:creationId xmlns:a16="http://schemas.microsoft.com/office/drawing/2014/main" id="{D49FC121-4081-4A6A-9612-DA3D3BE9AA4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3" name="Title 1">
            <a:extLst>
              <a:ext uri="{FF2B5EF4-FFF2-40B4-BE49-F238E27FC236}">
                <a16:creationId xmlns:a16="http://schemas.microsoft.com/office/drawing/2014/main" id="{709EF760-7203-4FBE-AA7B-00D43DC43B38}"/>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4" name="Title 1">
            <a:extLst>
              <a:ext uri="{FF2B5EF4-FFF2-40B4-BE49-F238E27FC236}">
                <a16:creationId xmlns:a16="http://schemas.microsoft.com/office/drawing/2014/main" id="{4FC53125-7C0F-4AA4-8E9E-4B286985B319}"/>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5" name="Title 1">
            <a:extLst>
              <a:ext uri="{FF2B5EF4-FFF2-40B4-BE49-F238E27FC236}">
                <a16:creationId xmlns:a16="http://schemas.microsoft.com/office/drawing/2014/main" id="{350A4246-D15A-473F-95BD-C26190D17DE8}"/>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6" name="Rectangle 45">
            <a:extLst>
              <a:ext uri="{FF2B5EF4-FFF2-40B4-BE49-F238E27FC236}">
                <a16:creationId xmlns:a16="http://schemas.microsoft.com/office/drawing/2014/main" id="{5FB4941A-C6D6-4F87-BC88-9731F501A395}"/>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CF9ABC64-BAFF-478E-A25B-0166A9CCA13E}"/>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8" name="TextBox 47">
            <a:extLst>
              <a:ext uri="{FF2B5EF4-FFF2-40B4-BE49-F238E27FC236}">
                <a16:creationId xmlns:a16="http://schemas.microsoft.com/office/drawing/2014/main" id="{D85D5947-50A1-4C4D-9EFD-187E437E2C2E}"/>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49" name="Rectangle 48">
            <a:extLst>
              <a:ext uri="{FF2B5EF4-FFF2-40B4-BE49-F238E27FC236}">
                <a16:creationId xmlns:a16="http://schemas.microsoft.com/office/drawing/2014/main" id="{EA81396A-057F-479C-86D6-F7D34FBF3753}"/>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B650479A-788A-4217-B550-367D4AEA3A7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279124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r>
              <a:rPr lang="en-GB"/>
              <a:t>Additional Areas of Assessment during Presentation</a:t>
            </a:r>
            <a:endParaRPr/>
          </a:p>
        </p:txBody>
      </p:sp>
      <p:pic>
        <p:nvPicPr>
          <p:cNvPr id="61" name="Google Shape;61;p14"/>
          <p:cNvPicPr preferRelativeResize="0"/>
          <p:nvPr/>
        </p:nvPicPr>
        <p:blipFill>
          <a:blip r:embed="rId3">
            <a:alphaModFix/>
          </a:blip>
          <a:stretch>
            <a:fillRect/>
          </a:stretch>
        </p:blipFill>
        <p:spPr>
          <a:xfrm>
            <a:off x="-743475" y="1268975"/>
            <a:ext cx="8143949" cy="2433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1FD0B3F-6533-40E7-A38E-35E7FF41AC66}"/>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7" name="Title 1">
            <a:extLst>
              <a:ext uri="{FF2B5EF4-FFF2-40B4-BE49-F238E27FC236}">
                <a16:creationId xmlns:a16="http://schemas.microsoft.com/office/drawing/2014/main" id="{9579B9F2-A52D-4A86-BB4A-481CA65B94FA}"/>
              </a:ext>
            </a:extLst>
          </p:cNvPr>
          <p:cNvSpPr txBox="1">
            <a:spLocks/>
          </p:cNvSpPr>
          <p:nvPr/>
        </p:nvSpPr>
        <p:spPr>
          <a:xfrm>
            <a:off x="3458470" y="3690994"/>
            <a:ext cx="3255598" cy="880837"/>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a:rPr>
              <a:t>Outliers values are present in both “Fraud” and “Non-Fraud” class labels</a:t>
            </a:r>
            <a:br>
              <a:rPr lang="en-SG" sz="1200">
                <a:latin typeface="Century Gothic"/>
              </a:rPr>
            </a:br>
            <a:r>
              <a:rPr lang="en-SG" sz="1200">
                <a:latin typeface="Century Gothic"/>
              </a:rPr>
              <a:t>If we remove the 75 Fraud outliers, our dataset will become more imbalanced</a:t>
            </a:r>
            <a:endParaRPr lang="en-SG" sz="1200">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4ACD132F-E98B-411D-8E3A-046924BA71BC}"/>
              </a:ext>
            </a:extLst>
          </p:cNvPr>
          <p:cNvSpPr/>
          <p:nvPr/>
        </p:nvSpPr>
        <p:spPr>
          <a:xfrm>
            <a:off x="301180" y="3695056"/>
            <a:ext cx="3039555" cy="526762"/>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Rationale for Not Removing Outliers</a:t>
            </a:r>
          </a:p>
        </p:txBody>
      </p:sp>
      <p:sp>
        <p:nvSpPr>
          <p:cNvPr id="9" name="Rectangle: Rounded Corners 8">
            <a:extLst>
              <a:ext uri="{FF2B5EF4-FFF2-40B4-BE49-F238E27FC236}">
                <a16:creationId xmlns:a16="http://schemas.microsoft.com/office/drawing/2014/main" id="{EA233E35-8D76-4D14-A1D7-6EF20925FC58}"/>
              </a:ext>
            </a:extLst>
          </p:cNvPr>
          <p:cNvSpPr/>
          <p:nvPr/>
        </p:nvSpPr>
        <p:spPr>
          <a:xfrm>
            <a:off x="707148" y="921682"/>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16</a:t>
            </a:r>
          </a:p>
        </p:txBody>
      </p:sp>
      <p:sp>
        <p:nvSpPr>
          <p:cNvPr id="10" name="Rectangle: Rounded Corners 9">
            <a:extLst>
              <a:ext uri="{FF2B5EF4-FFF2-40B4-BE49-F238E27FC236}">
                <a16:creationId xmlns:a16="http://schemas.microsoft.com/office/drawing/2014/main" id="{72CF21F6-9435-4A76-8DA4-1E47300BB96E}"/>
              </a:ext>
            </a:extLst>
          </p:cNvPr>
          <p:cNvSpPr/>
          <p:nvPr/>
        </p:nvSpPr>
        <p:spPr>
          <a:xfrm>
            <a:off x="2182932" y="928551"/>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19</a:t>
            </a:r>
          </a:p>
        </p:txBody>
      </p:sp>
      <p:sp>
        <p:nvSpPr>
          <p:cNvPr id="11" name="Rectangle: Rounded Corners 10">
            <a:extLst>
              <a:ext uri="{FF2B5EF4-FFF2-40B4-BE49-F238E27FC236}">
                <a16:creationId xmlns:a16="http://schemas.microsoft.com/office/drawing/2014/main" id="{8C4B47AF-CC57-488C-9DC9-D279A1A9D04E}"/>
              </a:ext>
            </a:extLst>
          </p:cNvPr>
          <p:cNvSpPr/>
          <p:nvPr/>
        </p:nvSpPr>
        <p:spPr>
          <a:xfrm>
            <a:off x="3690070" y="935918"/>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21</a:t>
            </a:r>
          </a:p>
        </p:txBody>
      </p:sp>
      <p:sp>
        <p:nvSpPr>
          <p:cNvPr id="12" name="Rectangle: Rounded Corners 11">
            <a:extLst>
              <a:ext uri="{FF2B5EF4-FFF2-40B4-BE49-F238E27FC236}">
                <a16:creationId xmlns:a16="http://schemas.microsoft.com/office/drawing/2014/main" id="{F28B55A6-A70C-48EF-A476-44B4A513CE33}"/>
              </a:ext>
            </a:extLst>
          </p:cNvPr>
          <p:cNvSpPr/>
          <p:nvPr/>
        </p:nvSpPr>
        <p:spPr>
          <a:xfrm>
            <a:off x="5150713" y="93835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22</a:t>
            </a:r>
          </a:p>
        </p:txBody>
      </p:sp>
      <p:pic>
        <p:nvPicPr>
          <p:cNvPr id="13" name="Picture 12">
            <a:extLst>
              <a:ext uri="{FF2B5EF4-FFF2-40B4-BE49-F238E27FC236}">
                <a16:creationId xmlns:a16="http://schemas.microsoft.com/office/drawing/2014/main" id="{C4C3EA80-EC8C-436D-BFC2-D5510449A644}"/>
              </a:ext>
            </a:extLst>
          </p:cNvPr>
          <p:cNvPicPr>
            <a:picLocks noChangeAspect="1"/>
          </p:cNvPicPr>
          <p:nvPr/>
        </p:nvPicPr>
        <p:blipFill>
          <a:blip r:embed="rId3"/>
          <a:stretch>
            <a:fillRect/>
          </a:stretch>
        </p:blipFill>
        <p:spPr>
          <a:xfrm>
            <a:off x="308894" y="1261351"/>
            <a:ext cx="6240212" cy="2163607"/>
          </a:xfrm>
          <a:prstGeom prst="rect">
            <a:avLst/>
          </a:prstGeom>
        </p:spPr>
      </p:pic>
      <p:sp>
        <p:nvSpPr>
          <p:cNvPr id="16" name="TextBox 15">
            <a:extLst>
              <a:ext uri="{FF2B5EF4-FFF2-40B4-BE49-F238E27FC236}">
                <a16:creationId xmlns:a16="http://schemas.microsoft.com/office/drawing/2014/main" id="{313B15F4-A9FE-46C7-B4AF-04CF32E90605}"/>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18" name="Title 1">
            <a:extLst>
              <a:ext uri="{FF2B5EF4-FFF2-40B4-BE49-F238E27FC236}">
                <a16:creationId xmlns:a16="http://schemas.microsoft.com/office/drawing/2014/main" id="{C7E3EFCA-89FC-4CA5-8AF1-72573F729397}"/>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9" name="Title 1">
            <a:extLst>
              <a:ext uri="{FF2B5EF4-FFF2-40B4-BE49-F238E27FC236}">
                <a16:creationId xmlns:a16="http://schemas.microsoft.com/office/drawing/2014/main" id="{230527FB-3C9B-4C2C-84B7-8F4C8EFADA4D}"/>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20" name="Rectangle 19">
            <a:extLst>
              <a:ext uri="{FF2B5EF4-FFF2-40B4-BE49-F238E27FC236}">
                <a16:creationId xmlns:a16="http://schemas.microsoft.com/office/drawing/2014/main" id="{D9AA5029-3482-4ADC-B0C3-0E36A83FD48E}"/>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838048E8-61EB-4E4A-82D1-CBAA6D59DF2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22" name="TextBox 21">
            <a:extLst>
              <a:ext uri="{FF2B5EF4-FFF2-40B4-BE49-F238E27FC236}">
                <a16:creationId xmlns:a16="http://schemas.microsoft.com/office/drawing/2014/main" id="{4992C705-582E-40DE-A17B-0145D1A748C0}"/>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23" name="Rectangle 22">
            <a:extLst>
              <a:ext uri="{FF2B5EF4-FFF2-40B4-BE49-F238E27FC236}">
                <a16:creationId xmlns:a16="http://schemas.microsoft.com/office/drawing/2014/main" id="{68B735EB-EA8C-474B-B98B-2B998757D338}"/>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4D798B22-36B9-4AAF-A18E-7FB82E8C3CD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354223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1FD0B3F-6533-40E7-A38E-35E7FF41AC66}"/>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6" name="TextBox 15">
            <a:extLst>
              <a:ext uri="{FF2B5EF4-FFF2-40B4-BE49-F238E27FC236}">
                <a16:creationId xmlns:a16="http://schemas.microsoft.com/office/drawing/2014/main" id="{313B15F4-A9FE-46C7-B4AF-04CF32E90605}"/>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18" name="Title 1">
            <a:extLst>
              <a:ext uri="{FF2B5EF4-FFF2-40B4-BE49-F238E27FC236}">
                <a16:creationId xmlns:a16="http://schemas.microsoft.com/office/drawing/2014/main" id="{C7E3EFCA-89FC-4CA5-8AF1-72573F729397}"/>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9" name="Title 1">
            <a:extLst>
              <a:ext uri="{FF2B5EF4-FFF2-40B4-BE49-F238E27FC236}">
                <a16:creationId xmlns:a16="http://schemas.microsoft.com/office/drawing/2014/main" id="{230527FB-3C9B-4C2C-84B7-8F4C8EFADA4D}"/>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20" name="Rectangle 19">
            <a:extLst>
              <a:ext uri="{FF2B5EF4-FFF2-40B4-BE49-F238E27FC236}">
                <a16:creationId xmlns:a16="http://schemas.microsoft.com/office/drawing/2014/main" id="{D9AA5029-3482-4ADC-B0C3-0E36A83FD48E}"/>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838048E8-61EB-4E4A-82D1-CBAA6D59DF2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22" name="TextBox 21">
            <a:extLst>
              <a:ext uri="{FF2B5EF4-FFF2-40B4-BE49-F238E27FC236}">
                <a16:creationId xmlns:a16="http://schemas.microsoft.com/office/drawing/2014/main" id="{4992C705-582E-40DE-A17B-0145D1A748C0}"/>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Insights from EDA</a:t>
            </a:r>
          </a:p>
        </p:txBody>
      </p:sp>
      <p:sp>
        <p:nvSpPr>
          <p:cNvPr id="23" name="Rectangle 22">
            <a:extLst>
              <a:ext uri="{FF2B5EF4-FFF2-40B4-BE49-F238E27FC236}">
                <a16:creationId xmlns:a16="http://schemas.microsoft.com/office/drawing/2014/main" id="{68B735EB-EA8C-474B-B98B-2B998757D338}"/>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4D798B22-36B9-4AAF-A18E-7FB82E8C3CD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3" name="Picture 2">
            <a:extLst>
              <a:ext uri="{FF2B5EF4-FFF2-40B4-BE49-F238E27FC236}">
                <a16:creationId xmlns:a16="http://schemas.microsoft.com/office/drawing/2014/main" id="{732E45BF-2321-4169-A5A1-B08A8987B0CD}"/>
              </a:ext>
            </a:extLst>
          </p:cNvPr>
          <p:cNvPicPr>
            <a:picLocks noChangeAspect="1"/>
          </p:cNvPicPr>
          <p:nvPr/>
        </p:nvPicPr>
        <p:blipFill>
          <a:blip r:embed="rId3"/>
          <a:stretch>
            <a:fillRect/>
          </a:stretch>
        </p:blipFill>
        <p:spPr>
          <a:xfrm>
            <a:off x="0" y="1114895"/>
            <a:ext cx="6858000" cy="1226579"/>
          </a:xfrm>
          <a:prstGeom prst="rect">
            <a:avLst/>
          </a:prstGeom>
        </p:spPr>
      </p:pic>
      <p:sp>
        <p:nvSpPr>
          <p:cNvPr id="26" name="Rectangle: Rounded Corners 25">
            <a:extLst>
              <a:ext uri="{FF2B5EF4-FFF2-40B4-BE49-F238E27FC236}">
                <a16:creationId xmlns:a16="http://schemas.microsoft.com/office/drawing/2014/main" id="{EB27DECB-3CEF-4FBD-B155-2DF84AEBE4B3}"/>
              </a:ext>
            </a:extLst>
          </p:cNvPr>
          <p:cNvSpPr/>
          <p:nvPr/>
        </p:nvSpPr>
        <p:spPr>
          <a:xfrm>
            <a:off x="376539" y="2535778"/>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3</a:t>
            </a:r>
          </a:p>
        </p:txBody>
      </p:sp>
      <p:sp>
        <p:nvSpPr>
          <p:cNvPr id="27" name="Rectangle: Rounded Corners 26">
            <a:extLst>
              <a:ext uri="{FF2B5EF4-FFF2-40B4-BE49-F238E27FC236}">
                <a16:creationId xmlns:a16="http://schemas.microsoft.com/office/drawing/2014/main" id="{39F19BDF-19AA-455A-9716-AF2727D14727}"/>
              </a:ext>
            </a:extLst>
          </p:cNvPr>
          <p:cNvSpPr/>
          <p:nvPr/>
        </p:nvSpPr>
        <p:spPr>
          <a:xfrm>
            <a:off x="1808844" y="2535778"/>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24</a:t>
            </a:r>
          </a:p>
        </p:txBody>
      </p:sp>
      <p:sp>
        <p:nvSpPr>
          <p:cNvPr id="28" name="Title 1">
            <a:extLst>
              <a:ext uri="{FF2B5EF4-FFF2-40B4-BE49-F238E27FC236}">
                <a16:creationId xmlns:a16="http://schemas.microsoft.com/office/drawing/2014/main" id="{F2260C83-FFB1-4E68-A121-6AD7AFB657D1}"/>
              </a:ext>
            </a:extLst>
          </p:cNvPr>
          <p:cNvSpPr txBox="1">
            <a:spLocks/>
          </p:cNvSpPr>
          <p:nvPr/>
        </p:nvSpPr>
        <p:spPr>
          <a:xfrm>
            <a:off x="173402" y="2997307"/>
            <a:ext cx="3255598" cy="1320167"/>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a:rPr>
              <a:t>As we can see, certain variables (like `Feature 3`, and `Feature 24`) are drastically different for fraud and non-fraud categories. The company can keep these Features in view for early fraud detection analysis.</a:t>
            </a:r>
            <a:endParaRPr lang="en-SG" sz="1200">
              <a:latin typeface="Century Gothic" panose="020B0502020202020204" pitchFamily="34" charset="0"/>
            </a:endParaRPr>
          </a:p>
        </p:txBody>
      </p:sp>
    </p:spTree>
    <p:extLst>
      <p:ext uri="{BB962C8B-B14F-4D97-AF65-F5344CB8AC3E}">
        <p14:creationId xmlns:p14="http://schemas.microsoft.com/office/powerpoint/2010/main" val="3618018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91ABF3-5DF5-4FE9-97ED-91662BDB3577}"/>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51FF07BE-DE67-4987-90DA-AFD2C087D653}"/>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Splitting of Dataset</a:t>
            </a:r>
          </a:p>
        </p:txBody>
      </p:sp>
      <p:sp>
        <p:nvSpPr>
          <p:cNvPr id="7" name="Rectangle 6">
            <a:extLst>
              <a:ext uri="{FF2B5EF4-FFF2-40B4-BE49-F238E27FC236}">
                <a16:creationId xmlns:a16="http://schemas.microsoft.com/office/drawing/2014/main" id="{5C2999BC-27CD-40BE-8C58-603A5A3C04B8}"/>
              </a:ext>
            </a:extLst>
          </p:cNvPr>
          <p:cNvSpPr/>
          <p:nvPr/>
        </p:nvSpPr>
        <p:spPr>
          <a:xfrm>
            <a:off x="335280" y="726323"/>
            <a:ext cx="3919582" cy="547304"/>
          </a:xfrm>
          <a:prstGeom prst="rect">
            <a:avLst/>
          </a:prstGeom>
          <a:solidFill>
            <a:srgbClr val="FFC31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2400" b="1">
                <a:latin typeface="Century Gothic" panose="020B0502020202020204" pitchFamily="34" charset="0"/>
              </a:rPr>
              <a:t>Train Set</a:t>
            </a:r>
          </a:p>
        </p:txBody>
      </p:sp>
      <p:sp>
        <p:nvSpPr>
          <p:cNvPr id="8" name="Rectangle 7">
            <a:extLst>
              <a:ext uri="{FF2B5EF4-FFF2-40B4-BE49-F238E27FC236}">
                <a16:creationId xmlns:a16="http://schemas.microsoft.com/office/drawing/2014/main" id="{B7BD2F75-3CE1-4131-841F-95803CE3C0C3}"/>
              </a:ext>
            </a:extLst>
          </p:cNvPr>
          <p:cNvSpPr/>
          <p:nvPr/>
        </p:nvSpPr>
        <p:spPr>
          <a:xfrm>
            <a:off x="4476466" y="726323"/>
            <a:ext cx="1710974" cy="572970"/>
          </a:xfrm>
          <a:prstGeom prst="rect">
            <a:avLst/>
          </a:prstGeom>
          <a:solidFill>
            <a:srgbClr val="FFC31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1800" b="1">
                <a:latin typeface="Century Gothic" panose="020B0502020202020204" pitchFamily="34" charset="0"/>
              </a:rPr>
              <a:t>Test Set</a:t>
            </a:r>
          </a:p>
        </p:txBody>
      </p:sp>
      <p:pic>
        <p:nvPicPr>
          <p:cNvPr id="10" name="Picture 9">
            <a:extLst>
              <a:ext uri="{FF2B5EF4-FFF2-40B4-BE49-F238E27FC236}">
                <a16:creationId xmlns:a16="http://schemas.microsoft.com/office/drawing/2014/main" id="{EAE9BB1E-1593-405B-966B-FA6FC782367D}"/>
              </a:ext>
            </a:extLst>
          </p:cNvPr>
          <p:cNvPicPr>
            <a:picLocks noChangeAspect="1"/>
          </p:cNvPicPr>
          <p:nvPr/>
        </p:nvPicPr>
        <p:blipFill>
          <a:blip r:embed="rId3"/>
          <a:stretch>
            <a:fillRect/>
          </a:stretch>
        </p:blipFill>
        <p:spPr>
          <a:xfrm>
            <a:off x="301897" y="2691912"/>
            <a:ext cx="3892005" cy="1544795"/>
          </a:xfrm>
          <a:prstGeom prst="rect">
            <a:avLst/>
          </a:prstGeom>
        </p:spPr>
      </p:pic>
      <p:sp>
        <p:nvSpPr>
          <p:cNvPr id="11" name="Rectangle: Rounded Corners 10">
            <a:extLst>
              <a:ext uri="{FF2B5EF4-FFF2-40B4-BE49-F238E27FC236}">
                <a16:creationId xmlns:a16="http://schemas.microsoft.com/office/drawing/2014/main" id="{3C9BDBB2-8777-405B-AE5E-BBB57FDDE809}"/>
              </a:ext>
            </a:extLst>
          </p:cNvPr>
          <p:cNvSpPr/>
          <p:nvPr/>
        </p:nvSpPr>
        <p:spPr>
          <a:xfrm>
            <a:off x="698826" y="2028256"/>
            <a:ext cx="3098146" cy="45958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a:latin typeface="Century Gothic" panose="020B0502020202020204" pitchFamily="34" charset="0"/>
              </a:rPr>
              <a:t>K-fold Cross-Validation</a:t>
            </a:r>
          </a:p>
        </p:txBody>
      </p:sp>
      <p:cxnSp>
        <p:nvCxnSpPr>
          <p:cNvPr id="23" name="Straight Arrow Connector 22">
            <a:extLst>
              <a:ext uri="{FF2B5EF4-FFF2-40B4-BE49-F238E27FC236}">
                <a16:creationId xmlns:a16="http://schemas.microsoft.com/office/drawing/2014/main" id="{601894BE-E6D9-4755-91A2-9CC434999563}"/>
              </a:ext>
            </a:extLst>
          </p:cNvPr>
          <p:cNvCxnSpPr>
            <a:cxnSpLocks/>
          </p:cNvCxnSpPr>
          <p:nvPr/>
        </p:nvCxnSpPr>
        <p:spPr>
          <a:xfrm>
            <a:off x="304800" y="1413510"/>
            <a:ext cx="3950062" cy="1323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9CBC38DC-6DF3-46B3-B923-26BBEBC50262}"/>
              </a:ext>
            </a:extLst>
          </p:cNvPr>
          <p:cNvCxnSpPr>
            <a:cxnSpLocks/>
          </p:cNvCxnSpPr>
          <p:nvPr/>
        </p:nvCxnSpPr>
        <p:spPr>
          <a:xfrm flipV="1">
            <a:off x="4476466" y="1413510"/>
            <a:ext cx="1787174" cy="1323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C0E2666C-17FE-45C6-9CBF-FCD91DC2F1DA}"/>
              </a:ext>
            </a:extLst>
          </p:cNvPr>
          <p:cNvSpPr txBox="1"/>
          <p:nvPr/>
        </p:nvSpPr>
        <p:spPr>
          <a:xfrm>
            <a:off x="2029535" y="1444547"/>
            <a:ext cx="876300" cy="461665"/>
          </a:xfrm>
          <a:prstGeom prst="rect">
            <a:avLst/>
          </a:prstGeom>
          <a:noFill/>
        </p:spPr>
        <p:txBody>
          <a:bodyPr wrap="square" rtlCol="0">
            <a:spAutoFit/>
          </a:bodyPr>
          <a:lstStyle/>
          <a:p>
            <a:r>
              <a:rPr lang="en-SG" sz="2400" b="1">
                <a:latin typeface="Century Gothic" panose="020B0502020202020204" pitchFamily="34" charset="0"/>
              </a:rPr>
              <a:t>70%</a:t>
            </a:r>
          </a:p>
        </p:txBody>
      </p:sp>
      <p:sp>
        <p:nvSpPr>
          <p:cNvPr id="32" name="TextBox 31">
            <a:extLst>
              <a:ext uri="{FF2B5EF4-FFF2-40B4-BE49-F238E27FC236}">
                <a16:creationId xmlns:a16="http://schemas.microsoft.com/office/drawing/2014/main" id="{1E307979-E13E-4ACC-B419-25902FEA601C}"/>
              </a:ext>
            </a:extLst>
          </p:cNvPr>
          <p:cNvSpPr txBox="1"/>
          <p:nvPr/>
        </p:nvSpPr>
        <p:spPr>
          <a:xfrm>
            <a:off x="4987573" y="1426740"/>
            <a:ext cx="1497671" cy="461665"/>
          </a:xfrm>
          <a:prstGeom prst="rect">
            <a:avLst/>
          </a:prstGeom>
          <a:noFill/>
        </p:spPr>
        <p:txBody>
          <a:bodyPr wrap="square" rtlCol="0">
            <a:spAutoFit/>
          </a:bodyPr>
          <a:lstStyle/>
          <a:p>
            <a:r>
              <a:rPr lang="en-SG" sz="2400" b="1">
                <a:latin typeface="Century Gothic" panose="020B0502020202020204" pitchFamily="34" charset="0"/>
              </a:rPr>
              <a:t>30%</a:t>
            </a:r>
          </a:p>
        </p:txBody>
      </p:sp>
      <p:sp>
        <p:nvSpPr>
          <p:cNvPr id="33" name="Title 1">
            <a:extLst>
              <a:ext uri="{FF2B5EF4-FFF2-40B4-BE49-F238E27FC236}">
                <a16:creationId xmlns:a16="http://schemas.microsoft.com/office/drawing/2014/main" id="{255CF9F8-C49C-4F9C-93D7-B901D79796AA}"/>
              </a:ext>
            </a:extLst>
          </p:cNvPr>
          <p:cNvSpPr txBox="1">
            <a:spLocks/>
          </p:cNvSpPr>
          <p:nvPr/>
        </p:nvSpPr>
        <p:spPr>
          <a:xfrm>
            <a:off x="4254862" y="2006395"/>
            <a:ext cx="2362201" cy="223030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SG" sz="1400" b="1">
                <a:latin typeface="Century Gothic" panose="020B0502020202020204" pitchFamily="34" charset="0"/>
              </a:rPr>
              <a:t>Test Set: </a:t>
            </a:r>
            <a:r>
              <a:rPr lang="en-SG" sz="1400">
                <a:latin typeface="Century Gothic" panose="020B0502020202020204" pitchFamily="34" charset="0"/>
              </a:rPr>
              <a:t>to be used for model evaluation metrics</a:t>
            </a:r>
          </a:p>
          <a:p>
            <a:pPr algn="just"/>
            <a:endParaRPr lang="en-SG" sz="1400" b="1">
              <a:latin typeface="Century Gothic" panose="020B0502020202020204" pitchFamily="34" charset="0"/>
            </a:endParaRPr>
          </a:p>
          <a:p>
            <a:pPr algn="just"/>
            <a:r>
              <a:rPr lang="en-SG" sz="1400" b="1">
                <a:latin typeface="Century Gothic" panose="020B0502020202020204" pitchFamily="34" charset="0"/>
              </a:rPr>
              <a:t>Training Set:  </a:t>
            </a:r>
            <a:r>
              <a:rPr lang="en-SG" sz="1400">
                <a:latin typeface="Century Gothic" panose="020B0502020202020204" pitchFamily="34" charset="0"/>
              </a:rPr>
              <a:t>used for model training while k-fold cross validation is used for parameter tuning</a:t>
            </a:r>
          </a:p>
        </p:txBody>
      </p:sp>
    </p:spTree>
    <p:extLst>
      <p:ext uri="{BB962C8B-B14F-4D97-AF65-F5344CB8AC3E}">
        <p14:creationId xmlns:p14="http://schemas.microsoft.com/office/powerpoint/2010/main" val="3594802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246F-14BF-476E-B448-3CFD5CC6EC6C}"/>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206C9FB5-8788-4229-96CA-F11E200D320F}"/>
              </a:ext>
            </a:extLst>
          </p:cNvPr>
          <p:cNvSpPr>
            <a:spLocks noGrp="1"/>
          </p:cNvSpPr>
          <p:nvPr>
            <p:ph type="body" idx="1"/>
          </p:nvPr>
        </p:nvSpPr>
        <p:spPr/>
        <p:txBody>
          <a:bodyPr/>
          <a:lstStyle/>
          <a:p>
            <a:endParaRPr lang="en-SG"/>
          </a:p>
        </p:txBody>
      </p:sp>
      <p:pic>
        <p:nvPicPr>
          <p:cNvPr id="4" name="Picture 3">
            <a:extLst>
              <a:ext uri="{FF2B5EF4-FFF2-40B4-BE49-F238E27FC236}">
                <a16:creationId xmlns:a16="http://schemas.microsoft.com/office/drawing/2014/main" id="{BF2EC2DF-ED78-41F2-95CF-FB405F0B3080}"/>
              </a:ext>
            </a:extLst>
          </p:cNvPr>
          <p:cNvPicPr>
            <a:picLocks noChangeAspect="1"/>
          </p:cNvPicPr>
          <p:nvPr/>
        </p:nvPicPr>
        <p:blipFill>
          <a:blip r:embed="rId3"/>
          <a:stretch>
            <a:fillRect/>
          </a:stretch>
        </p:blipFill>
        <p:spPr>
          <a:xfrm>
            <a:off x="744825" y="1849592"/>
            <a:ext cx="2415346" cy="1515245"/>
          </a:xfrm>
          <a:prstGeom prst="rect">
            <a:avLst/>
          </a:prstGeom>
        </p:spPr>
      </p:pic>
      <p:sp>
        <p:nvSpPr>
          <p:cNvPr id="5" name="Rectangle 4">
            <a:extLst>
              <a:ext uri="{FF2B5EF4-FFF2-40B4-BE49-F238E27FC236}">
                <a16:creationId xmlns:a16="http://schemas.microsoft.com/office/drawing/2014/main" id="{7C7446F8-3250-47AE-8DE8-861D67282A2A}"/>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D1549A53-0F76-4531-9B2C-2C2B0EEC800A}"/>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Cleaning – Missing Values</a:t>
            </a:r>
          </a:p>
        </p:txBody>
      </p:sp>
      <p:sp>
        <p:nvSpPr>
          <p:cNvPr id="7" name="Title 1">
            <a:extLst>
              <a:ext uri="{FF2B5EF4-FFF2-40B4-BE49-F238E27FC236}">
                <a16:creationId xmlns:a16="http://schemas.microsoft.com/office/drawing/2014/main" id="{375147C9-F7D2-4A79-8E12-B87505A6C7B0}"/>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NULLITY CORRELATION MATRIX HEATMAP + DENDROGRAM</a:t>
            </a:r>
          </a:p>
        </p:txBody>
      </p:sp>
      <p:sp>
        <p:nvSpPr>
          <p:cNvPr id="8" name="Rectangle: Rounded Corners 7">
            <a:extLst>
              <a:ext uri="{FF2B5EF4-FFF2-40B4-BE49-F238E27FC236}">
                <a16:creationId xmlns:a16="http://schemas.microsoft.com/office/drawing/2014/main" id="{F8FA1C4D-E85B-44A1-AFA8-61A273799E87}"/>
              </a:ext>
            </a:extLst>
          </p:cNvPr>
          <p:cNvSpPr/>
          <p:nvPr/>
        </p:nvSpPr>
        <p:spPr>
          <a:xfrm>
            <a:off x="1370222" y="3211627"/>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F5</a:t>
            </a:r>
          </a:p>
        </p:txBody>
      </p:sp>
      <p:pic>
        <p:nvPicPr>
          <p:cNvPr id="9" name="Picture 2">
            <a:extLst>
              <a:ext uri="{FF2B5EF4-FFF2-40B4-BE49-F238E27FC236}">
                <a16:creationId xmlns:a16="http://schemas.microsoft.com/office/drawing/2014/main" id="{1C285611-DC82-450B-AD52-6D2CEA5FD9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7697"/>
          <a:stretch/>
        </p:blipFill>
        <p:spPr bwMode="auto">
          <a:xfrm>
            <a:off x="4530321" y="1279109"/>
            <a:ext cx="1166327" cy="23230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4656939E-959C-4AD5-A26B-A36227478582}"/>
              </a:ext>
            </a:extLst>
          </p:cNvPr>
          <p:cNvSpPr/>
          <p:nvPr/>
        </p:nvSpPr>
        <p:spPr>
          <a:xfrm>
            <a:off x="335339" y="2593968"/>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F6</a:t>
            </a:r>
          </a:p>
        </p:txBody>
      </p:sp>
      <p:sp>
        <p:nvSpPr>
          <p:cNvPr id="11" name="Rectangle: Rounded Corners 10">
            <a:extLst>
              <a:ext uri="{FF2B5EF4-FFF2-40B4-BE49-F238E27FC236}">
                <a16:creationId xmlns:a16="http://schemas.microsoft.com/office/drawing/2014/main" id="{FF60BF6E-D1A9-4E31-92BA-E98B86633F1C}"/>
              </a:ext>
            </a:extLst>
          </p:cNvPr>
          <p:cNvSpPr/>
          <p:nvPr/>
        </p:nvSpPr>
        <p:spPr>
          <a:xfrm>
            <a:off x="330388" y="1768145"/>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F5</a:t>
            </a:r>
          </a:p>
        </p:txBody>
      </p:sp>
      <p:sp>
        <p:nvSpPr>
          <p:cNvPr id="12" name="Rectangle: Rounded Corners 11">
            <a:extLst>
              <a:ext uri="{FF2B5EF4-FFF2-40B4-BE49-F238E27FC236}">
                <a16:creationId xmlns:a16="http://schemas.microsoft.com/office/drawing/2014/main" id="{C66FF6B7-C05B-4976-B687-B915C01B50C8}"/>
              </a:ext>
            </a:extLst>
          </p:cNvPr>
          <p:cNvSpPr/>
          <p:nvPr/>
        </p:nvSpPr>
        <p:spPr>
          <a:xfrm>
            <a:off x="2643132" y="3238155"/>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F6</a:t>
            </a:r>
          </a:p>
        </p:txBody>
      </p:sp>
      <p:cxnSp>
        <p:nvCxnSpPr>
          <p:cNvPr id="13" name="Straight Connector 12">
            <a:extLst>
              <a:ext uri="{FF2B5EF4-FFF2-40B4-BE49-F238E27FC236}">
                <a16:creationId xmlns:a16="http://schemas.microsoft.com/office/drawing/2014/main" id="{220CBCA5-1A22-4C41-A4DC-44D232A04C62}"/>
              </a:ext>
            </a:extLst>
          </p:cNvPr>
          <p:cNvCxnSpPr>
            <a:cxnSpLocks/>
          </p:cNvCxnSpPr>
          <p:nvPr/>
        </p:nvCxnSpPr>
        <p:spPr>
          <a:xfrm>
            <a:off x="991835" y="1377863"/>
            <a:ext cx="0" cy="174522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162C9CAA-59ED-4295-A0A1-818E6239D819}"/>
              </a:ext>
            </a:extLst>
          </p:cNvPr>
          <p:cNvCxnSpPr>
            <a:cxnSpLocks/>
          </p:cNvCxnSpPr>
          <p:nvPr/>
        </p:nvCxnSpPr>
        <p:spPr>
          <a:xfrm flipH="1">
            <a:off x="984431" y="3123088"/>
            <a:ext cx="2585486" cy="0"/>
          </a:xfrm>
          <a:prstGeom prst="line">
            <a:avLst/>
          </a:prstGeom>
        </p:spPr>
        <p:style>
          <a:lnRef idx="3">
            <a:schemeClr val="dk1"/>
          </a:lnRef>
          <a:fillRef idx="0">
            <a:schemeClr val="dk1"/>
          </a:fillRef>
          <a:effectRef idx="2">
            <a:schemeClr val="dk1"/>
          </a:effectRef>
          <a:fontRef idx="minor">
            <a:schemeClr val="tx1"/>
          </a:fontRef>
        </p:style>
      </p:cxnSp>
      <p:sp>
        <p:nvSpPr>
          <p:cNvPr id="15" name="Title 1">
            <a:extLst>
              <a:ext uri="{FF2B5EF4-FFF2-40B4-BE49-F238E27FC236}">
                <a16:creationId xmlns:a16="http://schemas.microsoft.com/office/drawing/2014/main" id="{ECABC630-6F66-41C2-8523-BEE0CEAEE510}"/>
              </a:ext>
            </a:extLst>
          </p:cNvPr>
          <p:cNvSpPr txBox="1">
            <a:spLocks/>
          </p:cNvSpPr>
          <p:nvPr/>
        </p:nvSpPr>
        <p:spPr>
          <a:xfrm>
            <a:off x="145012" y="3651814"/>
            <a:ext cx="3283987" cy="53749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Marginal Correlation (0.1) bet the presence of absence of F5 &amp; that  for F6</a:t>
            </a:r>
          </a:p>
        </p:txBody>
      </p:sp>
      <p:sp>
        <p:nvSpPr>
          <p:cNvPr id="16" name="Title 1">
            <a:extLst>
              <a:ext uri="{FF2B5EF4-FFF2-40B4-BE49-F238E27FC236}">
                <a16:creationId xmlns:a16="http://schemas.microsoft.com/office/drawing/2014/main" id="{9EB66869-A7F8-4848-A873-361F59B5B90F}"/>
              </a:ext>
            </a:extLst>
          </p:cNvPr>
          <p:cNvSpPr txBox="1">
            <a:spLocks/>
          </p:cNvSpPr>
          <p:nvPr/>
        </p:nvSpPr>
        <p:spPr>
          <a:xfrm>
            <a:off x="3576181" y="3651814"/>
            <a:ext cx="3049124" cy="53749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solidFill>
                  <a:srgbClr val="FF0000"/>
                </a:solidFill>
                <a:latin typeface="Century Gothic" panose="020B0502020202020204" pitchFamily="34" charset="0"/>
              </a:rPr>
              <a:t>THIS PART CANNOT UNDERSAND YET</a:t>
            </a:r>
          </a:p>
        </p:txBody>
      </p:sp>
    </p:spTree>
    <p:extLst>
      <p:ext uri="{BB962C8B-B14F-4D97-AF65-F5344CB8AC3E}">
        <p14:creationId xmlns:p14="http://schemas.microsoft.com/office/powerpoint/2010/main" val="2177842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47DB-026D-45C5-9FFE-44CB49EFDAF6}"/>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B88DE465-7F0C-448D-934F-62561D247F4B}"/>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4A38D49C-4B27-4E4E-BAD1-462B570E9D24}"/>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BA46C5D7-96F2-4960-AED8-EED7F4E95D7D}"/>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Cleaning – Missing Values</a:t>
            </a:r>
          </a:p>
        </p:txBody>
      </p:sp>
      <p:sp>
        <p:nvSpPr>
          <p:cNvPr id="6" name="Title 1">
            <a:extLst>
              <a:ext uri="{FF2B5EF4-FFF2-40B4-BE49-F238E27FC236}">
                <a16:creationId xmlns:a16="http://schemas.microsoft.com/office/drawing/2014/main" id="{3279152B-7C98-4025-83D4-0A79A70CB29F}"/>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CHECK FOR PRESENCE OF MISSING VALUES</a:t>
            </a:r>
          </a:p>
        </p:txBody>
      </p:sp>
      <p:sp>
        <p:nvSpPr>
          <p:cNvPr id="7" name="Title 1">
            <a:extLst>
              <a:ext uri="{FF2B5EF4-FFF2-40B4-BE49-F238E27FC236}">
                <a16:creationId xmlns:a16="http://schemas.microsoft.com/office/drawing/2014/main" id="{ECE3B481-D2EC-44F6-9BD2-CB72030D26D7}"/>
              </a:ext>
            </a:extLst>
          </p:cNvPr>
          <p:cNvSpPr txBox="1">
            <a:spLocks/>
          </p:cNvSpPr>
          <p:nvPr/>
        </p:nvSpPr>
        <p:spPr>
          <a:xfrm>
            <a:off x="95691" y="2248327"/>
            <a:ext cx="6624087" cy="46506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Only Feature 5 and 6 has missing values while the percentage of missing values over whole dataset is below 3%</a:t>
            </a:r>
          </a:p>
        </p:txBody>
      </p:sp>
      <p:pic>
        <p:nvPicPr>
          <p:cNvPr id="8" name="Picture 7">
            <a:extLst>
              <a:ext uri="{FF2B5EF4-FFF2-40B4-BE49-F238E27FC236}">
                <a16:creationId xmlns:a16="http://schemas.microsoft.com/office/drawing/2014/main" id="{BE49726E-CD51-4E83-8E94-8AD41BEFF1A1}"/>
              </a:ext>
            </a:extLst>
          </p:cNvPr>
          <p:cNvPicPr>
            <a:picLocks noChangeAspect="1"/>
          </p:cNvPicPr>
          <p:nvPr/>
        </p:nvPicPr>
        <p:blipFill rotWithShape="1">
          <a:blip r:embed="rId3"/>
          <a:srcRect b="82355"/>
          <a:stretch/>
        </p:blipFill>
        <p:spPr>
          <a:xfrm>
            <a:off x="3047639" y="1269154"/>
            <a:ext cx="935061" cy="282594"/>
          </a:xfrm>
          <a:prstGeom prst="rect">
            <a:avLst/>
          </a:prstGeom>
        </p:spPr>
      </p:pic>
      <p:pic>
        <p:nvPicPr>
          <p:cNvPr id="9" name="Picture 8">
            <a:extLst>
              <a:ext uri="{FF2B5EF4-FFF2-40B4-BE49-F238E27FC236}">
                <a16:creationId xmlns:a16="http://schemas.microsoft.com/office/drawing/2014/main" id="{2449039C-1A39-40E7-AB7E-621E7E5503A5}"/>
              </a:ext>
            </a:extLst>
          </p:cNvPr>
          <p:cNvPicPr>
            <a:picLocks noChangeAspect="1"/>
          </p:cNvPicPr>
          <p:nvPr/>
        </p:nvPicPr>
        <p:blipFill rotWithShape="1">
          <a:blip r:embed="rId4"/>
          <a:srcRect b="7526"/>
          <a:stretch/>
        </p:blipFill>
        <p:spPr>
          <a:xfrm>
            <a:off x="1199330" y="1285066"/>
            <a:ext cx="1842443" cy="836010"/>
          </a:xfrm>
          <a:prstGeom prst="rect">
            <a:avLst/>
          </a:prstGeom>
        </p:spPr>
      </p:pic>
      <p:pic>
        <p:nvPicPr>
          <p:cNvPr id="10" name="Picture 9">
            <a:extLst>
              <a:ext uri="{FF2B5EF4-FFF2-40B4-BE49-F238E27FC236}">
                <a16:creationId xmlns:a16="http://schemas.microsoft.com/office/drawing/2014/main" id="{EF016C6E-0830-43A8-89A7-071177E7ACA2}"/>
              </a:ext>
            </a:extLst>
          </p:cNvPr>
          <p:cNvPicPr>
            <a:picLocks noChangeAspect="1"/>
          </p:cNvPicPr>
          <p:nvPr/>
        </p:nvPicPr>
        <p:blipFill rotWithShape="1">
          <a:blip r:embed="rId5"/>
          <a:srcRect b="80177"/>
          <a:stretch/>
        </p:blipFill>
        <p:spPr>
          <a:xfrm>
            <a:off x="4226559" y="1283751"/>
            <a:ext cx="935062" cy="159988"/>
          </a:xfrm>
          <a:prstGeom prst="rect">
            <a:avLst/>
          </a:prstGeom>
        </p:spPr>
      </p:pic>
      <p:pic>
        <p:nvPicPr>
          <p:cNvPr id="11" name="Picture 10">
            <a:extLst>
              <a:ext uri="{FF2B5EF4-FFF2-40B4-BE49-F238E27FC236}">
                <a16:creationId xmlns:a16="http://schemas.microsoft.com/office/drawing/2014/main" id="{D9C8DD95-5B21-4432-BCC7-CE8953E301B5}"/>
              </a:ext>
            </a:extLst>
          </p:cNvPr>
          <p:cNvPicPr>
            <a:picLocks noChangeAspect="1"/>
          </p:cNvPicPr>
          <p:nvPr/>
        </p:nvPicPr>
        <p:blipFill rotWithShape="1">
          <a:blip r:embed="rId3"/>
          <a:srcRect t="24865" b="37876"/>
          <a:stretch/>
        </p:blipFill>
        <p:spPr>
          <a:xfrm>
            <a:off x="3072691" y="1543121"/>
            <a:ext cx="935061" cy="596711"/>
          </a:xfrm>
          <a:prstGeom prst="rect">
            <a:avLst/>
          </a:prstGeom>
        </p:spPr>
      </p:pic>
      <p:pic>
        <p:nvPicPr>
          <p:cNvPr id="12" name="Picture 11">
            <a:extLst>
              <a:ext uri="{FF2B5EF4-FFF2-40B4-BE49-F238E27FC236}">
                <a16:creationId xmlns:a16="http://schemas.microsoft.com/office/drawing/2014/main" id="{551A9DDA-74B8-49EC-A57E-17F7897B53E1}"/>
              </a:ext>
            </a:extLst>
          </p:cNvPr>
          <p:cNvPicPr>
            <a:picLocks noChangeAspect="1"/>
          </p:cNvPicPr>
          <p:nvPr/>
        </p:nvPicPr>
        <p:blipFill rotWithShape="1">
          <a:blip r:embed="rId5"/>
          <a:srcRect t="19823"/>
          <a:stretch/>
        </p:blipFill>
        <p:spPr>
          <a:xfrm>
            <a:off x="4226560" y="1518069"/>
            <a:ext cx="935061" cy="647118"/>
          </a:xfrm>
          <a:prstGeom prst="rect">
            <a:avLst/>
          </a:prstGeom>
        </p:spPr>
      </p:pic>
      <p:pic>
        <p:nvPicPr>
          <p:cNvPr id="13" name="Picture 12">
            <a:extLst>
              <a:ext uri="{FF2B5EF4-FFF2-40B4-BE49-F238E27FC236}">
                <a16:creationId xmlns:a16="http://schemas.microsoft.com/office/drawing/2014/main" id="{D9F3A9A7-9CC8-42E3-B239-D612A514B8A2}"/>
              </a:ext>
            </a:extLst>
          </p:cNvPr>
          <p:cNvPicPr>
            <a:picLocks noChangeAspect="1"/>
          </p:cNvPicPr>
          <p:nvPr/>
        </p:nvPicPr>
        <p:blipFill>
          <a:blip r:embed="rId5"/>
          <a:stretch>
            <a:fillRect/>
          </a:stretch>
        </p:blipFill>
        <p:spPr>
          <a:xfrm>
            <a:off x="4132330" y="1270633"/>
            <a:ext cx="1065971" cy="920102"/>
          </a:xfrm>
          <a:prstGeom prst="rect">
            <a:avLst/>
          </a:prstGeom>
        </p:spPr>
      </p:pic>
      <p:sp>
        <p:nvSpPr>
          <p:cNvPr id="14" name="Rectangle: Rounded Corners 13">
            <a:extLst>
              <a:ext uri="{FF2B5EF4-FFF2-40B4-BE49-F238E27FC236}">
                <a16:creationId xmlns:a16="http://schemas.microsoft.com/office/drawing/2014/main" id="{8BFE7AD5-84EE-4E04-9188-4DB066347402}"/>
              </a:ext>
            </a:extLst>
          </p:cNvPr>
          <p:cNvSpPr/>
          <p:nvPr/>
        </p:nvSpPr>
        <p:spPr>
          <a:xfrm>
            <a:off x="2978265" y="1208093"/>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5</a:t>
            </a:r>
          </a:p>
        </p:txBody>
      </p:sp>
      <p:sp>
        <p:nvSpPr>
          <p:cNvPr id="15" name="Rectangle: Rounded Corners 14">
            <a:extLst>
              <a:ext uri="{FF2B5EF4-FFF2-40B4-BE49-F238E27FC236}">
                <a16:creationId xmlns:a16="http://schemas.microsoft.com/office/drawing/2014/main" id="{BA062335-575B-4EC1-B17D-79A93F86D9B7}"/>
              </a:ext>
            </a:extLst>
          </p:cNvPr>
          <p:cNvSpPr/>
          <p:nvPr/>
        </p:nvSpPr>
        <p:spPr>
          <a:xfrm>
            <a:off x="4162192" y="120508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6</a:t>
            </a:r>
          </a:p>
        </p:txBody>
      </p:sp>
      <p:sp>
        <p:nvSpPr>
          <p:cNvPr id="16" name="Rectangle: Rounded Corners 15">
            <a:extLst>
              <a:ext uri="{FF2B5EF4-FFF2-40B4-BE49-F238E27FC236}">
                <a16:creationId xmlns:a16="http://schemas.microsoft.com/office/drawing/2014/main" id="{A1EE643F-11F9-4D6C-94CE-A572468FC726}"/>
              </a:ext>
            </a:extLst>
          </p:cNvPr>
          <p:cNvSpPr/>
          <p:nvPr/>
        </p:nvSpPr>
        <p:spPr>
          <a:xfrm>
            <a:off x="1199330" y="2871341"/>
            <a:ext cx="4414989" cy="399262"/>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tx1"/>
                </a:solidFill>
              </a:rPr>
              <a:t>Data NOT Missing Completely at Random (MCAR)</a:t>
            </a:r>
          </a:p>
        </p:txBody>
      </p:sp>
      <p:sp>
        <p:nvSpPr>
          <p:cNvPr id="17" name="Title 1">
            <a:extLst>
              <a:ext uri="{FF2B5EF4-FFF2-40B4-BE49-F238E27FC236}">
                <a16:creationId xmlns:a16="http://schemas.microsoft.com/office/drawing/2014/main" id="{09ACD971-CC01-4E7F-BA19-73C85B2309D2}"/>
              </a:ext>
            </a:extLst>
          </p:cNvPr>
          <p:cNvSpPr txBox="1">
            <a:spLocks/>
          </p:cNvSpPr>
          <p:nvPr/>
        </p:nvSpPr>
        <p:spPr>
          <a:xfrm>
            <a:off x="104430" y="3447165"/>
            <a:ext cx="6624087" cy="28080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solidFill>
                  <a:schemeClr val="tx1"/>
                </a:solidFill>
              </a:rPr>
              <a:t>Hard to distinguish bet Missing at Random (MAR) and Missing Not at Random (MNAR)</a:t>
            </a:r>
          </a:p>
        </p:txBody>
      </p:sp>
      <p:sp>
        <p:nvSpPr>
          <p:cNvPr id="18" name="Title 1">
            <a:extLst>
              <a:ext uri="{FF2B5EF4-FFF2-40B4-BE49-F238E27FC236}">
                <a16:creationId xmlns:a16="http://schemas.microsoft.com/office/drawing/2014/main" id="{74C6E508-5613-465F-9D76-CB021ED27A9C}"/>
              </a:ext>
            </a:extLst>
          </p:cNvPr>
          <p:cNvSpPr txBox="1">
            <a:spLocks/>
          </p:cNvSpPr>
          <p:nvPr/>
        </p:nvSpPr>
        <p:spPr>
          <a:xfrm>
            <a:off x="104429" y="3835289"/>
            <a:ext cx="6624087" cy="33452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solidFill>
                  <a:schemeClr val="tx1"/>
                </a:solidFill>
              </a:rPr>
              <a:t>Features definition and contexts are unknown</a:t>
            </a:r>
          </a:p>
        </p:txBody>
      </p:sp>
      <p:sp>
        <p:nvSpPr>
          <p:cNvPr id="19" name="Title 1">
            <a:extLst>
              <a:ext uri="{FF2B5EF4-FFF2-40B4-BE49-F238E27FC236}">
                <a16:creationId xmlns:a16="http://schemas.microsoft.com/office/drawing/2014/main" id="{674D1A99-DAB2-4499-85B4-624C3D142C67}"/>
              </a:ext>
            </a:extLst>
          </p:cNvPr>
          <p:cNvSpPr txBox="1">
            <a:spLocks/>
          </p:cNvSpPr>
          <p:nvPr/>
        </p:nvSpPr>
        <p:spPr>
          <a:xfrm>
            <a:off x="95691" y="4254469"/>
            <a:ext cx="6624087" cy="33452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solidFill>
                  <a:schemeClr val="tx1"/>
                </a:solidFill>
              </a:rPr>
              <a:t>SOLUTION : MULTIPLE IMPUTATION </a:t>
            </a:r>
            <a:r>
              <a:rPr lang="en-SG" sz="1200">
                <a:solidFill>
                  <a:schemeClr val="tx1"/>
                </a:solidFill>
              </a:rPr>
              <a:t>(using </a:t>
            </a:r>
            <a:r>
              <a:rPr lang="en-SG" sz="1200" err="1">
                <a:solidFill>
                  <a:schemeClr val="tx1"/>
                </a:solidFill>
              </a:rPr>
              <a:t>sklearn</a:t>
            </a:r>
            <a:r>
              <a:rPr lang="en-SG" sz="1200">
                <a:solidFill>
                  <a:schemeClr val="tx1"/>
                </a:solidFill>
              </a:rPr>
              <a:t> by mean values)</a:t>
            </a:r>
          </a:p>
        </p:txBody>
      </p:sp>
    </p:spTree>
    <p:extLst>
      <p:ext uri="{BB962C8B-B14F-4D97-AF65-F5344CB8AC3E}">
        <p14:creationId xmlns:p14="http://schemas.microsoft.com/office/powerpoint/2010/main" val="2608660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EBEF-A6A1-44C5-9C5B-00A32E26D58E}"/>
              </a:ext>
            </a:extLst>
          </p:cNvPr>
          <p:cNvSpPr>
            <a:spLocks noGrp="1"/>
          </p:cNvSpPr>
          <p:nvPr>
            <p:ph type="title"/>
          </p:nvPr>
        </p:nvSpPr>
        <p:spPr/>
        <p:txBody>
          <a:bodyPr/>
          <a:lstStyle/>
          <a:p>
            <a:endParaRPr lang="en-SG"/>
          </a:p>
        </p:txBody>
      </p:sp>
      <p:sp>
        <p:nvSpPr>
          <p:cNvPr id="5" name="Rectangle 4">
            <a:extLst>
              <a:ext uri="{FF2B5EF4-FFF2-40B4-BE49-F238E27FC236}">
                <a16:creationId xmlns:a16="http://schemas.microsoft.com/office/drawing/2014/main" id="{A2F1C6D0-DB25-4008-8CED-03E2673DD3C9}"/>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2C4D004C-39D1-4A3F-83FE-C87882DF553A}"/>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Transformation - Normalization</a:t>
            </a:r>
          </a:p>
        </p:txBody>
      </p:sp>
      <p:sp>
        <p:nvSpPr>
          <p:cNvPr id="7" name="Title 1">
            <a:extLst>
              <a:ext uri="{FF2B5EF4-FFF2-40B4-BE49-F238E27FC236}">
                <a16:creationId xmlns:a16="http://schemas.microsoft.com/office/drawing/2014/main" id="{733E399A-CF1C-497A-8D15-2792C9A1805C}"/>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CHECK FOR ATTRIBUTE VALUES RANGE</a:t>
            </a:r>
          </a:p>
        </p:txBody>
      </p:sp>
      <p:sp>
        <p:nvSpPr>
          <p:cNvPr id="8" name="Rectangle: Rounded Corners 7">
            <a:extLst>
              <a:ext uri="{FF2B5EF4-FFF2-40B4-BE49-F238E27FC236}">
                <a16:creationId xmlns:a16="http://schemas.microsoft.com/office/drawing/2014/main" id="{D47F846A-88F2-45B4-AF2B-8BF60965439C}"/>
              </a:ext>
            </a:extLst>
          </p:cNvPr>
          <p:cNvSpPr/>
          <p:nvPr/>
        </p:nvSpPr>
        <p:spPr>
          <a:xfrm>
            <a:off x="95692" y="2968876"/>
            <a:ext cx="3039555" cy="24215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Seconds Since Reference Time</a:t>
            </a:r>
          </a:p>
        </p:txBody>
      </p:sp>
      <p:sp>
        <p:nvSpPr>
          <p:cNvPr id="9" name="Rectangle: Rounded Corners 8">
            <a:extLst>
              <a:ext uri="{FF2B5EF4-FFF2-40B4-BE49-F238E27FC236}">
                <a16:creationId xmlns:a16="http://schemas.microsoft.com/office/drawing/2014/main" id="{D843D0A5-7B8F-4C12-97C3-693B6E02B821}"/>
              </a:ext>
            </a:extLst>
          </p:cNvPr>
          <p:cNvSpPr/>
          <p:nvPr/>
        </p:nvSpPr>
        <p:spPr>
          <a:xfrm>
            <a:off x="86013" y="3822186"/>
            <a:ext cx="3049234" cy="24215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Amount</a:t>
            </a:r>
          </a:p>
        </p:txBody>
      </p:sp>
      <p:sp>
        <p:nvSpPr>
          <p:cNvPr id="10" name="Title 1">
            <a:extLst>
              <a:ext uri="{FF2B5EF4-FFF2-40B4-BE49-F238E27FC236}">
                <a16:creationId xmlns:a16="http://schemas.microsoft.com/office/drawing/2014/main" id="{953079E9-400D-4726-9631-2F8B71FA6D36}"/>
              </a:ext>
            </a:extLst>
          </p:cNvPr>
          <p:cNvSpPr txBox="1">
            <a:spLocks/>
          </p:cNvSpPr>
          <p:nvPr/>
        </p:nvSpPr>
        <p:spPr>
          <a:xfrm>
            <a:off x="95691" y="3319959"/>
            <a:ext cx="1462931" cy="38084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Time Sequence</a:t>
            </a:r>
          </a:p>
        </p:txBody>
      </p:sp>
      <p:sp>
        <p:nvSpPr>
          <p:cNvPr id="11" name="Title 1">
            <a:extLst>
              <a:ext uri="{FF2B5EF4-FFF2-40B4-BE49-F238E27FC236}">
                <a16:creationId xmlns:a16="http://schemas.microsoft.com/office/drawing/2014/main" id="{3583316F-F9EA-4287-991F-61BAC6A0542C}"/>
              </a:ext>
            </a:extLst>
          </p:cNvPr>
          <p:cNvSpPr txBox="1">
            <a:spLocks/>
          </p:cNvSpPr>
          <p:nvPr/>
        </p:nvSpPr>
        <p:spPr>
          <a:xfrm>
            <a:off x="1701209" y="3319959"/>
            <a:ext cx="1434038" cy="38084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Wide Range</a:t>
            </a:r>
          </a:p>
        </p:txBody>
      </p:sp>
      <p:sp>
        <p:nvSpPr>
          <p:cNvPr id="12" name="Title 1">
            <a:extLst>
              <a:ext uri="{FF2B5EF4-FFF2-40B4-BE49-F238E27FC236}">
                <a16:creationId xmlns:a16="http://schemas.microsoft.com/office/drawing/2014/main" id="{5E13A85C-48DE-4C4A-BB73-99C83A925D7A}"/>
              </a:ext>
            </a:extLst>
          </p:cNvPr>
          <p:cNvSpPr txBox="1">
            <a:spLocks/>
          </p:cNvSpPr>
          <p:nvPr/>
        </p:nvSpPr>
        <p:spPr>
          <a:xfrm>
            <a:off x="1024684" y="4136705"/>
            <a:ext cx="1171892" cy="35050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Wide Range</a:t>
            </a:r>
          </a:p>
        </p:txBody>
      </p:sp>
      <p:sp>
        <p:nvSpPr>
          <p:cNvPr id="13" name="Title 1">
            <a:extLst>
              <a:ext uri="{FF2B5EF4-FFF2-40B4-BE49-F238E27FC236}">
                <a16:creationId xmlns:a16="http://schemas.microsoft.com/office/drawing/2014/main" id="{D6D665DF-0AEB-414D-9D84-4E2F26101DBE}"/>
              </a:ext>
            </a:extLst>
          </p:cNvPr>
          <p:cNvSpPr txBox="1">
            <a:spLocks/>
          </p:cNvSpPr>
          <p:nvPr/>
        </p:nvSpPr>
        <p:spPr>
          <a:xfrm>
            <a:off x="3429000" y="3355202"/>
            <a:ext cx="3039555" cy="59363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adds additional weight on the features for prediction model building </a:t>
            </a:r>
          </a:p>
        </p:txBody>
      </p:sp>
      <p:sp>
        <p:nvSpPr>
          <p:cNvPr id="14" name="Rectangle: Rounded Corners 13">
            <a:extLst>
              <a:ext uri="{FF2B5EF4-FFF2-40B4-BE49-F238E27FC236}">
                <a16:creationId xmlns:a16="http://schemas.microsoft.com/office/drawing/2014/main" id="{855A5C75-46A4-48A4-9E9D-F2494CA0A16A}"/>
              </a:ext>
            </a:extLst>
          </p:cNvPr>
          <p:cNvSpPr/>
          <p:nvPr/>
        </p:nvSpPr>
        <p:spPr>
          <a:xfrm>
            <a:off x="3429000" y="2968876"/>
            <a:ext cx="3039555" cy="24215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Rational for Normalization</a:t>
            </a:r>
          </a:p>
        </p:txBody>
      </p:sp>
      <p:pic>
        <p:nvPicPr>
          <p:cNvPr id="15" name="Picture 14">
            <a:extLst>
              <a:ext uri="{FF2B5EF4-FFF2-40B4-BE49-F238E27FC236}">
                <a16:creationId xmlns:a16="http://schemas.microsoft.com/office/drawing/2014/main" id="{BC64E6E7-6E1B-47CC-9606-C7EB3F0B3259}"/>
              </a:ext>
            </a:extLst>
          </p:cNvPr>
          <p:cNvPicPr>
            <a:picLocks noChangeAspect="1"/>
          </p:cNvPicPr>
          <p:nvPr/>
        </p:nvPicPr>
        <p:blipFill>
          <a:blip r:embed="rId3"/>
          <a:stretch>
            <a:fillRect/>
          </a:stretch>
        </p:blipFill>
        <p:spPr>
          <a:xfrm>
            <a:off x="416884" y="1288828"/>
            <a:ext cx="5981700" cy="1343025"/>
          </a:xfrm>
          <a:prstGeom prst="rect">
            <a:avLst/>
          </a:prstGeom>
        </p:spPr>
      </p:pic>
      <p:sp>
        <p:nvSpPr>
          <p:cNvPr id="16" name="Flowchart: Process 15">
            <a:extLst>
              <a:ext uri="{FF2B5EF4-FFF2-40B4-BE49-F238E27FC236}">
                <a16:creationId xmlns:a16="http://schemas.microsoft.com/office/drawing/2014/main" id="{D64A51E6-2267-49E0-B0A6-981F552BC47F}"/>
              </a:ext>
            </a:extLst>
          </p:cNvPr>
          <p:cNvSpPr/>
          <p:nvPr/>
        </p:nvSpPr>
        <p:spPr>
          <a:xfrm>
            <a:off x="3620386" y="2020186"/>
            <a:ext cx="643270" cy="551564"/>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lowchart: Process 16">
            <a:extLst>
              <a:ext uri="{FF2B5EF4-FFF2-40B4-BE49-F238E27FC236}">
                <a16:creationId xmlns:a16="http://schemas.microsoft.com/office/drawing/2014/main" id="{A3C7781E-67E8-487C-ABEF-D48AD3382834}"/>
              </a:ext>
            </a:extLst>
          </p:cNvPr>
          <p:cNvSpPr/>
          <p:nvPr/>
        </p:nvSpPr>
        <p:spPr>
          <a:xfrm>
            <a:off x="4337404" y="2020186"/>
            <a:ext cx="643270" cy="551564"/>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6290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80BB46-98B1-4BA4-B45E-F7C5CC78AEDF}"/>
              </a:ext>
            </a:extLst>
          </p:cNvPr>
          <p:cNvSpPr txBox="1">
            <a:spLocks/>
          </p:cNvSpPr>
          <p:nvPr/>
        </p:nvSpPr>
        <p:spPr>
          <a:xfrm>
            <a:off x="285335" y="3588278"/>
            <a:ext cx="1981875" cy="977432"/>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4" name="Rectangle 3">
            <a:extLst>
              <a:ext uri="{FF2B5EF4-FFF2-40B4-BE49-F238E27FC236}">
                <a16:creationId xmlns:a16="http://schemas.microsoft.com/office/drawing/2014/main" id="{88C429B5-B84A-4D39-9351-F124262A3285}"/>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AFF2F672-3246-4916-87F4-390ED84800E7}"/>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Feature Selection</a:t>
            </a:r>
          </a:p>
        </p:txBody>
      </p:sp>
      <p:pic>
        <p:nvPicPr>
          <p:cNvPr id="20482" name="Picture 2">
            <a:extLst>
              <a:ext uri="{FF2B5EF4-FFF2-40B4-BE49-F238E27FC236}">
                <a16:creationId xmlns:a16="http://schemas.microsoft.com/office/drawing/2014/main" id="{897AD24F-A371-4AF8-ACB1-09B61635B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329" y="1168561"/>
            <a:ext cx="1996222" cy="181322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FD831D9-9E1A-418A-A3BA-CFF36FDAC902}"/>
              </a:ext>
            </a:extLst>
          </p:cNvPr>
          <p:cNvSpPr txBox="1">
            <a:spLocks/>
          </p:cNvSpPr>
          <p:nvPr/>
        </p:nvSpPr>
        <p:spPr>
          <a:xfrm>
            <a:off x="2597302" y="658456"/>
            <a:ext cx="1858863" cy="383504"/>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Correlation Matrix</a:t>
            </a:r>
          </a:p>
        </p:txBody>
      </p:sp>
      <p:sp>
        <p:nvSpPr>
          <p:cNvPr id="10" name="Title 1">
            <a:extLst>
              <a:ext uri="{FF2B5EF4-FFF2-40B4-BE49-F238E27FC236}">
                <a16:creationId xmlns:a16="http://schemas.microsoft.com/office/drawing/2014/main" id="{6145DCC3-E5F3-4DF5-A6A7-7CEEBB0A39A4}"/>
              </a:ext>
            </a:extLst>
          </p:cNvPr>
          <p:cNvSpPr txBox="1">
            <a:spLocks/>
          </p:cNvSpPr>
          <p:nvPr/>
        </p:nvSpPr>
        <p:spPr>
          <a:xfrm>
            <a:off x="276790" y="658671"/>
            <a:ext cx="1990421" cy="358237"/>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Data Shuffling</a:t>
            </a:r>
          </a:p>
        </p:txBody>
      </p:sp>
      <p:sp>
        <p:nvSpPr>
          <p:cNvPr id="14" name="AutoShape 8" descr="Post with image">
            <a:extLst>
              <a:ext uri="{FF2B5EF4-FFF2-40B4-BE49-F238E27FC236}">
                <a16:creationId xmlns:a16="http://schemas.microsoft.com/office/drawing/2014/main" id="{FCF346FF-2479-4E68-BDD8-CFA7BF611A0B}"/>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6" name="Picture 15" descr="A picture containing person, indoor&#10;&#10;Description generated with very high confidence">
            <a:extLst>
              <a:ext uri="{FF2B5EF4-FFF2-40B4-BE49-F238E27FC236}">
                <a16:creationId xmlns:a16="http://schemas.microsoft.com/office/drawing/2014/main" id="{4B652E21-5935-4CCE-99CB-8EE4F57D4674}"/>
              </a:ext>
            </a:extLst>
          </p:cNvPr>
          <p:cNvPicPr>
            <a:picLocks noChangeAspect="1"/>
          </p:cNvPicPr>
          <p:nvPr/>
        </p:nvPicPr>
        <p:blipFill>
          <a:blip r:embed="rId4"/>
          <a:stretch>
            <a:fillRect/>
          </a:stretch>
        </p:blipFill>
        <p:spPr>
          <a:xfrm>
            <a:off x="276790" y="1141214"/>
            <a:ext cx="1990421" cy="1243428"/>
          </a:xfrm>
          <a:prstGeom prst="rect">
            <a:avLst/>
          </a:prstGeom>
        </p:spPr>
      </p:pic>
      <p:sp>
        <p:nvSpPr>
          <p:cNvPr id="18" name="Title 1">
            <a:extLst>
              <a:ext uri="{FF2B5EF4-FFF2-40B4-BE49-F238E27FC236}">
                <a16:creationId xmlns:a16="http://schemas.microsoft.com/office/drawing/2014/main" id="{4D95411C-9D3A-49D7-84D5-5E2D16A8DEB7}"/>
              </a:ext>
            </a:extLst>
          </p:cNvPr>
          <p:cNvSpPr txBox="1">
            <a:spLocks/>
          </p:cNvSpPr>
          <p:nvPr/>
        </p:nvSpPr>
        <p:spPr>
          <a:xfrm>
            <a:off x="356216" y="3644302"/>
            <a:ext cx="1831565" cy="840527"/>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Minimize </a:t>
            </a:r>
            <a:r>
              <a:rPr lang="en-SG" sz="1200" b="1">
                <a:latin typeface="Century Gothic" panose="020B0502020202020204" pitchFamily="34" charset="0"/>
              </a:rPr>
              <a:t>bias and patterns </a:t>
            </a:r>
            <a:r>
              <a:rPr lang="en-SG" sz="1200">
                <a:latin typeface="Century Gothic" panose="020B0502020202020204" pitchFamily="34" charset="0"/>
              </a:rPr>
              <a:t>in the training dataset</a:t>
            </a:r>
          </a:p>
        </p:txBody>
      </p:sp>
      <p:sp>
        <p:nvSpPr>
          <p:cNvPr id="9" name="Title 1">
            <a:extLst>
              <a:ext uri="{FF2B5EF4-FFF2-40B4-BE49-F238E27FC236}">
                <a16:creationId xmlns:a16="http://schemas.microsoft.com/office/drawing/2014/main" id="{D291EFA1-9E77-4683-93E3-AA377A746D27}"/>
              </a:ext>
            </a:extLst>
          </p:cNvPr>
          <p:cNvSpPr txBox="1">
            <a:spLocks/>
          </p:cNvSpPr>
          <p:nvPr/>
        </p:nvSpPr>
        <p:spPr>
          <a:xfrm>
            <a:off x="4703883" y="658456"/>
            <a:ext cx="1921553" cy="383504"/>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Random Forest </a:t>
            </a:r>
          </a:p>
        </p:txBody>
      </p:sp>
      <p:sp>
        <p:nvSpPr>
          <p:cNvPr id="20" name="Title 1">
            <a:extLst>
              <a:ext uri="{FF2B5EF4-FFF2-40B4-BE49-F238E27FC236}">
                <a16:creationId xmlns:a16="http://schemas.microsoft.com/office/drawing/2014/main" id="{B6DD5301-77F2-40FF-A630-5EE157F57A72}"/>
              </a:ext>
            </a:extLst>
          </p:cNvPr>
          <p:cNvSpPr txBox="1">
            <a:spLocks/>
          </p:cNvSpPr>
          <p:nvPr/>
        </p:nvSpPr>
        <p:spPr>
          <a:xfrm>
            <a:off x="2529329" y="3005420"/>
            <a:ext cx="1999944" cy="1560290"/>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21" name="Title 1">
            <a:extLst>
              <a:ext uri="{FF2B5EF4-FFF2-40B4-BE49-F238E27FC236}">
                <a16:creationId xmlns:a16="http://schemas.microsoft.com/office/drawing/2014/main" id="{EB12ACF3-0154-40C4-8698-20C6E59F7A9B}"/>
              </a:ext>
            </a:extLst>
          </p:cNvPr>
          <p:cNvSpPr txBox="1">
            <a:spLocks/>
          </p:cNvSpPr>
          <p:nvPr/>
        </p:nvSpPr>
        <p:spPr>
          <a:xfrm>
            <a:off x="2611657" y="3094615"/>
            <a:ext cx="1831565" cy="1390214"/>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latin typeface="Century Gothic" panose="020B0502020202020204" pitchFamily="34" charset="0"/>
              </a:rPr>
              <a:t>Remove Features </a:t>
            </a:r>
            <a:r>
              <a:rPr lang="en-SG" sz="1200">
                <a:latin typeface="Century Gothic" panose="020B0502020202020204" pitchFamily="34" charset="0"/>
              </a:rPr>
              <a:t>with </a:t>
            </a:r>
            <a:r>
              <a:rPr lang="en-SG" sz="1200" b="1">
                <a:latin typeface="Century Gothic" panose="020B0502020202020204" pitchFamily="34" charset="0"/>
              </a:rPr>
              <a:t>high positive or negative correlation</a:t>
            </a:r>
          </a:p>
          <a:p>
            <a:pPr algn="ctr"/>
            <a:r>
              <a:rPr lang="en-SG" sz="1200">
                <a:latin typeface="Century Gothic" panose="020B0502020202020204" pitchFamily="34" charset="0"/>
              </a:rPr>
              <a:t>[Features 7, 16, 27, 2, 21] </a:t>
            </a:r>
          </a:p>
        </p:txBody>
      </p:sp>
      <p:sp>
        <p:nvSpPr>
          <p:cNvPr id="22" name="Title 1">
            <a:extLst>
              <a:ext uri="{FF2B5EF4-FFF2-40B4-BE49-F238E27FC236}">
                <a16:creationId xmlns:a16="http://schemas.microsoft.com/office/drawing/2014/main" id="{4FFE3DA5-55FD-4EFE-A5C2-C6B2C855C9A9}"/>
              </a:ext>
            </a:extLst>
          </p:cNvPr>
          <p:cNvSpPr txBox="1">
            <a:spLocks/>
          </p:cNvSpPr>
          <p:nvPr/>
        </p:nvSpPr>
        <p:spPr>
          <a:xfrm>
            <a:off x="4696105" y="3006971"/>
            <a:ext cx="1915754" cy="1558739"/>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23" name="Title 1">
            <a:extLst>
              <a:ext uri="{FF2B5EF4-FFF2-40B4-BE49-F238E27FC236}">
                <a16:creationId xmlns:a16="http://schemas.microsoft.com/office/drawing/2014/main" id="{53811293-6227-4745-BEDE-E709FBE32612}"/>
              </a:ext>
            </a:extLst>
          </p:cNvPr>
          <p:cNvSpPr txBox="1">
            <a:spLocks/>
          </p:cNvSpPr>
          <p:nvPr/>
        </p:nvSpPr>
        <p:spPr>
          <a:xfrm>
            <a:off x="4778866" y="3110421"/>
            <a:ext cx="1760684" cy="1374408"/>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latin typeface="Century Gothic" panose="020B0502020202020204" pitchFamily="34" charset="0"/>
              </a:rPr>
              <a:t>Selected Feature:</a:t>
            </a:r>
          </a:p>
          <a:p>
            <a:pPr algn="ctr"/>
            <a:r>
              <a:rPr lang="en-SG" sz="1200">
                <a:latin typeface="Century Gothic" panose="020B0502020202020204" pitchFamily="34" charset="0"/>
              </a:rPr>
              <a:t> 0, 1, 2, 4, 6, 8, 9, 10, 11, 14, 15, 17, 18, 19, 20, 21, 23</a:t>
            </a:r>
          </a:p>
        </p:txBody>
      </p:sp>
      <p:sp>
        <p:nvSpPr>
          <p:cNvPr id="24" name="Title 1">
            <a:extLst>
              <a:ext uri="{FF2B5EF4-FFF2-40B4-BE49-F238E27FC236}">
                <a16:creationId xmlns:a16="http://schemas.microsoft.com/office/drawing/2014/main" id="{AB49F794-0A75-4890-8D41-392B4CDE6B4D}"/>
              </a:ext>
            </a:extLst>
          </p:cNvPr>
          <p:cNvSpPr txBox="1">
            <a:spLocks/>
          </p:cNvSpPr>
          <p:nvPr/>
        </p:nvSpPr>
        <p:spPr>
          <a:xfrm>
            <a:off x="276789" y="2493737"/>
            <a:ext cx="1990421" cy="1037834"/>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u="sng">
                <a:latin typeface="Century Gothic" panose="020B0502020202020204" pitchFamily="34" charset="0"/>
              </a:rPr>
              <a:t>Parameters</a:t>
            </a:r>
          </a:p>
          <a:p>
            <a:r>
              <a:rPr lang="en-SG" sz="1500">
                <a:latin typeface="Century Gothic" panose="020B0502020202020204" pitchFamily="34" charset="0"/>
              </a:rPr>
              <a:t>Normal Distribution</a:t>
            </a:r>
          </a:p>
          <a:p>
            <a:r>
              <a:rPr lang="en-SG" sz="1500">
                <a:latin typeface="Century Gothic" panose="020B0502020202020204" pitchFamily="34" charset="0"/>
              </a:rPr>
              <a:t>Frac: 1 </a:t>
            </a:r>
          </a:p>
          <a:p>
            <a:r>
              <a:rPr lang="en-SG" sz="1500" err="1">
                <a:latin typeface="Century Gothic" panose="020B0502020202020204" pitchFamily="34" charset="0"/>
              </a:rPr>
              <a:t>Random_state</a:t>
            </a:r>
            <a:r>
              <a:rPr lang="en-SG" sz="1500">
                <a:latin typeface="Century Gothic" panose="020B0502020202020204" pitchFamily="34" charset="0"/>
              </a:rPr>
              <a:t>: 42</a:t>
            </a:r>
          </a:p>
        </p:txBody>
      </p:sp>
      <p:sp>
        <p:nvSpPr>
          <p:cNvPr id="25" name="Title 1">
            <a:extLst>
              <a:ext uri="{FF2B5EF4-FFF2-40B4-BE49-F238E27FC236}">
                <a16:creationId xmlns:a16="http://schemas.microsoft.com/office/drawing/2014/main" id="{4A174718-A53E-4224-8206-763C55221382}"/>
              </a:ext>
            </a:extLst>
          </p:cNvPr>
          <p:cNvSpPr txBox="1">
            <a:spLocks/>
          </p:cNvSpPr>
          <p:nvPr/>
        </p:nvSpPr>
        <p:spPr>
          <a:xfrm>
            <a:off x="4708631" y="1174354"/>
            <a:ext cx="1921554" cy="170346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Step Forward Feature Selection</a:t>
            </a:r>
          </a:p>
          <a:p>
            <a:pPr algn="ctr"/>
            <a:endParaRPr lang="en-SG" sz="1500" b="1">
              <a:latin typeface="Century Gothic" panose="020B0502020202020204" pitchFamily="34" charset="0"/>
            </a:endParaRPr>
          </a:p>
          <a:p>
            <a:pPr algn="ctr"/>
            <a:r>
              <a:rPr lang="en-SG" sz="1500" b="1" u="sng">
                <a:latin typeface="Century Gothic" panose="020B0502020202020204" pitchFamily="34" charset="0"/>
              </a:rPr>
              <a:t>Parameters</a:t>
            </a:r>
          </a:p>
          <a:p>
            <a:r>
              <a:rPr lang="en-SG" sz="1500">
                <a:latin typeface="Century Gothic" panose="020B0502020202020204" pitchFamily="34" charset="0"/>
              </a:rPr>
              <a:t>No of Trees: 1000 </a:t>
            </a:r>
            <a:r>
              <a:rPr lang="en-SG" sz="1500" err="1">
                <a:latin typeface="Century Gothic" panose="020B0502020202020204" pitchFamily="34" charset="0"/>
              </a:rPr>
              <a:t>K_features</a:t>
            </a:r>
            <a:r>
              <a:rPr lang="en-SG" sz="1500">
                <a:latin typeface="Century Gothic" panose="020B0502020202020204" pitchFamily="34" charset="0"/>
              </a:rPr>
              <a:t>: 17</a:t>
            </a:r>
          </a:p>
          <a:p>
            <a:r>
              <a:rPr lang="en-SG" sz="1500">
                <a:latin typeface="Century Gothic" panose="020B0502020202020204" pitchFamily="34" charset="0"/>
              </a:rPr>
              <a:t>Scoring: Accuracy</a:t>
            </a:r>
          </a:p>
        </p:txBody>
      </p:sp>
    </p:spTree>
    <p:extLst>
      <p:ext uri="{BB962C8B-B14F-4D97-AF65-F5344CB8AC3E}">
        <p14:creationId xmlns:p14="http://schemas.microsoft.com/office/powerpoint/2010/main" val="3744328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A802A2-0C3D-4030-9C42-3062950B0BEE}"/>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5D889AB3-1582-47EA-9BA7-2BF0BF6B20F7}"/>
              </a:ext>
            </a:extLst>
          </p:cNvPr>
          <p:cNvSpPr txBox="1"/>
          <p:nvPr/>
        </p:nvSpPr>
        <p:spPr>
          <a:xfrm>
            <a:off x="1" y="31526"/>
            <a:ext cx="6857999" cy="465746"/>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Resampling</a:t>
            </a:r>
          </a:p>
        </p:txBody>
      </p:sp>
      <p:sp>
        <p:nvSpPr>
          <p:cNvPr id="8" name="Title 1">
            <a:extLst>
              <a:ext uri="{FF2B5EF4-FFF2-40B4-BE49-F238E27FC236}">
                <a16:creationId xmlns:a16="http://schemas.microsoft.com/office/drawing/2014/main" id="{2C4DD837-6E55-496F-8D2F-ECBF17CF0B53}"/>
              </a:ext>
            </a:extLst>
          </p:cNvPr>
          <p:cNvSpPr txBox="1">
            <a:spLocks/>
          </p:cNvSpPr>
          <p:nvPr/>
        </p:nvSpPr>
        <p:spPr>
          <a:xfrm>
            <a:off x="3531659" y="686466"/>
            <a:ext cx="3080199" cy="664559"/>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800" b="1">
                <a:latin typeface="Century Gothic" panose="020B0502020202020204" pitchFamily="34" charset="0"/>
              </a:rPr>
              <a:t>Synthetic Minority Over-sampling Technique</a:t>
            </a:r>
          </a:p>
        </p:txBody>
      </p:sp>
      <p:sp>
        <p:nvSpPr>
          <p:cNvPr id="10" name="AutoShape 8" descr="Post with image">
            <a:extLst>
              <a:ext uri="{FF2B5EF4-FFF2-40B4-BE49-F238E27FC236}">
                <a16:creationId xmlns:a16="http://schemas.microsoft.com/office/drawing/2014/main" id="{42A7EA8B-D65B-4935-A69D-828B29CE712E}"/>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3" name="Picture 2">
            <a:extLst>
              <a:ext uri="{FF2B5EF4-FFF2-40B4-BE49-F238E27FC236}">
                <a16:creationId xmlns:a16="http://schemas.microsoft.com/office/drawing/2014/main" id="{543F91BA-149F-4CEC-9E6B-6654C1038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40" y="2465533"/>
            <a:ext cx="1888256" cy="2007231"/>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E18073FA-FE1A-4C2E-9558-73A393D89D0E}"/>
              </a:ext>
            </a:extLst>
          </p:cNvPr>
          <p:cNvSpPr txBox="1">
            <a:spLocks/>
          </p:cNvSpPr>
          <p:nvPr/>
        </p:nvSpPr>
        <p:spPr>
          <a:xfrm>
            <a:off x="276790" y="686466"/>
            <a:ext cx="3152210" cy="664559"/>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T-distributed Stochastic Neighbour Embedding</a:t>
            </a:r>
          </a:p>
        </p:txBody>
      </p:sp>
      <p:sp>
        <p:nvSpPr>
          <p:cNvPr id="15" name="Title 1">
            <a:extLst>
              <a:ext uri="{FF2B5EF4-FFF2-40B4-BE49-F238E27FC236}">
                <a16:creationId xmlns:a16="http://schemas.microsoft.com/office/drawing/2014/main" id="{103C2060-3B74-4F00-A556-243DD52FC53B}"/>
              </a:ext>
            </a:extLst>
          </p:cNvPr>
          <p:cNvSpPr txBox="1">
            <a:spLocks/>
          </p:cNvSpPr>
          <p:nvPr/>
        </p:nvSpPr>
        <p:spPr>
          <a:xfrm>
            <a:off x="2104373" y="2626444"/>
            <a:ext cx="1324627" cy="177768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u="sng">
                <a:latin typeface="Century Gothic" panose="020B0502020202020204" pitchFamily="34" charset="0"/>
              </a:rPr>
              <a:t>Parameters</a:t>
            </a:r>
          </a:p>
          <a:p>
            <a:pPr algn="ctr"/>
            <a:endParaRPr lang="en-SG" sz="1500" b="1" u="sng">
              <a:latin typeface="Century Gothic" panose="020B0502020202020204" pitchFamily="34" charset="0"/>
            </a:endParaRPr>
          </a:p>
          <a:p>
            <a:r>
              <a:rPr lang="en-SG" sz="1500" err="1">
                <a:latin typeface="Century Gothic" panose="020B0502020202020204" pitchFamily="34" charset="0"/>
              </a:rPr>
              <a:t>N_components</a:t>
            </a:r>
            <a:r>
              <a:rPr lang="en-SG" sz="1500">
                <a:latin typeface="Century Gothic" panose="020B0502020202020204" pitchFamily="34" charset="0"/>
              </a:rPr>
              <a:t> = 2</a:t>
            </a:r>
          </a:p>
          <a:p>
            <a:r>
              <a:rPr lang="en-SG" sz="1500" err="1">
                <a:latin typeface="Century Gothic" panose="020B0502020202020204" pitchFamily="34" charset="0"/>
              </a:rPr>
              <a:t>Random_state</a:t>
            </a:r>
            <a:r>
              <a:rPr lang="en-SG" sz="1500">
                <a:latin typeface="Century Gothic" panose="020B0502020202020204" pitchFamily="34" charset="0"/>
              </a:rPr>
              <a:t> = 42</a:t>
            </a:r>
          </a:p>
        </p:txBody>
      </p:sp>
      <p:sp>
        <p:nvSpPr>
          <p:cNvPr id="16" name="Title 1">
            <a:extLst>
              <a:ext uri="{FF2B5EF4-FFF2-40B4-BE49-F238E27FC236}">
                <a16:creationId xmlns:a16="http://schemas.microsoft.com/office/drawing/2014/main" id="{31950EC8-CD98-447A-8C79-18D8D3CE0611}"/>
              </a:ext>
            </a:extLst>
          </p:cNvPr>
          <p:cNvSpPr txBox="1">
            <a:spLocks/>
          </p:cNvSpPr>
          <p:nvPr/>
        </p:nvSpPr>
        <p:spPr>
          <a:xfrm>
            <a:off x="276790" y="1489114"/>
            <a:ext cx="3152210" cy="84935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600" dirty="0">
                <a:latin typeface="Century Gothic" panose="020B0502020202020204" pitchFamily="34" charset="0"/>
              </a:rPr>
              <a:t>Nonlinear Dimensionality Reduction Technique for Visualization of Clusters </a:t>
            </a:r>
          </a:p>
        </p:txBody>
      </p:sp>
      <p:sp>
        <p:nvSpPr>
          <p:cNvPr id="17" name="Title 1">
            <a:extLst>
              <a:ext uri="{FF2B5EF4-FFF2-40B4-BE49-F238E27FC236}">
                <a16:creationId xmlns:a16="http://schemas.microsoft.com/office/drawing/2014/main" id="{8FCD6D56-B69A-486A-9989-3413EE2FF846}"/>
              </a:ext>
            </a:extLst>
          </p:cNvPr>
          <p:cNvSpPr txBox="1">
            <a:spLocks/>
          </p:cNvSpPr>
          <p:nvPr/>
        </p:nvSpPr>
        <p:spPr>
          <a:xfrm>
            <a:off x="3581400" y="1512563"/>
            <a:ext cx="2999810" cy="205640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a:latin typeface="Century Gothic" panose="020B0502020202020204" pitchFamily="34" charset="0"/>
              </a:rPr>
              <a:t>Higher Performance than Conventional Oversampling and </a:t>
            </a:r>
            <a:r>
              <a:rPr lang="en-SG" sz="1500" err="1">
                <a:latin typeface="Century Gothic" panose="020B0502020202020204" pitchFamily="34" charset="0"/>
              </a:rPr>
              <a:t>Undersampling</a:t>
            </a:r>
            <a:endParaRPr lang="en-SG" sz="1500">
              <a:latin typeface="Century Gothic" panose="020B0502020202020204" pitchFamily="34" charset="0"/>
            </a:endParaRPr>
          </a:p>
          <a:p>
            <a:pPr algn="ctr"/>
            <a:endParaRPr lang="en-SG" sz="1500" b="1" u="sng">
              <a:latin typeface="Century Gothic" panose="020B0502020202020204" pitchFamily="34" charset="0"/>
            </a:endParaRPr>
          </a:p>
          <a:p>
            <a:pPr algn="ctr"/>
            <a:r>
              <a:rPr lang="en-SG" sz="1500" b="1" u="sng">
                <a:latin typeface="Century Gothic" panose="020B0502020202020204" pitchFamily="34" charset="0"/>
              </a:rPr>
              <a:t>Parameters</a:t>
            </a:r>
          </a:p>
          <a:p>
            <a:pPr algn="ctr"/>
            <a:endParaRPr lang="en-SG" sz="1500" b="1" u="sng">
              <a:latin typeface="Century Gothic" panose="020B0502020202020204" pitchFamily="34" charset="0"/>
            </a:endParaRPr>
          </a:p>
          <a:p>
            <a:pPr algn="ctr"/>
            <a:r>
              <a:rPr lang="en-SG" sz="1500">
                <a:latin typeface="Century Gothic" panose="020B0502020202020204" pitchFamily="34" charset="0"/>
              </a:rPr>
              <a:t>Sampling Strategy = 0.67</a:t>
            </a:r>
          </a:p>
          <a:p>
            <a:pPr algn="ctr"/>
            <a:r>
              <a:rPr lang="en-SG" sz="1500">
                <a:latin typeface="Century Gothic" panose="020B0502020202020204" pitchFamily="34" charset="0"/>
              </a:rPr>
              <a:t>Kind = regular </a:t>
            </a:r>
          </a:p>
        </p:txBody>
      </p:sp>
      <p:pic>
        <p:nvPicPr>
          <p:cNvPr id="2" name="Picture 1">
            <a:extLst>
              <a:ext uri="{FF2B5EF4-FFF2-40B4-BE49-F238E27FC236}">
                <a16:creationId xmlns:a16="http://schemas.microsoft.com/office/drawing/2014/main" id="{8D5DBDD9-4FAF-41DC-834F-6FDEA9C1C6B9}"/>
              </a:ext>
            </a:extLst>
          </p:cNvPr>
          <p:cNvPicPr>
            <a:picLocks noChangeAspect="1"/>
          </p:cNvPicPr>
          <p:nvPr/>
        </p:nvPicPr>
        <p:blipFill>
          <a:blip r:embed="rId4"/>
          <a:stretch>
            <a:fillRect/>
          </a:stretch>
        </p:blipFill>
        <p:spPr>
          <a:xfrm>
            <a:off x="3581400" y="3825098"/>
            <a:ext cx="1514475" cy="514350"/>
          </a:xfrm>
          <a:prstGeom prst="rect">
            <a:avLst/>
          </a:prstGeom>
        </p:spPr>
      </p:pic>
      <p:pic>
        <p:nvPicPr>
          <p:cNvPr id="3" name="Picture 2">
            <a:extLst>
              <a:ext uri="{FF2B5EF4-FFF2-40B4-BE49-F238E27FC236}">
                <a16:creationId xmlns:a16="http://schemas.microsoft.com/office/drawing/2014/main" id="{E3113099-D54F-403C-8F34-2A1E9B4F3112}"/>
              </a:ext>
            </a:extLst>
          </p:cNvPr>
          <p:cNvPicPr>
            <a:picLocks noChangeAspect="1"/>
          </p:cNvPicPr>
          <p:nvPr/>
        </p:nvPicPr>
        <p:blipFill>
          <a:blip r:embed="rId5"/>
          <a:stretch>
            <a:fillRect/>
          </a:stretch>
        </p:blipFill>
        <p:spPr>
          <a:xfrm>
            <a:off x="5128118" y="3745292"/>
            <a:ext cx="1419225" cy="581025"/>
          </a:xfrm>
          <a:prstGeom prst="rect">
            <a:avLst/>
          </a:prstGeom>
        </p:spPr>
      </p:pic>
    </p:spTree>
    <p:extLst>
      <p:ext uri="{BB962C8B-B14F-4D97-AF65-F5344CB8AC3E}">
        <p14:creationId xmlns:p14="http://schemas.microsoft.com/office/powerpoint/2010/main" val="3985464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F476E5-0687-4D92-B15E-8B2231370305}"/>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7C5BE206-ED8C-4205-81F6-4507F37E305E}"/>
              </a:ext>
            </a:extLst>
          </p:cNvPr>
          <p:cNvSpPr/>
          <p:nvPr/>
        </p:nvSpPr>
        <p:spPr>
          <a:xfrm>
            <a:off x="904955" y="637452"/>
            <a:ext cx="2370258" cy="876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A08F25A4-E0E5-482C-9F8D-E54EB6BB9019}"/>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Transformation</a:t>
            </a:r>
          </a:p>
        </p:txBody>
      </p:sp>
      <p:sp>
        <p:nvSpPr>
          <p:cNvPr id="11" name="Rectangle 10">
            <a:extLst>
              <a:ext uri="{FF2B5EF4-FFF2-40B4-BE49-F238E27FC236}">
                <a16:creationId xmlns:a16="http://schemas.microsoft.com/office/drawing/2014/main" id="{BFC3A540-BF2C-4EA3-84B9-4C985A67CF7A}"/>
              </a:ext>
            </a:extLst>
          </p:cNvPr>
          <p:cNvSpPr/>
          <p:nvPr/>
        </p:nvSpPr>
        <p:spPr>
          <a:xfrm>
            <a:off x="898429" y="2995838"/>
            <a:ext cx="2339858" cy="7017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2" name="TextBox 11">
            <a:extLst>
              <a:ext uri="{FF2B5EF4-FFF2-40B4-BE49-F238E27FC236}">
                <a16:creationId xmlns:a16="http://schemas.microsoft.com/office/drawing/2014/main" id="{97C8CC03-8C45-4831-90E8-C441B04D3524}"/>
              </a:ext>
            </a:extLst>
          </p:cNvPr>
          <p:cNvSpPr txBox="1"/>
          <p:nvPr/>
        </p:nvSpPr>
        <p:spPr>
          <a:xfrm>
            <a:off x="904955" y="3016232"/>
            <a:ext cx="2339859" cy="707886"/>
          </a:xfrm>
          <a:prstGeom prst="rect">
            <a:avLst/>
          </a:prstGeom>
          <a:noFill/>
        </p:spPr>
        <p:txBody>
          <a:bodyPr wrap="square" rtlCol="0">
            <a:spAutoFit/>
          </a:bodyPr>
          <a:lstStyle/>
          <a:p>
            <a:pPr algn="ctr"/>
            <a:r>
              <a:rPr lang="en-SG" sz="2000" dirty="0">
                <a:solidFill>
                  <a:schemeClr val="tx1"/>
                </a:solidFill>
                <a:latin typeface="Century Gothic" panose="020B0502020202020204" pitchFamily="34" charset="0"/>
              </a:rPr>
              <a:t>Decision </a:t>
            </a:r>
          </a:p>
          <a:p>
            <a:pPr algn="ctr"/>
            <a:r>
              <a:rPr lang="en-SG" sz="2000" dirty="0">
                <a:solidFill>
                  <a:schemeClr val="tx1"/>
                </a:solidFill>
                <a:latin typeface="Century Gothic" panose="020B0502020202020204" pitchFamily="34" charset="0"/>
              </a:rPr>
              <a:t>Tree</a:t>
            </a:r>
          </a:p>
        </p:txBody>
      </p:sp>
      <p:sp>
        <p:nvSpPr>
          <p:cNvPr id="13" name="Rectangle 12">
            <a:extLst>
              <a:ext uri="{FF2B5EF4-FFF2-40B4-BE49-F238E27FC236}">
                <a16:creationId xmlns:a16="http://schemas.microsoft.com/office/drawing/2014/main" id="{F4F1AAA6-BEA4-467E-9481-8651C19CA14F}"/>
              </a:ext>
            </a:extLst>
          </p:cNvPr>
          <p:cNvSpPr/>
          <p:nvPr/>
        </p:nvSpPr>
        <p:spPr>
          <a:xfrm>
            <a:off x="3656647" y="1849831"/>
            <a:ext cx="2398432" cy="804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TextBox 13">
            <a:extLst>
              <a:ext uri="{FF2B5EF4-FFF2-40B4-BE49-F238E27FC236}">
                <a16:creationId xmlns:a16="http://schemas.microsoft.com/office/drawing/2014/main" id="{25F5A397-25A5-4353-9EA5-EDE4EE8AA244}"/>
              </a:ext>
            </a:extLst>
          </p:cNvPr>
          <p:cNvSpPr txBox="1"/>
          <p:nvPr/>
        </p:nvSpPr>
        <p:spPr>
          <a:xfrm>
            <a:off x="3628473" y="1892065"/>
            <a:ext cx="2398432" cy="707886"/>
          </a:xfrm>
          <a:prstGeom prst="rect">
            <a:avLst/>
          </a:prstGeom>
          <a:noFill/>
        </p:spPr>
        <p:txBody>
          <a:bodyPr wrap="square" rtlCol="0">
            <a:spAutoFit/>
          </a:bodyPr>
          <a:lstStyle/>
          <a:p>
            <a:pPr algn="ctr"/>
            <a:r>
              <a:rPr lang="en-SG" sz="2000" dirty="0">
                <a:solidFill>
                  <a:schemeClr val="tx1"/>
                </a:solidFill>
                <a:latin typeface="Century Gothic" panose="020B0502020202020204" pitchFamily="34" charset="0"/>
              </a:rPr>
              <a:t>Bagging: Random Forest</a:t>
            </a:r>
          </a:p>
        </p:txBody>
      </p:sp>
      <p:sp>
        <p:nvSpPr>
          <p:cNvPr id="19" name="Rectangle 18">
            <a:extLst>
              <a:ext uri="{FF2B5EF4-FFF2-40B4-BE49-F238E27FC236}">
                <a16:creationId xmlns:a16="http://schemas.microsoft.com/office/drawing/2014/main" id="{A66ED6CF-5167-40BA-9581-0FA3B5166D1E}"/>
              </a:ext>
            </a:extLst>
          </p:cNvPr>
          <p:cNvSpPr/>
          <p:nvPr/>
        </p:nvSpPr>
        <p:spPr>
          <a:xfrm>
            <a:off x="966442" y="714143"/>
            <a:ext cx="2242103" cy="75418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 name="TextBox 9">
            <a:extLst>
              <a:ext uri="{FF2B5EF4-FFF2-40B4-BE49-F238E27FC236}">
                <a16:creationId xmlns:a16="http://schemas.microsoft.com/office/drawing/2014/main" id="{5C293E76-98D3-4A12-B6BA-39F745B26545}"/>
              </a:ext>
            </a:extLst>
          </p:cNvPr>
          <p:cNvSpPr txBox="1"/>
          <p:nvPr/>
        </p:nvSpPr>
        <p:spPr>
          <a:xfrm>
            <a:off x="966441" y="704957"/>
            <a:ext cx="2203834" cy="707886"/>
          </a:xfrm>
          <a:prstGeom prst="rect">
            <a:avLst/>
          </a:prstGeom>
          <a:noFill/>
        </p:spPr>
        <p:txBody>
          <a:bodyPr wrap="square" rtlCol="0">
            <a:spAutoFit/>
          </a:bodyPr>
          <a:lstStyle/>
          <a:p>
            <a:pPr algn="ctr"/>
            <a:r>
              <a:rPr lang="en-SG" sz="2000" b="1" dirty="0">
                <a:solidFill>
                  <a:schemeClr val="tx1"/>
                </a:solidFill>
                <a:latin typeface="Century Gothic" panose="020B0502020202020204" pitchFamily="34" charset="0"/>
              </a:rPr>
              <a:t>Classification Model </a:t>
            </a:r>
          </a:p>
        </p:txBody>
      </p:sp>
      <p:sp>
        <p:nvSpPr>
          <p:cNvPr id="15" name="Rectangle 14">
            <a:extLst>
              <a:ext uri="{FF2B5EF4-FFF2-40B4-BE49-F238E27FC236}">
                <a16:creationId xmlns:a16="http://schemas.microsoft.com/office/drawing/2014/main" id="{76C5377C-713D-4089-A2CA-68AAA6ACB001}"/>
              </a:ext>
            </a:extLst>
          </p:cNvPr>
          <p:cNvSpPr/>
          <p:nvPr/>
        </p:nvSpPr>
        <p:spPr>
          <a:xfrm>
            <a:off x="910416" y="1838025"/>
            <a:ext cx="2339858" cy="804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TextBox 19">
            <a:extLst>
              <a:ext uri="{FF2B5EF4-FFF2-40B4-BE49-F238E27FC236}">
                <a16:creationId xmlns:a16="http://schemas.microsoft.com/office/drawing/2014/main" id="{D16D3058-724D-49E7-9BE8-26FD9E1D3DEC}"/>
              </a:ext>
            </a:extLst>
          </p:cNvPr>
          <p:cNvSpPr txBox="1"/>
          <p:nvPr/>
        </p:nvSpPr>
        <p:spPr>
          <a:xfrm>
            <a:off x="802921" y="2055001"/>
            <a:ext cx="2554848" cy="400110"/>
          </a:xfrm>
          <a:prstGeom prst="rect">
            <a:avLst/>
          </a:prstGeom>
          <a:noFill/>
        </p:spPr>
        <p:txBody>
          <a:bodyPr wrap="square" rtlCol="0">
            <a:spAutoFit/>
          </a:bodyPr>
          <a:lstStyle/>
          <a:p>
            <a:pPr algn="ctr"/>
            <a:r>
              <a:rPr lang="en-SG" sz="2000" dirty="0">
                <a:solidFill>
                  <a:schemeClr val="tx1"/>
                </a:solidFill>
                <a:latin typeface="Century Gothic" panose="020B0502020202020204" pitchFamily="34" charset="0"/>
              </a:rPr>
              <a:t>Logistic Regression</a:t>
            </a:r>
          </a:p>
        </p:txBody>
      </p:sp>
      <p:sp>
        <p:nvSpPr>
          <p:cNvPr id="22" name="Rectangle 21">
            <a:extLst>
              <a:ext uri="{FF2B5EF4-FFF2-40B4-BE49-F238E27FC236}">
                <a16:creationId xmlns:a16="http://schemas.microsoft.com/office/drawing/2014/main" id="{8A3C3150-16A1-4434-9D70-C10BDA25F172}"/>
              </a:ext>
            </a:extLst>
          </p:cNvPr>
          <p:cNvSpPr/>
          <p:nvPr/>
        </p:nvSpPr>
        <p:spPr>
          <a:xfrm>
            <a:off x="3656647" y="651609"/>
            <a:ext cx="2370258" cy="876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C99713F8-53D0-4336-8DEE-B4C3694EAF2B}"/>
              </a:ext>
            </a:extLst>
          </p:cNvPr>
          <p:cNvSpPr/>
          <p:nvPr/>
        </p:nvSpPr>
        <p:spPr>
          <a:xfrm>
            <a:off x="3720725" y="728300"/>
            <a:ext cx="2242103" cy="75418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4" name="TextBox 23">
            <a:extLst>
              <a:ext uri="{FF2B5EF4-FFF2-40B4-BE49-F238E27FC236}">
                <a16:creationId xmlns:a16="http://schemas.microsoft.com/office/drawing/2014/main" id="{CDD90C02-8CF0-460A-B209-265E0422FC7E}"/>
              </a:ext>
            </a:extLst>
          </p:cNvPr>
          <p:cNvSpPr txBox="1"/>
          <p:nvPr/>
        </p:nvSpPr>
        <p:spPr>
          <a:xfrm>
            <a:off x="3720724" y="686523"/>
            <a:ext cx="2232321" cy="707886"/>
          </a:xfrm>
          <a:prstGeom prst="rect">
            <a:avLst/>
          </a:prstGeom>
          <a:noFill/>
        </p:spPr>
        <p:txBody>
          <a:bodyPr wrap="square" rtlCol="0">
            <a:spAutoFit/>
          </a:bodyPr>
          <a:lstStyle/>
          <a:p>
            <a:pPr algn="ctr"/>
            <a:r>
              <a:rPr lang="en-SG" sz="2000" b="1" dirty="0">
                <a:solidFill>
                  <a:schemeClr val="tx1"/>
                </a:solidFill>
                <a:latin typeface="Century Gothic" panose="020B0502020202020204" pitchFamily="34" charset="0"/>
              </a:rPr>
              <a:t>Ensemble Methods Model</a:t>
            </a:r>
          </a:p>
        </p:txBody>
      </p:sp>
    </p:spTree>
    <p:extLst>
      <p:ext uri="{BB962C8B-B14F-4D97-AF65-F5344CB8AC3E}">
        <p14:creationId xmlns:p14="http://schemas.microsoft.com/office/powerpoint/2010/main" val="3085247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E5D-9212-4B15-BC4F-401C15A071B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A78ED4E4-B23A-4576-962A-D7633661C45C}"/>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53F9E252-1866-45A9-9099-89EF94FA3A1A}"/>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DBAE33B0-E206-46C5-A7F6-3669044A9F0D}"/>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Bagging – Random Forest</a:t>
            </a:r>
          </a:p>
        </p:txBody>
      </p:sp>
      <p:sp>
        <p:nvSpPr>
          <p:cNvPr id="13" name="Rectangle 12">
            <a:extLst>
              <a:ext uri="{FF2B5EF4-FFF2-40B4-BE49-F238E27FC236}">
                <a16:creationId xmlns:a16="http://schemas.microsoft.com/office/drawing/2014/main" id="{BE6F4D05-26C3-4405-B331-C6A7599F726A}"/>
              </a:ext>
            </a:extLst>
          </p:cNvPr>
          <p:cNvSpPr/>
          <p:nvPr/>
        </p:nvSpPr>
        <p:spPr>
          <a:xfrm>
            <a:off x="385816" y="1055635"/>
            <a:ext cx="2927728" cy="197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14" name="Rectangle 13">
            <a:extLst>
              <a:ext uri="{FF2B5EF4-FFF2-40B4-BE49-F238E27FC236}">
                <a16:creationId xmlns:a16="http://schemas.microsoft.com/office/drawing/2014/main" id="{21461E24-72C7-4D11-A115-A8D914B21796}"/>
              </a:ext>
            </a:extLst>
          </p:cNvPr>
          <p:cNvSpPr/>
          <p:nvPr/>
        </p:nvSpPr>
        <p:spPr>
          <a:xfrm>
            <a:off x="1845912" y="574625"/>
            <a:ext cx="3419318" cy="346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Parameter Consideration </a:t>
            </a:r>
          </a:p>
        </p:txBody>
      </p:sp>
      <p:sp>
        <p:nvSpPr>
          <p:cNvPr id="15" name="Rectangle 14">
            <a:extLst>
              <a:ext uri="{FF2B5EF4-FFF2-40B4-BE49-F238E27FC236}">
                <a16:creationId xmlns:a16="http://schemas.microsoft.com/office/drawing/2014/main" id="{47951A7E-67F9-4140-9CCE-43A9DFAC7D95}"/>
              </a:ext>
            </a:extLst>
          </p:cNvPr>
          <p:cNvSpPr/>
          <p:nvPr/>
        </p:nvSpPr>
        <p:spPr>
          <a:xfrm>
            <a:off x="3564645" y="1065934"/>
            <a:ext cx="2977846" cy="197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16" name="Rectangle 15">
            <a:extLst>
              <a:ext uri="{FF2B5EF4-FFF2-40B4-BE49-F238E27FC236}">
                <a16:creationId xmlns:a16="http://schemas.microsoft.com/office/drawing/2014/main" id="{7B0E9ADF-DBFE-4AB7-855A-19A952F7CD95}"/>
              </a:ext>
            </a:extLst>
          </p:cNvPr>
          <p:cNvSpPr/>
          <p:nvPr/>
        </p:nvSpPr>
        <p:spPr>
          <a:xfrm>
            <a:off x="385817" y="3177303"/>
            <a:ext cx="2944124" cy="8516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latin typeface="Century Gothic" panose="020B0502020202020204" pitchFamily="34" charset="0"/>
              </a:rPr>
              <a:t>Reasons: </a:t>
            </a:r>
            <a:r>
              <a:rPr lang="en-SG" dirty="0">
                <a:solidFill>
                  <a:schemeClr val="tx1"/>
                </a:solidFill>
                <a:latin typeface="Century Gothic" panose="020B0502020202020204" pitchFamily="34" charset="0"/>
              </a:rPr>
              <a:t>Chose point when Test AUC starts to decrease over time</a:t>
            </a:r>
          </a:p>
        </p:txBody>
      </p:sp>
      <p:sp>
        <p:nvSpPr>
          <p:cNvPr id="17" name="Rectangle 16">
            <a:extLst>
              <a:ext uri="{FF2B5EF4-FFF2-40B4-BE49-F238E27FC236}">
                <a16:creationId xmlns:a16="http://schemas.microsoft.com/office/drawing/2014/main" id="{252FC1C7-F23D-46FA-8DC9-AAB3F713E6C6}"/>
              </a:ext>
            </a:extLst>
          </p:cNvPr>
          <p:cNvSpPr/>
          <p:nvPr/>
        </p:nvSpPr>
        <p:spPr>
          <a:xfrm>
            <a:off x="3563716" y="3182066"/>
            <a:ext cx="2977846" cy="8468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latin typeface="Century Gothic" panose="020B0502020202020204" pitchFamily="34" charset="0"/>
              </a:rPr>
              <a:t>Reasons: </a:t>
            </a:r>
            <a:r>
              <a:rPr lang="en-SG" dirty="0">
                <a:solidFill>
                  <a:schemeClr val="tx1"/>
                </a:solidFill>
                <a:latin typeface="Century Gothic" panose="020B0502020202020204" pitchFamily="34" charset="0"/>
              </a:rPr>
              <a:t>Entropy gives better information gain than Gini Index and Misclassification Error</a:t>
            </a:r>
          </a:p>
        </p:txBody>
      </p:sp>
      <p:pic>
        <p:nvPicPr>
          <p:cNvPr id="20" name="Picture 2" descr="A screenshot of a cell phone&#10;&#10;Description generated with very high confidence">
            <a:extLst>
              <a:ext uri="{FF2B5EF4-FFF2-40B4-BE49-F238E27FC236}">
                <a16:creationId xmlns:a16="http://schemas.microsoft.com/office/drawing/2014/main" id="{65DA8CF3-1361-4112-A686-3F2057731984}"/>
              </a:ext>
            </a:extLst>
          </p:cNvPr>
          <p:cNvPicPr>
            <a:picLocks noChangeAspect="1"/>
          </p:cNvPicPr>
          <p:nvPr/>
        </p:nvPicPr>
        <p:blipFill>
          <a:blip r:embed="rId2"/>
          <a:stretch>
            <a:fillRect/>
          </a:stretch>
        </p:blipFill>
        <p:spPr>
          <a:xfrm>
            <a:off x="436008" y="1114565"/>
            <a:ext cx="2764391" cy="1816390"/>
          </a:xfrm>
          <a:prstGeom prst="rect">
            <a:avLst/>
          </a:prstGeom>
        </p:spPr>
      </p:pic>
      <p:pic>
        <p:nvPicPr>
          <p:cNvPr id="6" name="Picture 5">
            <a:extLst>
              <a:ext uri="{FF2B5EF4-FFF2-40B4-BE49-F238E27FC236}">
                <a16:creationId xmlns:a16="http://schemas.microsoft.com/office/drawing/2014/main" id="{AFD3489A-4AB7-4E44-A4EB-B761B2F85FFB}"/>
              </a:ext>
            </a:extLst>
          </p:cNvPr>
          <p:cNvPicPr>
            <a:picLocks noChangeAspect="1"/>
          </p:cNvPicPr>
          <p:nvPr/>
        </p:nvPicPr>
        <p:blipFill>
          <a:blip r:embed="rId3"/>
          <a:stretch>
            <a:fillRect/>
          </a:stretch>
        </p:blipFill>
        <p:spPr>
          <a:xfrm>
            <a:off x="3768551" y="1701988"/>
            <a:ext cx="2634441" cy="378854"/>
          </a:xfrm>
          <a:prstGeom prst="rect">
            <a:avLst/>
          </a:prstGeom>
        </p:spPr>
      </p:pic>
      <p:sp>
        <p:nvSpPr>
          <p:cNvPr id="18" name="Rectangle 17">
            <a:extLst>
              <a:ext uri="{FF2B5EF4-FFF2-40B4-BE49-F238E27FC236}">
                <a16:creationId xmlns:a16="http://schemas.microsoft.com/office/drawing/2014/main" id="{9F8BA718-63EA-4F4E-BFAD-6545B46E9014}"/>
              </a:ext>
            </a:extLst>
          </p:cNvPr>
          <p:cNvSpPr/>
          <p:nvPr/>
        </p:nvSpPr>
        <p:spPr>
          <a:xfrm>
            <a:off x="3897685" y="1292848"/>
            <a:ext cx="2310838" cy="258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latin typeface="Century Gothic" panose="020B0502020202020204" pitchFamily="34" charset="0"/>
              </a:rPr>
              <a:t>Splitting Criteria: Entropy</a:t>
            </a:r>
          </a:p>
        </p:txBody>
      </p:sp>
      <p:sp>
        <p:nvSpPr>
          <p:cNvPr id="19" name="Rectangle 18">
            <a:extLst>
              <a:ext uri="{FF2B5EF4-FFF2-40B4-BE49-F238E27FC236}">
                <a16:creationId xmlns:a16="http://schemas.microsoft.com/office/drawing/2014/main" id="{D5588894-49CC-4629-A8B2-4DFC6AAAC65F}"/>
              </a:ext>
            </a:extLst>
          </p:cNvPr>
          <p:cNvSpPr/>
          <p:nvPr/>
        </p:nvSpPr>
        <p:spPr>
          <a:xfrm>
            <a:off x="1114188" y="1333005"/>
            <a:ext cx="1667112" cy="237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err="1">
                <a:solidFill>
                  <a:schemeClr val="tx1"/>
                </a:solidFill>
                <a:latin typeface="Century Gothic" panose="020B0502020202020204" pitchFamily="34" charset="0"/>
              </a:rPr>
              <a:t>N_estimator</a:t>
            </a:r>
            <a:r>
              <a:rPr lang="en-SG" b="1" dirty="0">
                <a:solidFill>
                  <a:schemeClr val="tx1"/>
                </a:solidFill>
                <a:latin typeface="Century Gothic" panose="020B0502020202020204" pitchFamily="34" charset="0"/>
              </a:rPr>
              <a:t>: 24</a:t>
            </a:r>
          </a:p>
        </p:txBody>
      </p:sp>
      <p:sp>
        <p:nvSpPr>
          <p:cNvPr id="8" name="TextBox 7">
            <a:extLst>
              <a:ext uri="{FF2B5EF4-FFF2-40B4-BE49-F238E27FC236}">
                <a16:creationId xmlns:a16="http://schemas.microsoft.com/office/drawing/2014/main" id="{5FD6B154-66BD-44BF-B894-FC43BB0BF5E7}"/>
              </a:ext>
            </a:extLst>
          </p:cNvPr>
          <p:cNvSpPr txBox="1"/>
          <p:nvPr/>
        </p:nvSpPr>
        <p:spPr>
          <a:xfrm>
            <a:off x="3798420" y="2191946"/>
            <a:ext cx="2574704" cy="677108"/>
          </a:xfrm>
          <a:prstGeom prst="rect">
            <a:avLst/>
          </a:prstGeom>
          <a:noFill/>
        </p:spPr>
        <p:txBody>
          <a:bodyPr wrap="square" rtlCol="0">
            <a:spAutoFit/>
          </a:bodyPr>
          <a:lstStyle/>
          <a:p>
            <a:pPr algn="ctr"/>
            <a:r>
              <a:rPr lang="en-US" sz="1200" i="1" dirty="0">
                <a:latin typeface="Century Gothic" panose="020B0502020202020204" pitchFamily="34" charset="0"/>
              </a:rPr>
              <a:t>p( j | t) </a:t>
            </a:r>
            <a:r>
              <a:rPr lang="en-US" sz="1200" dirty="0">
                <a:latin typeface="Century Gothic" panose="020B0502020202020204" pitchFamily="34" charset="0"/>
              </a:rPr>
              <a:t>is the relative frequency of class j at node t </a:t>
            </a:r>
            <a:br>
              <a:rPr lang="en-US" dirty="0">
                <a:latin typeface="Century Gothic" panose="020B0502020202020204" pitchFamily="34" charset="0"/>
              </a:rPr>
            </a:br>
            <a:endParaRPr lang="en-SG" dirty="0">
              <a:latin typeface="Century Gothic" panose="020B0502020202020204" pitchFamily="34" charset="0"/>
            </a:endParaRPr>
          </a:p>
        </p:txBody>
      </p:sp>
    </p:spTree>
    <p:extLst>
      <p:ext uri="{BB962C8B-B14F-4D97-AF65-F5344CB8AC3E}">
        <p14:creationId xmlns:p14="http://schemas.microsoft.com/office/powerpoint/2010/main" val="80039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r>
              <a:rPr lang="en-GB"/>
              <a:t>Judging Criteria</a:t>
            </a:r>
            <a:endParaRPr/>
          </a:p>
        </p:txBody>
      </p:sp>
      <p:pic>
        <p:nvPicPr>
          <p:cNvPr id="67" name="Google Shape;67;p15"/>
          <p:cNvPicPr preferRelativeResize="0"/>
          <p:nvPr/>
        </p:nvPicPr>
        <p:blipFill>
          <a:blip r:embed="rId3">
            <a:alphaModFix/>
          </a:blip>
          <a:stretch>
            <a:fillRect/>
          </a:stretch>
        </p:blipFill>
        <p:spPr>
          <a:xfrm>
            <a:off x="-70212" y="1017725"/>
            <a:ext cx="6998424" cy="3798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5D692A-D1BD-4DA3-B2B8-8653368147A2}"/>
              </a:ext>
            </a:extLst>
          </p:cNvPr>
          <p:cNvSpPr/>
          <p:nvPr/>
        </p:nvSpPr>
        <p:spPr>
          <a:xfrm>
            <a:off x="-2" y="-327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 name="Picture 5" descr="A picture containing LEGO, toy&#10;&#10;Description generated with high confidence">
            <a:extLst>
              <a:ext uri="{FF2B5EF4-FFF2-40B4-BE49-F238E27FC236}">
                <a16:creationId xmlns:a16="http://schemas.microsoft.com/office/drawing/2014/main" id="{7D22BE25-983C-41BD-97A0-12A5AE01DA9F}"/>
              </a:ext>
            </a:extLst>
          </p:cNvPr>
          <p:cNvPicPr>
            <a:picLocks noChangeAspect="1"/>
          </p:cNvPicPr>
          <p:nvPr/>
        </p:nvPicPr>
        <p:blipFill>
          <a:blip r:embed="rId3"/>
          <a:stretch>
            <a:fillRect/>
          </a:stretch>
        </p:blipFill>
        <p:spPr>
          <a:xfrm>
            <a:off x="1267475" y="-3275"/>
            <a:ext cx="533924" cy="533924"/>
          </a:xfrm>
          <a:prstGeom prst="rect">
            <a:avLst/>
          </a:prstGeom>
        </p:spPr>
      </p:pic>
      <p:sp>
        <p:nvSpPr>
          <p:cNvPr id="7" name="TextBox 6">
            <a:extLst>
              <a:ext uri="{FF2B5EF4-FFF2-40B4-BE49-F238E27FC236}">
                <a16:creationId xmlns:a16="http://schemas.microsoft.com/office/drawing/2014/main" id="{CBBB60AE-6F85-470E-A750-8D95B137E5EC}"/>
              </a:ext>
            </a:extLst>
          </p:cNvPr>
          <p:cNvSpPr txBox="1"/>
          <p:nvPr/>
        </p:nvSpPr>
        <p:spPr>
          <a:xfrm>
            <a:off x="1" y="31525"/>
            <a:ext cx="6858000"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Evaluation Metric</a:t>
            </a:r>
          </a:p>
        </p:txBody>
      </p:sp>
      <p:pic>
        <p:nvPicPr>
          <p:cNvPr id="22" name="Picture 21">
            <a:extLst>
              <a:ext uri="{FF2B5EF4-FFF2-40B4-BE49-F238E27FC236}">
                <a16:creationId xmlns:a16="http://schemas.microsoft.com/office/drawing/2014/main" id="{856E51F5-2F65-4B85-80DB-82A6E963AD6D}"/>
              </a:ext>
            </a:extLst>
          </p:cNvPr>
          <p:cNvPicPr>
            <a:picLocks noChangeAspect="1"/>
          </p:cNvPicPr>
          <p:nvPr/>
        </p:nvPicPr>
        <p:blipFill>
          <a:blip r:embed="rId4"/>
          <a:stretch>
            <a:fillRect/>
          </a:stretch>
        </p:blipFill>
        <p:spPr>
          <a:xfrm>
            <a:off x="600812" y="1282558"/>
            <a:ext cx="2729795" cy="1668761"/>
          </a:xfrm>
          <a:prstGeom prst="rect">
            <a:avLst/>
          </a:prstGeom>
        </p:spPr>
      </p:pic>
      <p:grpSp>
        <p:nvGrpSpPr>
          <p:cNvPr id="30" name="Group 29">
            <a:extLst>
              <a:ext uri="{FF2B5EF4-FFF2-40B4-BE49-F238E27FC236}">
                <a16:creationId xmlns:a16="http://schemas.microsoft.com/office/drawing/2014/main" id="{B902A089-5D14-445F-95B8-5EE4DBC24E51}"/>
              </a:ext>
            </a:extLst>
          </p:cNvPr>
          <p:cNvGrpSpPr/>
          <p:nvPr/>
        </p:nvGrpSpPr>
        <p:grpSpPr>
          <a:xfrm>
            <a:off x="741230" y="3155178"/>
            <a:ext cx="1251953" cy="1193054"/>
            <a:chOff x="678447" y="712462"/>
            <a:chExt cx="1251953" cy="1193054"/>
          </a:xfrm>
        </p:grpSpPr>
        <p:sp>
          <p:nvSpPr>
            <p:cNvPr id="5" name="Rectangle 4">
              <a:extLst>
                <a:ext uri="{FF2B5EF4-FFF2-40B4-BE49-F238E27FC236}">
                  <a16:creationId xmlns:a16="http://schemas.microsoft.com/office/drawing/2014/main" id="{1E530232-8D7A-4223-8D37-3A4E60D3F32E}"/>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CD0B94B-3856-4BA6-A2A4-B85A2413EFCF}"/>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Precision</a:t>
              </a:r>
            </a:p>
          </p:txBody>
        </p:sp>
        <p:pic>
          <p:nvPicPr>
            <p:cNvPr id="23" name="Picture 22">
              <a:extLst>
                <a:ext uri="{FF2B5EF4-FFF2-40B4-BE49-F238E27FC236}">
                  <a16:creationId xmlns:a16="http://schemas.microsoft.com/office/drawing/2014/main" id="{443D8802-F2DD-4B3C-86A3-F191850DE76E}"/>
                </a:ext>
              </a:extLst>
            </p:cNvPr>
            <p:cNvPicPr>
              <a:picLocks noChangeAspect="1"/>
            </p:cNvPicPr>
            <p:nvPr/>
          </p:nvPicPr>
          <p:blipFill>
            <a:blip r:embed="rId5"/>
            <a:stretch>
              <a:fillRect/>
            </a:stretch>
          </p:blipFill>
          <p:spPr>
            <a:xfrm>
              <a:off x="678447" y="1210191"/>
              <a:ext cx="1251952" cy="695325"/>
            </a:xfrm>
            <a:prstGeom prst="rect">
              <a:avLst/>
            </a:prstGeom>
          </p:spPr>
        </p:pic>
      </p:grpSp>
      <p:grpSp>
        <p:nvGrpSpPr>
          <p:cNvPr id="36" name="Group 35">
            <a:extLst>
              <a:ext uri="{FF2B5EF4-FFF2-40B4-BE49-F238E27FC236}">
                <a16:creationId xmlns:a16="http://schemas.microsoft.com/office/drawing/2014/main" id="{7F442A67-EFA6-4290-A051-DBEB6F95DCD8}"/>
              </a:ext>
            </a:extLst>
          </p:cNvPr>
          <p:cNvGrpSpPr/>
          <p:nvPr/>
        </p:nvGrpSpPr>
        <p:grpSpPr>
          <a:xfrm>
            <a:off x="2553895" y="3163491"/>
            <a:ext cx="1251953" cy="1176071"/>
            <a:chOff x="2250573" y="712462"/>
            <a:chExt cx="1251953" cy="1176071"/>
          </a:xfrm>
        </p:grpSpPr>
        <p:pic>
          <p:nvPicPr>
            <p:cNvPr id="31" name="Picture 30">
              <a:extLst>
                <a:ext uri="{FF2B5EF4-FFF2-40B4-BE49-F238E27FC236}">
                  <a16:creationId xmlns:a16="http://schemas.microsoft.com/office/drawing/2014/main" id="{EF560B8C-F4BF-42F0-BA41-4E37323BA1DB}"/>
                </a:ext>
              </a:extLst>
            </p:cNvPr>
            <p:cNvPicPr>
              <a:picLocks noChangeAspect="1"/>
            </p:cNvPicPr>
            <p:nvPr/>
          </p:nvPicPr>
          <p:blipFill>
            <a:blip r:embed="rId6"/>
            <a:stretch>
              <a:fillRect/>
            </a:stretch>
          </p:blipFill>
          <p:spPr>
            <a:xfrm>
              <a:off x="2250573" y="1221783"/>
              <a:ext cx="1251951" cy="666750"/>
            </a:xfrm>
            <a:prstGeom prst="rect">
              <a:avLst/>
            </a:prstGeom>
          </p:spPr>
        </p:pic>
        <p:grpSp>
          <p:nvGrpSpPr>
            <p:cNvPr id="32" name="Group 31">
              <a:extLst>
                <a:ext uri="{FF2B5EF4-FFF2-40B4-BE49-F238E27FC236}">
                  <a16:creationId xmlns:a16="http://schemas.microsoft.com/office/drawing/2014/main" id="{83CBAE4E-4DB8-4D7A-A97C-031A2CFFF7AB}"/>
                </a:ext>
              </a:extLst>
            </p:cNvPr>
            <p:cNvGrpSpPr/>
            <p:nvPr/>
          </p:nvGrpSpPr>
          <p:grpSpPr>
            <a:xfrm>
              <a:off x="2250574" y="712462"/>
              <a:ext cx="1251952" cy="487075"/>
              <a:chOff x="678448" y="712462"/>
              <a:chExt cx="1251952" cy="487075"/>
            </a:xfrm>
          </p:grpSpPr>
          <p:sp>
            <p:nvSpPr>
              <p:cNvPr id="33" name="Rectangle 32">
                <a:extLst>
                  <a:ext uri="{FF2B5EF4-FFF2-40B4-BE49-F238E27FC236}">
                    <a16:creationId xmlns:a16="http://schemas.microsoft.com/office/drawing/2014/main" id="{AEC1158E-B6DD-4A23-A1BB-0B6996C867C5}"/>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ectangle 33">
                <a:extLst>
                  <a:ext uri="{FF2B5EF4-FFF2-40B4-BE49-F238E27FC236}">
                    <a16:creationId xmlns:a16="http://schemas.microsoft.com/office/drawing/2014/main" id="{1FE75C1F-6A31-4E53-88AC-00C04F230F97}"/>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Recall</a:t>
                </a:r>
              </a:p>
            </p:txBody>
          </p:sp>
        </p:grpSp>
      </p:grpSp>
      <p:grpSp>
        <p:nvGrpSpPr>
          <p:cNvPr id="53" name="Group 52">
            <a:extLst>
              <a:ext uri="{FF2B5EF4-FFF2-40B4-BE49-F238E27FC236}">
                <a16:creationId xmlns:a16="http://schemas.microsoft.com/office/drawing/2014/main" id="{B6670A1B-09F8-46D0-B2CE-ED6C90AAC7C5}"/>
              </a:ext>
            </a:extLst>
          </p:cNvPr>
          <p:cNvGrpSpPr/>
          <p:nvPr/>
        </p:nvGrpSpPr>
        <p:grpSpPr>
          <a:xfrm>
            <a:off x="4243212" y="3155178"/>
            <a:ext cx="1691626" cy="1189086"/>
            <a:chOff x="3603945" y="722972"/>
            <a:chExt cx="1643450" cy="1235715"/>
          </a:xfrm>
        </p:grpSpPr>
        <p:grpSp>
          <p:nvGrpSpPr>
            <p:cNvPr id="43" name="Group 42">
              <a:extLst>
                <a:ext uri="{FF2B5EF4-FFF2-40B4-BE49-F238E27FC236}">
                  <a16:creationId xmlns:a16="http://schemas.microsoft.com/office/drawing/2014/main" id="{810FF737-91BE-4584-9739-EF8A971C65D4}"/>
                </a:ext>
              </a:extLst>
            </p:cNvPr>
            <p:cNvGrpSpPr/>
            <p:nvPr/>
          </p:nvGrpSpPr>
          <p:grpSpPr>
            <a:xfrm>
              <a:off x="3603945" y="722972"/>
              <a:ext cx="1643449" cy="806491"/>
              <a:chOff x="3833281" y="722972"/>
              <a:chExt cx="1251952" cy="806491"/>
            </a:xfrm>
          </p:grpSpPr>
          <p:grpSp>
            <p:nvGrpSpPr>
              <p:cNvPr id="39" name="Group 38">
                <a:extLst>
                  <a:ext uri="{FF2B5EF4-FFF2-40B4-BE49-F238E27FC236}">
                    <a16:creationId xmlns:a16="http://schemas.microsoft.com/office/drawing/2014/main" id="{A475C27A-ACC1-4C2E-ACA9-6610EBFF11B7}"/>
                  </a:ext>
                </a:extLst>
              </p:cNvPr>
              <p:cNvGrpSpPr/>
              <p:nvPr/>
            </p:nvGrpSpPr>
            <p:grpSpPr>
              <a:xfrm>
                <a:off x="3833281" y="722972"/>
                <a:ext cx="1251952" cy="487075"/>
                <a:chOff x="678448" y="712462"/>
                <a:chExt cx="1251952" cy="487075"/>
              </a:xfrm>
            </p:grpSpPr>
            <p:sp>
              <p:nvSpPr>
                <p:cNvPr id="40" name="Rectangle 39">
                  <a:extLst>
                    <a:ext uri="{FF2B5EF4-FFF2-40B4-BE49-F238E27FC236}">
                      <a16:creationId xmlns:a16="http://schemas.microsoft.com/office/drawing/2014/main" id="{760FD876-F5AB-49D6-9277-C82D64AB2CA4}"/>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2FF7D4E8-F230-43ED-A647-21529C8A6B88}"/>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F1-Score</a:t>
                  </a:r>
                </a:p>
              </p:txBody>
            </p:sp>
          </p:grpSp>
          <p:sp>
            <p:nvSpPr>
              <p:cNvPr id="42" name="TextBox 41">
                <a:extLst>
                  <a:ext uri="{FF2B5EF4-FFF2-40B4-BE49-F238E27FC236}">
                    <a16:creationId xmlns:a16="http://schemas.microsoft.com/office/drawing/2014/main" id="{21A8BA65-E2B9-4E97-B854-63DCAEACEBC2}"/>
                  </a:ext>
                </a:extLst>
              </p:cNvPr>
              <p:cNvSpPr txBox="1"/>
              <p:nvPr/>
            </p:nvSpPr>
            <p:spPr>
              <a:xfrm>
                <a:off x="4093428" y="1160131"/>
                <a:ext cx="203200" cy="369332"/>
              </a:xfrm>
              <a:prstGeom prst="rect">
                <a:avLst/>
              </a:prstGeom>
              <a:noFill/>
            </p:spPr>
            <p:txBody>
              <a:bodyPr wrap="square" rtlCol="0">
                <a:spAutoFit/>
              </a:bodyPr>
              <a:lstStyle/>
              <a:p>
                <a:r>
                  <a:rPr lang="en-SG" sz="1800"/>
                  <a:t>2</a:t>
                </a:r>
              </a:p>
            </p:txBody>
          </p:sp>
        </p:grpSp>
        <p:sp>
          <p:nvSpPr>
            <p:cNvPr id="46" name="Rectangle 45">
              <a:extLst>
                <a:ext uri="{FF2B5EF4-FFF2-40B4-BE49-F238E27FC236}">
                  <a16:creationId xmlns:a16="http://schemas.microsoft.com/office/drawing/2014/main" id="{FAC5084C-6C55-4A2E-9382-57639B54E7E0}"/>
                </a:ext>
              </a:extLst>
            </p:cNvPr>
            <p:cNvSpPr/>
            <p:nvPr/>
          </p:nvSpPr>
          <p:spPr>
            <a:xfrm>
              <a:off x="3603946" y="1218096"/>
              <a:ext cx="1643449" cy="74059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G" sz="1600" dirty="0"/>
                <a:t>2 TP</a:t>
              </a:r>
            </a:p>
            <a:p>
              <a:pPr algn="ctr"/>
              <a:endParaRPr lang="en-SG" sz="900" dirty="0"/>
            </a:p>
            <a:p>
              <a:pPr algn="ctr"/>
              <a:r>
                <a:rPr lang="en-SG" sz="1600" dirty="0"/>
                <a:t>2 TP + FP + FN</a:t>
              </a:r>
            </a:p>
          </p:txBody>
        </p:sp>
      </p:grpSp>
      <p:cxnSp>
        <p:nvCxnSpPr>
          <p:cNvPr id="48" name="Straight Connector 47">
            <a:extLst>
              <a:ext uri="{FF2B5EF4-FFF2-40B4-BE49-F238E27FC236}">
                <a16:creationId xmlns:a16="http://schemas.microsoft.com/office/drawing/2014/main" id="{C444BFC4-1EF2-4DA7-B1E5-7BE4940631D7}"/>
              </a:ext>
            </a:extLst>
          </p:cNvPr>
          <p:cNvCxnSpPr>
            <a:cxnSpLocks/>
            <a:stCxn id="46" idx="1"/>
            <a:endCxn id="46" idx="3"/>
          </p:cNvCxnSpPr>
          <p:nvPr/>
        </p:nvCxnSpPr>
        <p:spPr>
          <a:xfrm>
            <a:off x="4243213" y="3987942"/>
            <a:ext cx="1691625" cy="0"/>
          </a:xfrm>
          <a:prstGeom prst="line">
            <a:avLst/>
          </a:prstGeom>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00EFAE3E-893C-445B-B92F-C69CBA7D9DC6}"/>
              </a:ext>
            </a:extLst>
          </p:cNvPr>
          <p:cNvSpPr/>
          <p:nvPr/>
        </p:nvSpPr>
        <p:spPr>
          <a:xfrm>
            <a:off x="600812" y="846764"/>
            <a:ext cx="2729795" cy="4313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Confusion Matrix</a:t>
            </a:r>
          </a:p>
        </p:txBody>
      </p:sp>
      <p:sp>
        <p:nvSpPr>
          <p:cNvPr id="25" name="Rectangle 24">
            <a:extLst>
              <a:ext uri="{FF2B5EF4-FFF2-40B4-BE49-F238E27FC236}">
                <a16:creationId xmlns:a16="http://schemas.microsoft.com/office/drawing/2014/main" id="{11490CCC-2F32-421B-B7CF-446B13CB4785}"/>
              </a:ext>
            </a:extLst>
          </p:cNvPr>
          <p:cNvSpPr/>
          <p:nvPr/>
        </p:nvSpPr>
        <p:spPr>
          <a:xfrm>
            <a:off x="600809" y="783799"/>
            <a:ext cx="272979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6" name="Content Placeholder 8">
            <a:extLst>
              <a:ext uri="{FF2B5EF4-FFF2-40B4-BE49-F238E27FC236}">
                <a16:creationId xmlns:a16="http://schemas.microsoft.com/office/drawing/2014/main" id="{A4677340-1E13-4C43-B51D-473A7DBE7FFF}"/>
              </a:ext>
            </a:extLst>
          </p:cNvPr>
          <p:cNvPicPr>
            <a:picLocks noChangeAspect="1"/>
          </p:cNvPicPr>
          <p:nvPr/>
        </p:nvPicPr>
        <p:blipFill>
          <a:blip r:embed="rId7"/>
          <a:stretch>
            <a:fillRect/>
          </a:stretch>
        </p:blipFill>
        <p:spPr>
          <a:xfrm>
            <a:off x="3526888" y="1275705"/>
            <a:ext cx="2729795" cy="1677617"/>
          </a:xfrm>
          <a:prstGeom prst="rect">
            <a:avLst/>
          </a:prstGeom>
        </p:spPr>
      </p:pic>
      <p:sp>
        <p:nvSpPr>
          <p:cNvPr id="35" name="Rectangle 34">
            <a:extLst>
              <a:ext uri="{FF2B5EF4-FFF2-40B4-BE49-F238E27FC236}">
                <a16:creationId xmlns:a16="http://schemas.microsoft.com/office/drawing/2014/main" id="{B9AF1904-C5FB-4835-B0C7-C11F415F87BE}"/>
              </a:ext>
            </a:extLst>
          </p:cNvPr>
          <p:cNvSpPr/>
          <p:nvPr/>
        </p:nvSpPr>
        <p:spPr>
          <a:xfrm>
            <a:off x="3526892" y="846764"/>
            <a:ext cx="2729795" cy="4313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AUC Curve</a:t>
            </a:r>
          </a:p>
        </p:txBody>
      </p:sp>
      <p:sp>
        <p:nvSpPr>
          <p:cNvPr id="37" name="Rectangle 36">
            <a:extLst>
              <a:ext uri="{FF2B5EF4-FFF2-40B4-BE49-F238E27FC236}">
                <a16:creationId xmlns:a16="http://schemas.microsoft.com/office/drawing/2014/main" id="{30B55385-BC95-4444-9126-05BBD0E5A955}"/>
              </a:ext>
            </a:extLst>
          </p:cNvPr>
          <p:cNvSpPr/>
          <p:nvPr/>
        </p:nvSpPr>
        <p:spPr>
          <a:xfrm>
            <a:off x="3526889" y="783799"/>
            <a:ext cx="272979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60304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5DD1-0AED-4CAD-94D4-CE38E77640F0}"/>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42B30D6D-AD9C-4821-BF9F-3C95EB052036}"/>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26FF1D07-92D9-415B-ADAA-ED7E3DA50A74}"/>
              </a:ext>
            </a:extLst>
          </p:cNvPr>
          <p:cNvSpPr/>
          <p:nvPr/>
        </p:nvSpPr>
        <p:spPr>
          <a:xfrm>
            <a:off x="24596" y="-160720"/>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E1238373-9B76-4F3A-B13B-D3394FDDDBFA}"/>
              </a:ext>
            </a:extLst>
          </p:cNvPr>
          <p:cNvSpPr txBox="1"/>
          <p:nvPr/>
        </p:nvSpPr>
        <p:spPr>
          <a:xfrm>
            <a:off x="1" y="31525"/>
            <a:ext cx="6858000"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Evaluation Metric</a:t>
            </a:r>
          </a:p>
        </p:txBody>
      </p:sp>
      <p:pic>
        <p:nvPicPr>
          <p:cNvPr id="7" name="Picture 6" descr="A picture containing LEGO, toy&#10;&#10;Description generated with high confidence">
            <a:extLst>
              <a:ext uri="{FF2B5EF4-FFF2-40B4-BE49-F238E27FC236}">
                <a16:creationId xmlns:a16="http://schemas.microsoft.com/office/drawing/2014/main" id="{40080504-54BF-4777-BF74-46E83256BF30}"/>
              </a:ext>
            </a:extLst>
          </p:cNvPr>
          <p:cNvPicPr>
            <a:picLocks noChangeAspect="1"/>
          </p:cNvPicPr>
          <p:nvPr/>
        </p:nvPicPr>
        <p:blipFill>
          <a:blip r:embed="rId3"/>
          <a:stretch>
            <a:fillRect/>
          </a:stretch>
        </p:blipFill>
        <p:spPr>
          <a:xfrm>
            <a:off x="1267475" y="-3275"/>
            <a:ext cx="533924" cy="533924"/>
          </a:xfrm>
          <a:prstGeom prst="rect">
            <a:avLst/>
          </a:prstGeom>
        </p:spPr>
      </p:pic>
      <p:sp>
        <p:nvSpPr>
          <p:cNvPr id="18" name="Rectangle 17">
            <a:extLst>
              <a:ext uri="{FF2B5EF4-FFF2-40B4-BE49-F238E27FC236}">
                <a16:creationId xmlns:a16="http://schemas.microsoft.com/office/drawing/2014/main" id="{2FB6FA29-94CE-42F0-8996-7C43CC9C7C82}"/>
              </a:ext>
            </a:extLst>
          </p:cNvPr>
          <p:cNvSpPr/>
          <p:nvPr/>
        </p:nvSpPr>
        <p:spPr>
          <a:xfrm>
            <a:off x="461024" y="749387"/>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632A84F2-C424-4F81-B047-095DFC3E6C47}"/>
              </a:ext>
            </a:extLst>
          </p:cNvPr>
          <p:cNvSpPr/>
          <p:nvPr/>
        </p:nvSpPr>
        <p:spPr>
          <a:xfrm>
            <a:off x="515410" y="812021"/>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Accuracy</a:t>
            </a:r>
          </a:p>
        </p:txBody>
      </p:sp>
      <p:sp>
        <p:nvSpPr>
          <p:cNvPr id="20" name="Rectangle 19">
            <a:extLst>
              <a:ext uri="{FF2B5EF4-FFF2-40B4-BE49-F238E27FC236}">
                <a16:creationId xmlns:a16="http://schemas.microsoft.com/office/drawing/2014/main" id="{599A2982-9F2C-412C-9AF7-EB08F627ED85}"/>
              </a:ext>
            </a:extLst>
          </p:cNvPr>
          <p:cNvSpPr/>
          <p:nvPr/>
        </p:nvSpPr>
        <p:spPr>
          <a:xfrm>
            <a:off x="461024" y="1478191"/>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2DD641E4-4B4E-473F-9454-6AF68F7C1C88}"/>
              </a:ext>
            </a:extLst>
          </p:cNvPr>
          <p:cNvSpPr/>
          <p:nvPr/>
        </p:nvSpPr>
        <p:spPr>
          <a:xfrm>
            <a:off x="515410" y="1540825"/>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Precision</a:t>
            </a:r>
          </a:p>
        </p:txBody>
      </p:sp>
      <p:sp>
        <p:nvSpPr>
          <p:cNvPr id="22" name="Rectangle 21">
            <a:extLst>
              <a:ext uri="{FF2B5EF4-FFF2-40B4-BE49-F238E27FC236}">
                <a16:creationId xmlns:a16="http://schemas.microsoft.com/office/drawing/2014/main" id="{317B4C76-742F-484A-A08C-30B7B38419F4}"/>
              </a:ext>
            </a:extLst>
          </p:cNvPr>
          <p:cNvSpPr/>
          <p:nvPr/>
        </p:nvSpPr>
        <p:spPr>
          <a:xfrm>
            <a:off x="451507" y="3660256"/>
            <a:ext cx="5900600"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E33615BB-5F9D-4DE8-9322-67E74817EE16}"/>
              </a:ext>
            </a:extLst>
          </p:cNvPr>
          <p:cNvSpPr/>
          <p:nvPr/>
        </p:nvSpPr>
        <p:spPr>
          <a:xfrm>
            <a:off x="505893" y="3722890"/>
            <a:ext cx="1504130" cy="461901"/>
          </a:xfrm>
          <a:prstGeom prst="rect">
            <a:avLst/>
          </a:prstGeom>
          <a:solidFill>
            <a:srgbClr val="FFC31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AUC </a:t>
            </a:r>
          </a:p>
        </p:txBody>
      </p:sp>
      <p:sp>
        <p:nvSpPr>
          <p:cNvPr id="24" name="Rectangle 23">
            <a:extLst>
              <a:ext uri="{FF2B5EF4-FFF2-40B4-BE49-F238E27FC236}">
                <a16:creationId xmlns:a16="http://schemas.microsoft.com/office/drawing/2014/main" id="{C5087F76-EC0B-4583-95CE-FBCAB19B9ECA}"/>
              </a:ext>
            </a:extLst>
          </p:cNvPr>
          <p:cNvSpPr/>
          <p:nvPr/>
        </p:nvSpPr>
        <p:spPr>
          <a:xfrm>
            <a:off x="461024" y="2207411"/>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E4D54E23-498E-4EE5-959E-663769297B08}"/>
              </a:ext>
            </a:extLst>
          </p:cNvPr>
          <p:cNvSpPr/>
          <p:nvPr/>
        </p:nvSpPr>
        <p:spPr>
          <a:xfrm>
            <a:off x="515410" y="2270045"/>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Recall</a:t>
            </a:r>
          </a:p>
        </p:txBody>
      </p:sp>
      <p:sp>
        <p:nvSpPr>
          <p:cNvPr id="26" name="Rectangle 25">
            <a:extLst>
              <a:ext uri="{FF2B5EF4-FFF2-40B4-BE49-F238E27FC236}">
                <a16:creationId xmlns:a16="http://schemas.microsoft.com/office/drawing/2014/main" id="{95AC6380-B221-434D-8C8F-2676A0158AA1}"/>
              </a:ext>
            </a:extLst>
          </p:cNvPr>
          <p:cNvSpPr/>
          <p:nvPr/>
        </p:nvSpPr>
        <p:spPr>
          <a:xfrm>
            <a:off x="451506" y="2940329"/>
            <a:ext cx="5881565"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967A34E6-EF12-40FA-9843-97A48A3E48AE}"/>
              </a:ext>
            </a:extLst>
          </p:cNvPr>
          <p:cNvSpPr/>
          <p:nvPr/>
        </p:nvSpPr>
        <p:spPr>
          <a:xfrm>
            <a:off x="505893" y="3002963"/>
            <a:ext cx="1504130" cy="461901"/>
          </a:xfrm>
          <a:prstGeom prst="rect">
            <a:avLst/>
          </a:prstGeom>
          <a:solidFill>
            <a:srgbClr val="FFC31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F1-Score</a:t>
            </a:r>
          </a:p>
        </p:txBody>
      </p:sp>
      <p:sp>
        <p:nvSpPr>
          <p:cNvPr id="29" name="TextBox 28">
            <a:extLst>
              <a:ext uri="{FF2B5EF4-FFF2-40B4-BE49-F238E27FC236}">
                <a16:creationId xmlns:a16="http://schemas.microsoft.com/office/drawing/2014/main" id="{50E2F618-B070-4C3E-959D-E5E70CFB81E1}"/>
              </a:ext>
            </a:extLst>
          </p:cNvPr>
          <p:cNvSpPr txBox="1"/>
          <p:nvPr/>
        </p:nvSpPr>
        <p:spPr>
          <a:xfrm>
            <a:off x="2052705" y="810711"/>
            <a:ext cx="4280366" cy="461665"/>
          </a:xfrm>
          <a:prstGeom prst="rect">
            <a:avLst/>
          </a:prstGeom>
          <a:noFill/>
        </p:spPr>
        <p:txBody>
          <a:bodyPr wrap="square" rtlCol="0">
            <a:spAutoFit/>
          </a:bodyPr>
          <a:lstStyle/>
          <a:p>
            <a:pPr algn="just"/>
            <a:r>
              <a:rPr lang="en-SG" sz="1200" dirty="0"/>
              <a:t>Inappropriate for imbalanced dataset due to higher likelihood in predicting the class label to be non-fraud </a:t>
            </a:r>
          </a:p>
        </p:txBody>
      </p:sp>
      <p:sp>
        <p:nvSpPr>
          <p:cNvPr id="30" name="TextBox 29">
            <a:extLst>
              <a:ext uri="{FF2B5EF4-FFF2-40B4-BE49-F238E27FC236}">
                <a16:creationId xmlns:a16="http://schemas.microsoft.com/office/drawing/2014/main" id="{A0A212AF-7A35-442E-B5DB-42F0BA8FD75B}"/>
              </a:ext>
            </a:extLst>
          </p:cNvPr>
          <p:cNvSpPr txBox="1"/>
          <p:nvPr/>
        </p:nvSpPr>
        <p:spPr>
          <a:xfrm>
            <a:off x="2044135" y="1522468"/>
            <a:ext cx="4114415" cy="461665"/>
          </a:xfrm>
          <a:prstGeom prst="rect">
            <a:avLst/>
          </a:prstGeom>
          <a:noFill/>
        </p:spPr>
        <p:txBody>
          <a:bodyPr wrap="square" rtlCol="0">
            <a:spAutoFit/>
          </a:bodyPr>
          <a:lstStyle/>
          <a:p>
            <a:pPr algn="just"/>
            <a:r>
              <a:rPr lang="en-SG" sz="1200" dirty="0"/>
              <a:t>Shows fraction of relevant instances among retrieved instances </a:t>
            </a:r>
            <a:r>
              <a:rPr lang="en-SG" sz="1200" dirty="0">
                <a:sym typeface="Wingdings" panose="05000000000000000000" pitchFamily="2" charset="2"/>
              </a:rPr>
              <a:t> Inappropriate due to precision bias</a:t>
            </a:r>
            <a:endParaRPr lang="en-SG" sz="1200" dirty="0"/>
          </a:p>
        </p:txBody>
      </p:sp>
      <p:sp>
        <p:nvSpPr>
          <p:cNvPr id="31" name="TextBox 30">
            <a:extLst>
              <a:ext uri="{FF2B5EF4-FFF2-40B4-BE49-F238E27FC236}">
                <a16:creationId xmlns:a16="http://schemas.microsoft.com/office/drawing/2014/main" id="{32871ABD-DCDC-495B-BB0D-4585FEF1E6B0}"/>
              </a:ext>
            </a:extLst>
          </p:cNvPr>
          <p:cNvSpPr txBox="1"/>
          <p:nvPr/>
        </p:nvSpPr>
        <p:spPr>
          <a:xfrm>
            <a:off x="2052705" y="2244019"/>
            <a:ext cx="4205855" cy="461665"/>
          </a:xfrm>
          <a:prstGeom prst="rect">
            <a:avLst/>
          </a:prstGeom>
          <a:noFill/>
        </p:spPr>
        <p:txBody>
          <a:bodyPr wrap="square" rtlCol="0">
            <a:spAutoFit/>
          </a:bodyPr>
          <a:lstStyle/>
          <a:p>
            <a:pPr algn="just"/>
            <a:r>
              <a:rPr lang="en-SG" sz="1200" dirty="0"/>
              <a:t>Shows fraction of relevant instances over total relevant instances </a:t>
            </a:r>
            <a:r>
              <a:rPr lang="en-SG" sz="1200" dirty="0">
                <a:sym typeface="Wingdings" panose="05000000000000000000" pitchFamily="2" charset="2"/>
              </a:rPr>
              <a:t> Inappropriate due to recall bias</a:t>
            </a:r>
            <a:endParaRPr lang="en-SG" sz="1200" dirty="0"/>
          </a:p>
        </p:txBody>
      </p:sp>
      <p:sp>
        <p:nvSpPr>
          <p:cNvPr id="32" name="TextBox 31">
            <a:extLst>
              <a:ext uri="{FF2B5EF4-FFF2-40B4-BE49-F238E27FC236}">
                <a16:creationId xmlns:a16="http://schemas.microsoft.com/office/drawing/2014/main" id="{CDD4D102-9733-4C0A-8EBF-CFE8E6D7A062}"/>
              </a:ext>
            </a:extLst>
          </p:cNvPr>
          <p:cNvSpPr txBox="1"/>
          <p:nvPr/>
        </p:nvSpPr>
        <p:spPr>
          <a:xfrm>
            <a:off x="2052705" y="2972155"/>
            <a:ext cx="4205855" cy="461665"/>
          </a:xfrm>
          <a:prstGeom prst="rect">
            <a:avLst/>
          </a:prstGeom>
          <a:noFill/>
        </p:spPr>
        <p:txBody>
          <a:bodyPr wrap="square" rtlCol="0">
            <a:spAutoFit/>
          </a:bodyPr>
          <a:lstStyle/>
          <a:p>
            <a:pPr algn="just"/>
            <a:r>
              <a:rPr lang="en-SG" sz="1200" dirty="0"/>
              <a:t>Balance no of fraud detected and minimize no of fraud falsely detected </a:t>
            </a:r>
            <a:r>
              <a:rPr lang="en-SG" sz="1200" dirty="0">
                <a:sym typeface="Wingdings" panose="05000000000000000000" pitchFamily="2" charset="2"/>
              </a:rPr>
              <a:t> Balance precision and recall trade-off</a:t>
            </a:r>
            <a:endParaRPr lang="en-SG" sz="1200" dirty="0"/>
          </a:p>
        </p:txBody>
      </p:sp>
      <p:sp>
        <p:nvSpPr>
          <p:cNvPr id="33" name="TextBox 32">
            <a:extLst>
              <a:ext uri="{FF2B5EF4-FFF2-40B4-BE49-F238E27FC236}">
                <a16:creationId xmlns:a16="http://schemas.microsoft.com/office/drawing/2014/main" id="{00689620-67D4-40A3-A1A8-54E44C7A0F57}"/>
              </a:ext>
            </a:extLst>
          </p:cNvPr>
          <p:cNvSpPr txBox="1"/>
          <p:nvPr/>
        </p:nvSpPr>
        <p:spPr>
          <a:xfrm>
            <a:off x="2089960" y="3723126"/>
            <a:ext cx="4205855" cy="461665"/>
          </a:xfrm>
          <a:prstGeom prst="rect">
            <a:avLst/>
          </a:prstGeom>
          <a:noFill/>
        </p:spPr>
        <p:txBody>
          <a:bodyPr wrap="square" rtlCol="0">
            <a:spAutoFit/>
          </a:bodyPr>
          <a:lstStyle/>
          <a:p>
            <a:pPr algn="just"/>
            <a:r>
              <a:rPr lang="en-SG" sz="1200" dirty="0"/>
              <a:t>Suitable to evaluate binary classification model </a:t>
            </a:r>
            <a:r>
              <a:rPr lang="en-SG" sz="1200" dirty="0">
                <a:sym typeface="Wingdings" panose="05000000000000000000" pitchFamily="2" charset="2"/>
              </a:rPr>
              <a:t> Higher AUC means higher predictive power</a:t>
            </a:r>
            <a:endParaRPr lang="en-SG" sz="1200" dirty="0"/>
          </a:p>
        </p:txBody>
      </p:sp>
    </p:spTree>
    <p:extLst>
      <p:ext uri="{BB962C8B-B14F-4D97-AF65-F5344CB8AC3E}">
        <p14:creationId xmlns:p14="http://schemas.microsoft.com/office/powerpoint/2010/main" val="3656689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FB0530-6419-4015-AA8E-C71C9CBDD8B4}"/>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aphicFrame>
        <p:nvGraphicFramePr>
          <p:cNvPr id="5" name="Table 4">
            <a:extLst>
              <a:ext uri="{FF2B5EF4-FFF2-40B4-BE49-F238E27FC236}">
                <a16:creationId xmlns:a16="http://schemas.microsoft.com/office/drawing/2014/main" id="{CDC8E9FB-8E16-4DE7-BE43-37EF5B37F155}"/>
              </a:ext>
            </a:extLst>
          </p:cNvPr>
          <p:cNvGraphicFramePr>
            <a:graphicFrameLocks noGrp="1"/>
          </p:cNvGraphicFramePr>
          <p:nvPr>
            <p:extLst>
              <p:ext uri="{D42A27DB-BD31-4B8C-83A1-F6EECF244321}">
                <p14:modId xmlns:p14="http://schemas.microsoft.com/office/powerpoint/2010/main" val="105135872"/>
              </p:ext>
            </p:extLst>
          </p:nvPr>
        </p:nvGraphicFramePr>
        <p:xfrm>
          <a:off x="525061" y="726889"/>
          <a:ext cx="5784299" cy="2506730"/>
        </p:xfrm>
        <a:graphic>
          <a:graphicData uri="http://schemas.openxmlformats.org/drawingml/2006/table">
            <a:tbl>
              <a:tblPr firstRow="1" bandRow="1">
                <a:tableStyleId>{5C22544A-7EE6-4342-B048-85BDC9FD1C3A}</a:tableStyleId>
              </a:tblPr>
              <a:tblGrid>
                <a:gridCol w="1273259">
                  <a:extLst>
                    <a:ext uri="{9D8B030D-6E8A-4147-A177-3AD203B41FA5}">
                      <a16:colId xmlns:a16="http://schemas.microsoft.com/office/drawing/2014/main" val="1031410084"/>
                    </a:ext>
                  </a:extLst>
                </a:gridCol>
                <a:gridCol w="1249680">
                  <a:extLst>
                    <a:ext uri="{9D8B030D-6E8A-4147-A177-3AD203B41FA5}">
                      <a16:colId xmlns:a16="http://schemas.microsoft.com/office/drawing/2014/main" val="2786620179"/>
                    </a:ext>
                  </a:extLst>
                </a:gridCol>
                <a:gridCol w="975360">
                  <a:extLst>
                    <a:ext uri="{9D8B030D-6E8A-4147-A177-3AD203B41FA5}">
                      <a16:colId xmlns:a16="http://schemas.microsoft.com/office/drawing/2014/main" val="3167646943"/>
                    </a:ext>
                  </a:extLst>
                </a:gridCol>
                <a:gridCol w="1026160">
                  <a:extLst>
                    <a:ext uri="{9D8B030D-6E8A-4147-A177-3AD203B41FA5}">
                      <a16:colId xmlns:a16="http://schemas.microsoft.com/office/drawing/2014/main" val="1247501971"/>
                    </a:ext>
                  </a:extLst>
                </a:gridCol>
                <a:gridCol w="1259840">
                  <a:extLst>
                    <a:ext uri="{9D8B030D-6E8A-4147-A177-3AD203B41FA5}">
                      <a16:colId xmlns:a16="http://schemas.microsoft.com/office/drawing/2014/main" val="3738286893"/>
                    </a:ext>
                  </a:extLst>
                </a:gridCol>
              </a:tblGrid>
              <a:tr h="474551">
                <a:tc>
                  <a:txBody>
                    <a:bodyPr/>
                    <a:lstStyle/>
                    <a:p>
                      <a:pPr algn="ctr"/>
                      <a:r>
                        <a:rPr lang="en-IN" sz="1800" b="1" dirty="0">
                          <a:solidFill>
                            <a:schemeClr val="tx1"/>
                          </a:solidFill>
                          <a:latin typeface="Century Gothic" panose="020B0502020202020204" pitchFamily="34" charset="0"/>
                        </a:rPr>
                        <a:t>Model</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Precision</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Recall</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F1-Score</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AUC Score</a:t>
                      </a:r>
                    </a:p>
                  </a:txBody>
                  <a:tcPr marL="121920" marR="121920" marT="60960" marB="60960">
                    <a:solidFill>
                      <a:srgbClr val="FFC312"/>
                    </a:solidFill>
                  </a:tcPr>
                </a:tc>
                <a:extLst>
                  <a:ext uri="{0D108BD9-81ED-4DB2-BD59-A6C34878D82A}">
                    <a16:rowId xmlns:a16="http://schemas.microsoft.com/office/drawing/2014/main" val="169549805"/>
                  </a:ext>
                </a:extLst>
              </a:tr>
              <a:tr h="677930">
                <a:tc>
                  <a:txBody>
                    <a:bodyPr/>
                    <a:lstStyle/>
                    <a:p>
                      <a:r>
                        <a:rPr lang="en-IN" sz="1500" dirty="0">
                          <a:latin typeface="Century Gothic" panose="020B0502020202020204" pitchFamily="34" charset="0"/>
                        </a:rPr>
                        <a:t>Logistic Regression</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0.83</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0.58</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0.68</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0.9556</a:t>
                      </a:r>
                    </a:p>
                  </a:txBody>
                  <a:tcPr marL="121920" marR="121920" marT="60960" marB="60960">
                    <a:solidFill>
                      <a:schemeClr val="bg1"/>
                    </a:solidFill>
                  </a:tcPr>
                </a:tc>
                <a:extLst>
                  <a:ext uri="{0D108BD9-81ED-4DB2-BD59-A6C34878D82A}">
                    <a16:rowId xmlns:a16="http://schemas.microsoft.com/office/drawing/2014/main" val="4007910026"/>
                  </a:ext>
                </a:extLst>
              </a:tr>
              <a:tr h="474551">
                <a:tc>
                  <a:txBody>
                    <a:bodyPr/>
                    <a:lstStyle/>
                    <a:p>
                      <a:r>
                        <a:rPr lang="en-IN" sz="1500" dirty="0">
                          <a:latin typeface="Century Gothic" panose="020B0502020202020204" pitchFamily="34" charset="0"/>
                        </a:rPr>
                        <a:t>Decision Tree</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0.36</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0.8</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0.49</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0.897</a:t>
                      </a:r>
                    </a:p>
                  </a:txBody>
                  <a:tcPr marL="121920" marR="121920" marT="60960" marB="60960">
                    <a:solidFill>
                      <a:schemeClr val="bg1"/>
                    </a:solidFill>
                  </a:tcPr>
                </a:tc>
                <a:extLst>
                  <a:ext uri="{0D108BD9-81ED-4DB2-BD59-A6C34878D82A}">
                    <a16:rowId xmlns:a16="http://schemas.microsoft.com/office/drawing/2014/main" val="375762564"/>
                  </a:ext>
                </a:extLst>
              </a:tr>
              <a:tr h="474551">
                <a:tc>
                  <a:txBody>
                    <a:bodyPr/>
                    <a:lstStyle/>
                    <a:p>
                      <a:r>
                        <a:rPr lang="en-IN" sz="1500" dirty="0">
                          <a:solidFill>
                            <a:srgbClr val="C00000"/>
                          </a:solidFill>
                          <a:latin typeface="Century Gothic" panose="020B0502020202020204" pitchFamily="34" charset="0"/>
                        </a:rPr>
                        <a:t>Random Forest</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0.89</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0.82</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0.85</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0.968</a:t>
                      </a:r>
                    </a:p>
                  </a:txBody>
                  <a:tcPr marL="121920" marR="121920" marT="60960" marB="60960">
                    <a:solidFill>
                      <a:schemeClr val="bg1"/>
                    </a:solidFill>
                  </a:tcPr>
                </a:tc>
                <a:extLst>
                  <a:ext uri="{0D108BD9-81ED-4DB2-BD59-A6C34878D82A}">
                    <a16:rowId xmlns:a16="http://schemas.microsoft.com/office/drawing/2014/main" val="219424347"/>
                  </a:ext>
                </a:extLst>
              </a:tr>
            </a:tbl>
          </a:graphicData>
        </a:graphic>
      </p:graphicFrame>
      <p:sp>
        <p:nvSpPr>
          <p:cNvPr id="6" name="TextBox 5">
            <a:extLst>
              <a:ext uri="{FF2B5EF4-FFF2-40B4-BE49-F238E27FC236}">
                <a16:creationId xmlns:a16="http://schemas.microsoft.com/office/drawing/2014/main" id="{B3D3A305-D03D-4881-8347-885E1D839EE4}"/>
              </a:ext>
            </a:extLst>
          </p:cNvPr>
          <p:cNvSpPr txBox="1"/>
          <p:nvPr/>
        </p:nvSpPr>
        <p:spPr>
          <a:xfrm>
            <a:off x="1" y="31525"/>
            <a:ext cx="6858000"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Model Evaluation</a:t>
            </a:r>
          </a:p>
        </p:txBody>
      </p:sp>
      <p:sp>
        <p:nvSpPr>
          <p:cNvPr id="7" name="Rectangle 6">
            <a:extLst>
              <a:ext uri="{FF2B5EF4-FFF2-40B4-BE49-F238E27FC236}">
                <a16:creationId xmlns:a16="http://schemas.microsoft.com/office/drawing/2014/main" id="{1FAD5AAD-9A7C-4F6E-8231-E9D575C1C7A7}"/>
              </a:ext>
            </a:extLst>
          </p:cNvPr>
          <p:cNvSpPr/>
          <p:nvPr/>
        </p:nvSpPr>
        <p:spPr>
          <a:xfrm>
            <a:off x="502786" y="3467318"/>
            <a:ext cx="5852427" cy="861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8" name="TextBox 7">
            <a:extLst>
              <a:ext uri="{FF2B5EF4-FFF2-40B4-BE49-F238E27FC236}">
                <a16:creationId xmlns:a16="http://schemas.microsoft.com/office/drawing/2014/main" id="{DB3DAA73-E6DE-4226-9000-539EB0F63445}"/>
              </a:ext>
            </a:extLst>
          </p:cNvPr>
          <p:cNvSpPr txBox="1"/>
          <p:nvPr/>
        </p:nvSpPr>
        <p:spPr>
          <a:xfrm>
            <a:off x="525061" y="3596665"/>
            <a:ext cx="5830152" cy="584775"/>
          </a:xfrm>
          <a:prstGeom prst="rect">
            <a:avLst/>
          </a:prstGeom>
          <a:noFill/>
        </p:spPr>
        <p:txBody>
          <a:bodyPr wrap="square" rtlCol="0">
            <a:spAutoFit/>
          </a:bodyPr>
          <a:lstStyle/>
          <a:p>
            <a:pPr algn="ctr"/>
            <a:r>
              <a:rPr lang="en-SG" sz="1600" b="1" dirty="0">
                <a:solidFill>
                  <a:schemeClr val="tx1"/>
                </a:solidFill>
                <a:latin typeface="Century Gothic" panose="020B0502020202020204" pitchFamily="34" charset="0"/>
              </a:rPr>
              <a:t>Final Classifier: </a:t>
            </a:r>
            <a:r>
              <a:rPr lang="en-SG" sz="1600" dirty="0">
                <a:solidFill>
                  <a:schemeClr val="tx1"/>
                </a:solidFill>
                <a:latin typeface="Century Gothic" panose="020B0502020202020204" pitchFamily="34" charset="0"/>
              </a:rPr>
              <a:t>Random Forest due to with high AUC score (0.968) and F1-Score (0.85)</a:t>
            </a:r>
          </a:p>
        </p:txBody>
      </p:sp>
    </p:spTree>
    <p:extLst>
      <p:ext uri="{BB962C8B-B14F-4D97-AF65-F5344CB8AC3E}">
        <p14:creationId xmlns:p14="http://schemas.microsoft.com/office/powerpoint/2010/main" val="4232523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E5D-9212-4B15-BC4F-401C15A071B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A78ED4E4-B23A-4576-962A-D7633661C45C}"/>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53F9E252-1866-45A9-9099-89EF94FA3A1A}"/>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DBAE33B0-E206-46C5-A7F6-3669044A9F0D}"/>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Bagging – Random Forest</a:t>
            </a:r>
          </a:p>
        </p:txBody>
      </p:sp>
      <p:grpSp>
        <p:nvGrpSpPr>
          <p:cNvPr id="14" name="Group 13">
            <a:extLst>
              <a:ext uri="{FF2B5EF4-FFF2-40B4-BE49-F238E27FC236}">
                <a16:creationId xmlns:a16="http://schemas.microsoft.com/office/drawing/2014/main" id="{59DC7708-72A2-45B6-819F-B7B2C325B331}"/>
              </a:ext>
            </a:extLst>
          </p:cNvPr>
          <p:cNvGrpSpPr/>
          <p:nvPr/>
        </p:nvGrpSpPr>
        <p:grpSpPr>
          <a:xfrm>
            <a:off x="260089" y="983388"/>
            <a:ext cx="6337822" cy="2762145"/>
            <a:chOff x="176312" y="983389"/>
            <a:chExt cx="6337822" cy="2762145"/>
          </a:xfrm>
        </p:grpSpPr>
        <p:pic>
          <p:nvPicPr>
            <p:cNvPr id="7" name="Picture 6">
              <a:extLst>
                <a:ext uri="{FF2B5EF4-FFF2-40B4-BE49-F238E27FC236}">
                  <a16:creationId xmlns:a16="http://schemas.microsoft.com/office/drawing/2014/main" id="{6068DBF2-BD80-4F13-AA25-FF82CD2C4D9D}"/>
                </a:ext>
              </a:extLst>
            </p:cNvPr>
            <p:cNvPicPr>
              <a:picLocks noChangeAspect="1"/>
            </p:cNvPicPr>
            <p:nvPr/>
          </p:nvPicPr>
          <p:blipFill>
            <a:blip r:embed="rId3"/>
            <a:stretch>
              <a:fillRect/>
            </a:stretch>
          </p:blipFill>
          <p:spPr>
            <a:xfrm>
              <a:off x="176312" y="1017725"/>
              <a:ext cx="6337822" cy="2693473"/>
            </a:xfrm>
            <a:prstGeom prst="rect">
              <a:avLst/>
            </a:prstGeom>
          </p:spPr>
        </p:pic>
        <p:sp>
          <p:nvSpPr>
            <p:cNvPr id="10" name="Rectangle 9">
              <a:extLst>
                <a:ext uri="{FF2B5EF4-FFF2-40B4-BE49-F238E27FC236}">
                  <a16:creationId xmlns:a16="http://schemas.microsoft.com/office/drawing/2014/main" id="{2B419FAC-74D3-4907-BC90-D83E69213931}"/>
                </a:ext>
              </a:extLst>
            </p:cNvPr>
            <p:cNvSpPr/>
            <p:nvPr/>
          </p:nvSpPr>
          <p:spPr>
            <a:xfrm>
              <a:off x="2159876" y="1703280"/>
              <a:ext cx="851338" cy="66942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B2189A0D-D3CE-492F-9072-C49BDDC7C9AA}"/>
                </a:ext>
              </a:extLst>
            </p:cNvPr>
            <p:cNvSpPr/>
            <p:nvPr/>
          </p:nvSpPr>
          <p:spPr>
            <a:xfrm>
              <a:off x="2675056" y="983389"/>
              <a:ext cx="974661" cy="6009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249DEBE0-5A2F-4C9E-A4E7-6EAFB145BBB3}"/>
                </a:ext>
              </a:extLst>
            </p:cNvPr>
            <p:cNvSpPr/>
            <p:nvPr/>
          </p:nvSpPr>
          <p:spPr>
            <a:xfrm>
              <a:off x="2159877" y="2487818"/>
              <a:ext cx="851338" cy="60090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38F4A387-57F1-4234-A9BA-E9AEA49B04F7}"/>
                </a:ext>
              </a:extLst>
            </p:cNvPr>
            <p:cNvSpPr/>
            <p:nvPr/>
          </p:nvSpPr>
          <p:spPr>
            <a:xfrm>
              <a:off x="1694794" y="3203834"/>
              <a:ext cx="685800" cy="5417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8" name="Group 17">
            <a:extLst>
              <a:ext uri="{FF2B5EF4-FFF2-40B4-BE49-F238E27FC236}">
                <a16:creationId xmlns:a16="http://schemas.microsoft.com/office/drawing/2014/main" id="{5A88393B-82CA-47A3-B494-07E65BAE917F}"/>
              </a:ext>
            </a:extLst>
          </p:cNvPr>
          <p:cNvGrpSpPr/>
          <p:nvPr/>
        </p:nvGrpSpPr>
        <p:grpSpPr>
          <a:xfrm>
            <a:off x="260089" y="860668"/>
            <a:ext cx="6451146" cy="3147948"/>
            <a:chOff x="260089" y="860668"/>
            <a:chExt cx="6451146" cy="3147948"/>
          </a:xfrm>
        </p:grpSpPr>
        <p:pic>
          <p:nvPicPr>
            <p:cNvPr id="9" name="Picture 8">
              <a:extLst>
                <a:ext uri="{FF2B5EF4-FFF2-40B4-BE49-F238E27FC236}">
                  <a16:creationId xmlns:a16="http://schemas.microsoft.com/office/drawing/2014/main" id="{281D850E-24DC-4276-B7C3-7FEDFBA64AAE}"/>
                </a:ext>
              </a:extLst>
            </p:cNvPr>
            <p:cNvPicPr>
              <a:picLocks noChangeAspect="1"/>
            </p:cNvPicPr>
            <p:nvPr/>
          </p:nvPicPr>
          <p:blipFill>
            <a:blip r:embed="rId4"/>
            <a:stretch>
              <a:fillRect/>
            </a:stretch>
          </p:blipFill>
          <p:spPr>
            <a:xfrm>
              <a:off x="260089" y="906690"/>
              <a:ext cx="6451146" cy="3101926"/>
            </a:xfrm>
            <a:prstGeom prst="rect">
              <a:avLst/>
            </a:prstGeom>
          </p:spPr>
        </p:pic>
        <p:sp>
          <p:nvSpPr>
            <p:cNvPr id="15" name="Rectangle 14">
              <a:extLst>
                <a:ext uri="{FF2B5EF4-FFF2-40B4-BE49-F238E27FC236}">
                  <a16:creationId xmlns:a16="http://schemas.microsoft.com/office/drawing/2014/main" id="{444F436C-283B-45C5-B90E-371B263C8EB1}"/>
                </a:ext>
              </a:extLst>
            </p:cNvPr>
            <p:cNvSpPr/>
            <p:nvPr/>
          </p:nvSpPr>
          <p:spPr>
            <a:xfrm>
              <a:off x="1255835" y="1737539"/>
              <a:ext cx="1097072" cy="66942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DB377159-4851-44DE-88F3-128B06123C16}"/>
                </a:ext>
              </a:extLst>
            </p:cNvPr>
            <p:cNvSpPr/>
            <p:nvPr/>
          </p:nvSpPr>
          <p:spPr>
            <a:xfrm>
              <a:off x="1255836" y="2571749"/>
              <a:ext cx="1097071" cy="70447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E8446C95-9123-4634-A7BD-B39C9FF89416}"/>
                </a:ext>
              </a:extLst>
            </p:cNvPr>
            <p:cNvSpPr/>
            <p:nvPr/>
          </p:nvSpPr>
          <p:spPr>
            <a:xfrm>
              <a:off x="1997920" y="860668"/>
              <a:ext cx="12359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a:extLst>
              <a:ext uri="{FF2B5EF4-FFF2-40B4-BE49-F238E27FC236}">
                <a16:creationId xmlns:a16="http://schemas.microsoft.com/office/drawing/2014/main" id="{71132C7E-C789-41CF-9314-4307FF813D1D}"/>
              </a:ext>
            </a:extLst>
          </p:cNvPr>
          <p:cNvGrpSpPr/>
          <p:nvPr/>
        </p:nvGrpSpPr>
        <p:grpSpPr>
          <a:xfrm>
            <a:off x="260088" y="792565"/>
            <a:ext cx="6463244" cy="3219660"/>
            <a:chOff x="260088" y="792565"/>
            <a:chExt cx="6463244" cy="3219660"/>
          </a:xfrm>
        </p:grpSpPr>
        <p:pic>
          <p:nvPicPr>
            <p:cNvPr id="6" name="Picture 5">
              <a:extLst>
                <a:ext uri="{FF2B5EF4-FFF2-40B4-BE49-F238E27FC236}">
                  <a16:creationId xmlns:a16="http://schemas.microsoft.com/office/drawing/2014/main" id="{2AA7C483-BA59-45F5-BE7E-1F88851F30DC}"/>
                </a:ext>
              </a:extLst>
            </p:cNvPr>
            <p:cNvPicPr>
              <a:picLocks noChangeAspect="1"/>
            </p:cNvPicPr>
            <p:nvPr/>
          </p:nvPicPr>
          <p:blipFill>
            <a:blip r:embed="rId5"/>
            <a:stretch>
              <a:fillRect/>
            </a:stretch>
          </p:blipFill>
          <p:spPr>
            <a:xfrm>
              <a:off x="260088" y="801708"/>
              <a:ext cx="6463244" cy="3210517"/>
            </a:xfrm>
            <a:prstGeom prst="rect">
              <a:avLst/>
            </a:prstGeom>
          </p:spPr>
        </p:pic>
        <p:sp>
          <p:nvSpPr>
            <p:cNvPr id="19" name="Rectangle 18">
              <a:extLst>
                <a:ext uri="{FF2B5EF4-FFF2-40B4-BE49-F238E27FC236}">
                  <a16:creationId xmlns:a16="http://schemas.microsoft.com/office/drawing/2014/main" id="{648C8C5D-85F6-4380-A1A1-B8218D35F7E4}"/>
                </a:ext>
              </a:extLst>
            </p:cNvPr>
            <p:cNvSpPr/>
            <p:nvPr/>
          </p:nvSpPr>
          <p:spPr>
            <a:xfrm>
              <a:off x="2838748" y="792565"/>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74957FD4-6DE5-4520-B50E-62CDFF9CFD47}"/>
                </a:ext>
              </a:extLst>
            </p:cNvPr>
            <p:cNvSpPr/>
            <p:nvPr/>
          </p:nvSpPr>
          <p:spPr>
            <a:xfrm>
              <a:off x="883602" y="2556409"/>
              <a:ext cx="1012105" cy="70447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B51D6CEE-2DF6-4F2D-9D8C-59E45706BB0B}"/>
                </a:ext>
              </a:extLst>
            </p:cNvPr>
            <p:cNvSpPr/>
            <p:nvPr/>
          </p:nvSpPr>
          <p:spPr>
            <a:xfrm>
              <a:off x="2243652" y="1656689"/>
              <a:ext cx="949701"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6" name="Group 25">
            <a:extLst>
              <a:ext uri="{FF2B5EF4-FFF2-40B4-BE49-F238E27FC236}">
                <a16:creationId xmlns:a16="http://schemas.microsoft.com/office/drawing/2014/main" id="{2DDA63F3-7CE0-4739-A805-E457F78ABF7B}"/>
              </a:ext>
            </a:extLst>
          </p:cNvPr>
          <p:cNvGrpSpPr/>
          <p:nvPr/>
        </p:nvGrpSpPr>
        <p:grpSpPr>
          <a:xfrm>
            <a:off x="284300" y="731375"/>
            <a:ext cx="6463244" cy="3247804"/>
            <a:chOff x="284300" y="731375"/>
            <a:chExt cx="6463244" cy="3247804"/>
          </a:xfrm>
        </p:grpSpPr>
        <p:pic>
          <p:nvPicPr>
            <p:cNvPr id="8" name="Picture 7">
              <a:extLst>
                <a:ext uri="{FF2B5EF4-FFF2-40B4-BE49-F238E27FC236}">
                  <a16:creationId xmlns:a16="http://schemas.microsoft.com/office/drawing/2014/main" id="{BADC88C0-11C1-44FC-B1C5-2398F18D67EA}"/>
                </a:ext>
              </a:extLst>
            </p:cNvPr>
            <p:cNvPicPr>
              <a:picLocks noChangeAspect="1"/>
            </p:cNvPicPr>
            <p:nvPr/>
          </p:nvPicPr>
          <p:blipFill>
            <a:blip r:embed="rId6"/>
            <a:stretch>
              <a:fillRect/>
            </a:stretch>
          </p:blipFill>
          <p:spPr>
            <a:xfrm>
              <a:off x="284300" y="731375"/>
              <a:ext cx="6463244" cy="3247804"/>
            </a:xfrm>
            <a:prstGeom prst="rect">
              <a:avLst/>
            </a:prstGeom>
          </p:spPr>
        </p:pic>
        <p:sp>
          <p:nvSpPr>
            <p:cNvPr id="23" name="Rectangle 22">
              <a:extLst>
                <a:ext uri="{FF2B5EF4-FFF2-40B4-BE49-F238E27FC236}">
                  <a16:creationId xmlns:a16="http://schemas.microsoft.com/office/drawing/2014/main" id="{B355ED08-B19D-4BD2-9D87-C0F877E82724}"/>
                </a:ext>
              </a:extLst>
            </p:cNvPr>
            <p:cNvSpPr/>
            <p:nvPr/>
          </p:nvSpPr>
          <p:spPr>
            <a:xfrm>
              <a:off x="3442939" y="2500765"/>
              <a:ext cx="10116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A86F5E66-5DCB-489E-99F1-B71C8301B809}"/>
                </a:ext>
              </a:extLst>
            </p:cNvPr>
            <p:cNvSpPr/>
            <p:nvPr/>
          </p:nvSpPr>
          <p:spPr>
            <a:xfrm>
              <a:off x="2850854" y="736342"/>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0BF71F0D-E14B-4ADD-BF0A-B5089635B80C}"/>
                </a:ext>
              </a:extLst>
            </p:cNvPr>
            <p:cNvSpPr/>
            <p:nvPr/>
          </p:nvSpPr>
          <p:spPr>
            <a:xfrm>
              <a:off x="3463775" y="1609337"/>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7" name="Rectangle 26">
            <a:extLst>
              <a:ext uri="{FF2B5EF4-FFF2-40B4-BE49-F238E27FC236}">
                <a16:creationId xmlns:a16="http://schemas.microsoft.com/office/drawing/2014/main" id="{BA6307FF-62B2-49CC-B409-3376EA63B3F9}"/>
              </a:ext>
            </a:extLst>
          </p:cNvPr>
          <p:cNvSpPr/>
          <p:nvPr/>
        </p:nvSpPr>
        <p:spPr>
          <a:xfrm>
            <a:off x="260086" y="4012226"/>
            <a:ext cx="6463243" cy="4621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8" name="TextBox 27">
            <a:extLst>
              <a:ext uri="{FF2B5EF4-FFF2-40B4-BE49-F238E27FC236}">
                <a16:creationId xmlns:a16="http://schemas.microsoft.com/office/drawing/2014/main" id="{29E2E405-FDB0-4058-9F69-94422EB1B735}"/>
              </a:ext>
            </a:extLst>
          </p:cNvPr>
          <p:cNvSpPr txBox="1"/>
          <p:nvPr/>
        </p:nvSpPr>
        <p:spPr>
          <a:xfrm>
            <a:off x="296809" y="3970510"/>
            <a:ext cx="6505963" cy="461665"/>
          </a:xfrm>
          <a:prstGeom prst="rect">
            <a:avLst/>
          </a:prstGeom>
          <a:noFill/>
        </p:spPr>
        <p:txBody>
          <a:bodyPr wrap="square" rtlCol="0">
            <a:spAutoFit/>
          </a:bodyPr>
          <a:lstStyle/>
          <a:p>
            <a:pPr algn="ctr"/>
            <a:r>
              <a:rPr lang="en-SG" sz="1200" dirty="0">
                <a:solidFill>
                  <a:schemeClr val="tx1"/>
                </a:solidFill>
                <a:latin typeface="Century Gothic" panose="020B0502020202020204" pitchFamily="34" charset="0"/>
              </a:rPr>
              <a:t>4 trees are randomly printed</a:t>
            </a:r>
          </a:p>
          <a:p>
            <a:pPr algn="ctr"/>
            <a:r>
              <a:rPr lang="en-SG" sz="1200" dirty="0">
                <a:solidFill>
                  <a:schemeClr val="tx1"/>
                </a:solidFill>
                <a:latin typeface="Century Gothic" panose="020B0502020202020204" pitchFamily="34" charset="0"/>
                <a:sym typeface="Wingdings" panose="05000000000000000000" pitchFamily="2" charset="2"/>
              </a:rPr>
              <a:t>Primary Indicator: low value for Feature 24 (&lt;1/7) implies a Fraudulent transaction</a:t>
            </a:r>
            <a:endParaRPr lang="en-SG"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79851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8B1B1BA-0AC0-4C82-A642-DE39FF9450B4}"/>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77A07E60-D1BC-4A7F-86F7-38FE180054D5}"/>
              </a:ext>
            </a:extLst>
          </p:cNvPr>
          <p:cNvSpPr/>
          <p:nvPr/>
        </p:nvSpPr>
        <p:spPr>
          <a:xfrm>
            <a:off x="160980" y="3796462"/>
            <a:ext cx="6536039" cy="677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1" name="TextBox 50">
            <a:extLst>
              <a:ext uri="{FF2B5EF4-FFF2-40B4-BE49-F238E27FC236}">
                <a16:creationId xmlns:a16="http://schemas.microsoft.com/office/drawing/2014/main" id="{AED3F79D-74E8-4F34-B9D2-5F9124A3426D}"/>
              </a:ext>
            </a:extLst>
          </p:cNvPr>
          <p:cNvSpPr txBox="1"/>
          <p:nvPr/>
        </p:nvSpPr>
        <p:spPr>
          <a:xfrm>
            <a:off x="193883" y="3924134"/>
            <a:ext cx="6404028" cy="461665"/>
          </a:xfrm>
          <a:prstGeom prst="rect">
            <a:avLst/>
          </a:prstGeom>
          <a:noFill/>
        </p:spPr>
        <p:txBody>
          <a:bodyPr wrap="square" rtlCol="0">
            <a:spAutoFit/>
          </a:bodyPr>
          <a:lstStyle/>
          <a:p>
            <a:pPr algn="ctr"/>
            <a:r>
              <a:rPr lang="en-SG" sz="1200" dirty="0">
                <a:solidFill>
                  <a:schemeClr val="tx1"/>
                </a:solidFill>
                <a:latin typeface="Century Gothic" panose="020B0502020202020204" pitchFamily="34" charset="0"/>
              </a:rPr>
              <a:t>3 trees are randomly printed</a:t>
            </a:r>
          </a:p>
          <a:p>
            <a:pPr algn="ctr"/>
            <a:r>
              <a:rPr lang="en-SG" sz="1200" dirty="0">
                <a:solidFill>
                  <a:schemeClr val="tx1"/>
                </a:solidFill>
                <a:latin typeface="Century Gothic" panose="020B0502020202020204" pitchFamily="34" charset="0"/>
                <a:sym typeface="Wingdings" panose="05000000000000000000" pitchFamily="2" charset="2"/>
              </a:rPr>
              <a:t>Primary Indicator: low value for Feature 26 (-2) and 17(-2.8) implies non-fraudulent</a:t>
            </a:r>
            <a:endParaRPr lang="en-SG" sz="1200" dirty="0">
              <a:solidFill>
                <a:schemeClr val="tx1"/>
              </a:solidFill>
              <a:latin typeface="Century Gothic" panose="020B0502020202020204" pitchFamily="34" charset="0"/>
            </a:endParaRPr>
          </a:p>
        </p:txBody>
      </p:sp>
      <p:grpSp>
        <p:nvGrpSpPr>
          <p:cNvPr id="55" name="Group 54">
            <a:extLst>
              <a:ext uri="{FF2B5EF4-FFF2-40B4-BE49-F238E27FC236}">
                <a16:creationId xmlns:a16="http://schemas.microsoft.com/office/drawing/2014/main" id="{3089FCE8-46CD-4E83-B336-4787471F1440}"/>
              </a:ext>
            </a:extLst>
          </p:cNvPr>
          <p:cNvGrpSpPr/>
          <p:nvPr/>
        </p:nvGrpSpPr>
        <p:grpSpPr>
          <a:xfrm>
            <a:off x="260089" y="983388"/>
            <a:ext cx="6337822" cy="2727809"/>
            <a:chOff x="260089" y="983388"/>
            <a:chExt cx="6337822" cy="2727809"/>
          </a:xfrm>
        </p:grpSpPr>
        <p:pic>
          <p:nvPicPr>
            <p:cNvPr id="30" name="Picture 29">
              <a:extLst>
                <a:ext uri="{FF2B5EF4-FFF2-40B4-BE49-F238E27FC236}">
                  <a16:creationId xmlns:a16="http://schemas.microsoft.com/office/drawing/2014/main" id="{56DB1609-F616-4E2A-93F9-ECEDA2F1398C}"/>
                </a:ext>
              </a:extLst>
            </p:cNvPr>
            <p:cNvPicPr>
              <a:picLocks noChangeAspect="1"/>
            </p:cNvPicPr>
            <p:nvPr/>
          </p:nvPicPr>
          <p:blipFill>
            <a:blip r:embed="rId3"/>
            <a:stretch>
              <a:fillRect/>
            </a:stretch>
          </p:blipFill>
          <p:spPr>
            <a:xfrm>
              <a:off x="260089" y="1017724"/>
              <a:ext cx="6337822" cy="2693473"/>
            </a:xfrm>
            <a:prstGeom prst="rect">
              <a:avLst/>
            </a:prstGeom>
          </p:spPr>
        </p:pic>
        <p:sp>
          <p:nvSpPr>
            <p:cNvPr id="32" name="Rectangle 31">
              <a:extLst>
                <a:ext uri="{FF2B5EF4-FFF2-40B4-BE49-F238E27FC236}">
                  <a16:creationId xmlns:a16="http://schemas.microsoft.com/office/drawing/2014/main" id="{AE59C6E1-9B05-4447-BC6C-D738BF99D544}"/>
                </a:ext>
              </a:extLst>
            </p:cNvPr>
            <p:cNvSpPr/>
            <p:nvPr/>
          </p:nvSpPr>
          <p:spPr>
            <a:xfrm>
              <a:off x="2758833" y="983388"/>
              <a:ext cx="974661" cy="60090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0B49E257-2C45-4540-910B-DAF6D36BABF5}"/>
                </a:ext>
              </a:extLst>
            </p:cNvPr>
            <p:cNvSpPr/>
            <p:nvPr/>
          </p:nvSpPr>
          <p:spPr>
            <a:xfrm>
              <a:off x="3339193" y="1736219"/>
              <a:ext cx="974661" cy="60090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7E15B0E2-FA20-48F5-8044-F4DE17D3E2E0}"/>
                </a:ext>
              </a:extLst>
            </p:cNvPr>
            <p:cNvSpPr/>
            <p:nvPr/>
          </p:nvSpPr>
          <p:spPr>
            <a:xfrm>
              <a:off x="4857938" y="2457653"/>
              <a:ext cx="974661" cy="63238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6" name="TextBox 55">
            <a:extLst>
              <a:ext uri="{FF2B5EF4-FFF2-40B4-BE49-F238E27FC236}">
                <a16:creationId xmlns:a16="http://schemas.microsoft.com/office/drawing/2014/main" id="{D7CC35B3-4886-491E-BBCD-C0C0728ED08C}"/>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Bagging – Random Forest</a:t>
            </a:r>
          </a:p>
        </p:txBody>
      </p:sp>
      <p:grpSp>
        <p:nvGrpSpPr>
          <p:cNvPr id="58" name="Group 57">
            <a:extLst>
              <a:ext uri="{FF2B5EF4-FFF2-40B4-BE49-F238E27FC236}">
                <a16:creationId xmlns:a16="http://schemas.microsoft.com/office/drawing/2014/main" id="{1D5FD386-DA37-466C-9C04-0BEF9F86727A}"/>
              </a:ext>
            </a:extLst>
          </p:cNvPr>
          <p:cNvGrpSpPr/>
          <p:nvPr/>
        </p:nvGrpSpPr>
        <p:grpSpPr>
          <a:xfrm>
            <a:off x="160981" y="654010"/>
            <a:ext cx="6463244" cy="3231235"/>
            <a:chOff x="160981" y="654010"/>
            <a:chExt cx="6463244" cy="3231235"/>
          </a:xfrm>
        </p:grpSpPr>
        <p:pic>
          <p:nvPicPr>
            <p:cNvPr id="41" name="Picture 40">
              <a:extLst>
                <a:ext uri="{FF2B5EF4-FFF2-40B4-BE49-F238E27FC236}">
                  <a16:creationId xmlns:a16="http://schemas.microsoft.com/office/drawing/2014/main" id="{C49BBE37-B695-4679-8F7A-850543C6444E}"/>
                </a:ext>
              </a:extLst>
            </p:cNvPr>
            <p:cNvPicPr>
              <a:picLocks noChangeAspect="1"/>
            </p:cNvPicPr>
            <p:nvPr/>
          </p:nvPicPr>
          <p:blipFill>
            <a:blip r:embed="rId4"/>
            <a:stretch>
              <a:fillRect/>
            </a:stretch>
          </p:blipFill>
          <p:spPr>
            <a:xfrm>
              <a:off x="160981" y="674728"/>
              <a:ext cx="6463244" cy="3210517"/>
            </a:xfrm>
            <a:prstGeom prst="rect">
              <a:avLst/>
            </a:prstGeom>
          </p:spPr>
        </p:pic>
        <p:sp>
          <p:nvSpPr>
            <p:cNvPr id="42" name="Rectangle 41">
              <a:extLst>
                <a:ext uri="{FF2B5EF4-FFF2-40B4-BE49-F238E27FC236}">
                  <a16:creationId xmlns:a16="http://schemas.microsoft.com/office/drawing/2014/main" id="{108E9EC0-C4AE-42D9-B376-146BBE526876}"/>
                </a:ext>
              </a:extLst>
            </p:cNvPr>
            <p:cNvSpPr/>
            <p:nvPr/>
          </p:nvSpPr>
          <p:spPr>
            <a:xfrm>
              <a:off x="2739641" y="654010"/>
              <a:ext cx="10116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35DB234F-2471-4262-B985-0291649A7771}"/>
                </a:ext>
              </a:extLst>
            </p:cNvPr>
            <p:cNvSpPr/>
            <p:nvPr/>
          </p:nvSpPr>
          <p:spPr>
            <a:xfrm>
              <a:off x="2153676" y="1540716"/>
              <a:ext cx="949701"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B2BA6EA9-31DE-40D3-8DB0-EBC06B85774C}"/>
                </a:ext>
              </a:extLst>
            </p:cNvPr>
            <p:cNvSpPr/>
            <p:nvPr/>
          </p:nvSpPr>
          <p:spPr>
            <a:xfrm>
              <a:off x="4810661" y="2422231"/>
              <a:ext cx="974661" cy="729077"/>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ACD174FE-AE4F-477C-9D1A-503E418C9B52}"/>
                </a:ext>
              </a:extLst>
            </p:cNvPr>
            <p:cNvSpPr/>
            <p:nvPr/>
          </p:nvSpPr>
          <p:spPr>
            <a:xfrm>
              <a:off x="2136385" y="2422231"/>
              <a:ext cx="949701" cy="719819"/>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9" name="Group 58">
            <a:extLst>
              <a:ext uri="{FF2B5EF4-FFF2-40B4-BE49-F238E27FC236}">
                <a16:creationId xmlns:a16="http://schemas.microsoft.com/office/drawing/2014/main" id="{5DE2B381-E614-46FD-BD55-1D78939EFF59}"/>
              </a:ext>
            </a:extLst>
          </p:cNvPr>
          <p:cNvGrpSpPr/>
          <p:nvPr/>
        </p:nvGrpSpPr>
        <p:grpSpPr>
          <a:xfrm>
            <a:off x="193883" y="589463"/>
            <a:ext cx="6503136" cy="3295782"/>
            <a:chOff x="-6406366" y="876771"/>
            <a:chExt cx="6290620" cy="2920711"/>
          </a:xfrm>
        </p:grpSpPr>
        <p:pic>
          <p:nvPicPr>
            <p:cNvPr id="36" name="Picture 35">
              <a:extLst>
                <a:ext uri="{FF2B5EF4-FFF2-40B4-BE49-F238E27FC236}">
                  <a16:creationId xmlns:a16="http://schemas.microsoft.com/office/drawing/2014/main" id="{E76FED62-B0CA-42A7-B469-3AF439E970DA}"/>
                </a:ext>
              </a:extLst>
            </p:cNvPr>
            <p:cNvPicPr>
              <a:picLocks noChangeAspect="1"/>
            </p:cNvPicPr>
            <p:nvPr/>
          </p:nvPicPr>
          <p:blipFill>
            <a:blip r:embed="rId5"/>
            <a:stretch>
              <a:fillRect/>
            </a:stretch>
          </p:blipFill>
          <p:spPr>
            <a:xfrm>
              <a:off x="-6406366" y="919471"/>
              <a:ext cx="6290620" cy="2878011"/>
            </a:xfrm>
            <a:prstGeom prst="rect">
              <a:avLst/>
            </a:prstGeom>
          </p:spPr>
        </p:pic>
        <p:sp>
          <p:nvSpPr>
            <p:cNvPr id="37" name="Rectangle 36">
              <a:extLst>
                <a:ext uri="{FF2B5EF4-FFF2-40B4-BE49-F238E27FC236}">
                  <a16:creationId xmlns:a16="http://schemas.microsoft.com/office/drawing/2014/main" id="{794C36BB-FD94-45F4-B26F-7B093FB335DB}"/>
                </a:ext>
              </a:extLst>
            </p:cNvPr>
            <p:cNvSpPr/>
            <p:nvPr/>
          </p:nvSpPr>
          <p:spPr>
            <a:xfrm>
              <a:off x="-3901352" y="2458932"/>
              <a:ext cx="1192875" cy="669730"/>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9BA7AB18-9A0A-4100-BFBF-7570A0F87AE8}"/>
                </a:ext>
              </a:extLst>
            </p:cNvPr>
            <p:cNvSpPr/>
            <p:nvPr/>
          </p:nvSpPr>
          <p:spPr>
            <a:xfrm>
              <a:off x="-3912925" y="1693198"/>
              <a:ext cx="1239173" cy="667859"/>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36E3EF7-7F3F-4989-8224-3DF6FBB6C6D3}"/>
                </a:ext>
              </a:extLst>
            </p:cNvPr>
            <p:cNvSpPr/>
            <p:nvPr/>
          </p:nvSpPr>
          <p:spPr>
            <a:xfrm>
              <a:off x="-4700204" y="876771"/>
              <a:ext cx="1205180" cy="667858"/>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49261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5DD1-0AED-4CAD-94D4-CE38E77640F0}"/>
              </a:ext>
            </a:extLst>
          </p:cNvPr>
          <p:cNvSpPr>
            <a:spLocks noGrp="1"/>
          </p:cNvSpPr>
          <p:nvPr>
            <p:ph type="title"/>
          </p:nvPr>
        </p:nvSpPr>
        <p:spPr>
          <a:xfrm>
            <a:off x="274871" y="424477"/>
            <a:ext cx="6390450" cy="572700"/>
          </a:xfrm>
        </p:spPr>
        <p:txBody>
          <a:bodyPr/>
          <a:lstStyle/>
          <a:p>
            <a:endParaRPr lang="en-SG"/>
          </a:p>
        </p:txBody>
      </p:sp>
      <p:sp>
        <p:nvSpPr>
          <p:cNvPr id="3" name="Text Placeholder 2">
            <a:extLst>
              <a:ext uri="{FF2B5EF4-FFF2-40B4-BE49-F238E27FC236}">
                <a16:creationId xmlns:a16="http://schemas.microsoft.com/office/drawing/2014/main" id="{42B30D6D-AD9C-4821-BF9F-3C95EB052036}"/>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26FF1D07-92D9-415B-ADAA-ED7E3DA50A74}"/>
              </a:ext>
            </a:extLst>
          </p:cNvPr>
          <p:cNvSpPr/>
          <p:nvPr/>
        </p:nvSpPr>
        <p:spPr>
          <a:xfrm>
            <a:off x="0" y="-162838"/>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E1238373-9B76-4F3A-B13B-D3394FDDDBFA}"/>
              </a:ext>
            </a:extLst>
          </p:cNvPr>
          <p:cNvSpPr txBox="1"/>
          <p:nvPr/>
        </p:nvSpPr>
        <p:spPr>
          <a:xfrm>
            <a:off x="1" y="31525"/>
            <a:ext cx="6858000" cy="461665"/>
          </a:xfrm>
          <a:prstGeom prst="rect">
            <a:avLst/>
          </a:prstGeom>
          <a:noFill/>
        </p:spPr>
        <p:txBody>
          <a:bodyPr wrap="square" rtlCol="0">
            <a:spAutoFit/>
          </a:bodyPr>
          <a:lstStyle/>
          <a:p>
            <a:pPr algn="ctr"/>
            <a:r>
              <a:rPr lang="en-SG" sz="2400" dirty="0" err="1">
                <a:solidFill>
                  <a:schemeClr val="bg1"/>
                </a:solidFill>
                <a:latin typeface="OCR A Extended" panose="02010509020102010303" pitchFamily="50" charset="0"/>
              </a:rPr>
              <a:t>Futher</a:t>
            </a:r>
            <a:r>
              <a:rPr lang="en-SG" sz="2400" dirty="0">
                <a:solidFill>
                  <a:schemeClr val="bg1"/>
                </a:solidFill>
                <a:latin typeface="OCR A Extended" panose="02010509020102010303" pitchFamily="50" charset="0"/>
              </a:rPr>
              <a:t> Evaluation</a:t>
            </a:r>
          </a:p>
        </p:txBody>
      </p:sp>
      <p:pic>
        <p:nvPicPr>
          <p:cNvPr id="7" name="Picture 6" descr="A picture containing LEGO, toy&#10;&#10;Description generated with high confidence">
            <a:extLst>
              <a:ext uri="{FF2B5EF4-FFF2-40B4-BE49-F238E27FC236}">
                <a16:creationId xmlns:a16="http://schemas.microsoft.com/office/drawing/2014/main" id="{40080504-54BF-4777-BF74-46E83256BF30}"/>
              </a:ext>
            </a:extLst>
          </p:cNvPr>
          <p:cNvPicPr>
            <a:picLocks noChangeAspect="1"/>
          </p:cNvPicPr>
          <p:nvPr/>
        </p:nvPicPr>
        <p:blipFill>
          <a:blip r:embed="rId2"/>
          <a:stretch>
            <a:fillRect/>
          </a:stretch>
        </p:blipFill>
        <p:spPr>
          <a:xfrm>
            <a:off x="1267475" y="-3275"/>
            <a:ext cx="533924" cy="533924"/>
          </a:xfrm>
          <a:prstGeom prst="rect">
            <a:avLst/>
          </a:prstGeom>
        </p:spPr>
      </p:pic>
      <p:sp>
        <p:nvSpPr>
          <p:cNvPr id="8" name="Rectangle 7">
            <a:extLst>
              <a:ext uri="{FF2B5EF4-FFF2-40B4-BE49-F238E27FC236}">
                <a16:creationId xmlns:a16="http://schemas.microsoft.com/office/drawing/2014/main" id="{A2F6806B-7BA8-47D2-8FB2-0DEAE5968842}"/>
              </a:ext>
            </a:extLst>
          </p:cNvPr>
          <p:cNvSpPr/>
          <p:nvPr/>
        </p:nvSpPr>
        <p:spPr>
          <a:xfrm>
            <a:off x="274871" y="1512871"/>
            <a:ext cx="3736530" cy="264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9" name="Rectangle 8">
            <a:extLst>
              <a:ext uri="{FF2B5EF4-FFF2-40B4-BE49-F238E27FC236}">
                <a16:creationId xmlns:a16="http://schemas.microsoft.com/office/drawing/2014/main" id="{23C1527B-E057-4F32-934C-876BAAFB3645}"/>
              </a:ext>
            </a:extLst>
          </p:cNvPr>
          <p:cNvSpPr/>
          <p:nvPr/>
        </p:nvSpPr>
        <p:spPr>
          <a:xfrm>
            <a:off x="1489753" y="638012"/>
            <a:ext cx="4027469" cy="744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CDE8D3FB-4F33-4C02-A1D3-D0C8BEE79BAA}"/>
              </a:ext>
            </a:extLst>
          </p:cNvPr>
          <p:cNvSpPr/>
          <p:nvPr/>
        </p:nvSpPr>
        <p:spPr>
          <a:xfrm>
            <a:off x="1561672" y="694048"/>
            <a:ext cx="3806575" cy="61943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1" name="TextBox 10">
            <a:extLst>
              <a:ext uri="{FF2B5EF4-FFF2-40B4-BE49-F238E27FC236}">
                <a16:creationId xmlns:a16="http://schemas.microsoft.com/office/drawing/2014/main" id="{21B09D90-9738-43C1-ACD6-82D6828EF703}"/>
              </a:ext>
            </a:extLst>
          </p:cNvPr>
          <p:cNvSpPr txBox="1"/>
          <p:nvPr/>
        </p:nvSpPr>
        <p:spPr>
          <a:xfrm>
            <a:off x="1561672" y="768486"/>
            <a:ext cx="3806575" cy="461665"/>
          </a:xfrm>
          <a:prstGeom prst="rect">
            <a:avLst/>
          </a:prstGeom>
          <a:noFill/>
        </p:spPr>
        <p:txBody>
          <a:bodyPr wrap="square" rtlCol="0">
            <a:spAutoFit/>
          </a:bodyPr>
          <a:lstStyle/>
          <a:p>
            <a:pPr algn="ctr"/>
            <a:r>
              <a:rPr lang="en-SG" sz="2400" b="1" dirty="0">
                <a:solidFill>
                  <a:schemeClr val="tx1"/>
                </a:solidFill>
                <a:latin typeface="Century Gothic" panose="020B0502020202020204" pitchFamily="34" charset="0"/>
              </a:rPr>
              <a:t>Bias Variance Trade-off</a:t>
            </a:r>
          </a:p>
        </p:txBody>
      </p:sp>
      <p:pic>
        <p:nvPicPr>
          <p:cNvPr id="1026" name="Picture 2">
            <a:extLst>
              <a:ext uri="{FF2B5EF4-FFF2-40B4-BE49-F238E27FC236}">
                <a16:creationId xmlns:a16="http://schemas.microsoft.com/office/drawing/2014/main" id="{932E55AC-744D-463F-8BAD-4C032A4208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774" y="1527219"/>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EEB885C-A2AB-4526-A9B1-93F0F70C8B9A}"/>
              </a:ext>
            </a:extLst>
          </p:cNvPr>
          <p:cNvSpPr/>
          <p:nvPr/>
        </p:nvSpPr>
        <p:spPr>
          <a:xfrm>
            <a:off x="4151203" y="1513211"/>
            <a:ext cx="2302716" cy="266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TextBox 16">
            <a:extLst>
              <a:ext uri="{FF2B5EF4-FFF2-40B4-BE49-F238E27FC236}">
                <a16:creationId xmlns:a16="http://schemas.microsoft.com/office/drawing/2014/main" id="{9A67C557-51C1-4BC2-9667-8ED74DA298DB}"/>
              </a:ext>
            </a:extLst>
          </p:cNvPr>
          <p:cNvSpPr txBox="1"/>
          <p:nvPr/>
        </p:nvSpPr>
        <p:spPr>
          <a:xfrm>
            <a:off x="4151202" y="1674221"/>
            <a:ext cx="2282732" cy="2308324"/>
          </a:xfrm>
          <a:prstGeom prst="rect">
            <a:avLst/>
          </a:prstGeom>
          <a:noFill/>
        </p:spPr>
        <p:txBody>
          <a:bodyPr wrap="square" rtlCol="0">
            <a:spAutoFit/>
          </a:bodyPr>
          <a:lstStyle/>
          <a:p>
            <a:pPr algn="ctr"/>
            <a:r>
              <a:rPr lang="en-SG" sz="1600" b="1" u="sng" dirty="0">
                <a:solidFill>
                  <a:schemeClr val="tx1"/>
                </a:solidFill>
                <a:latin typeface="Century Gothic" panose="020B0502020202020204" pitchFamily="34" charset="0"/>
              </a:rPr>
              <a:t>Learning Curve</a:t>
            </a:r>
          </a:p>
          <a:p>
            <a:pPr algn="ctr"/>
            <a:endParaRPr lang="en-SG" sz="1600" b="1" u="sng" dirty="0">
              <a:solidFill>
                <a:schemeClr val="tx1"/>
              </a:solidFill>
              <a:latin typeface="Century Gothic" panose="020B0502020202020204" pitchFamily="34" charset="0"/>
            </a:endParaRPr>
          </a:p>
          <a:p>
            <a:pPr algn="ctr"/>
            <a:r>
              <a:rPr lang="en-SG" sz="1600" dirty="0">
                <a:solidFill>
                  <a:schemeClr val="tx1"/>
                </a:solidFill>
                <a:latin typeface="Century Gothic" panose="020B0502020202020204" pitchFamily="34" charset="0"/>
              </a:rPr>
              <a:t>For final model, bias-variance trade-off is good due to merging of training and cross-validation score </a:t>
            </a:r>
            <a:r>
              <a:rPr lang="en-SG" sz="1600" dirty="0">
                <a:solidFill>
                  <a:schemeClr val="tx1"/>
                </a:solidFill>
                <a:latin typeface="Century Gothic" panose="020B0502020202020204" pitchFamily="34" charset="0"/>
                <a:sym typeface="Wingdings" panose="05000000000000000000" pitchFamily="2" charset="2"/>
              </a:rPr>
              <a:t> robust and good model </a:t>
            </a:r>
            <a:endParaRPr lang="en-SG" sz="16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864948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6CB287-48F5-4E03-8B39-7AF20EC161A5}"/>
              </a:ext>
            </a:extLst>
          </p:cNvPr>
          <p:cNvSpPr/>
          <p:nvPr/>
        </p:nvSpPr>
        <p:spPr>
          <a:xfrm>
            <a:off x="0" y="-162838"/>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1F5060E0-0653-436A-9B57-BBA63939C753}"/>
              </a:ext>
            </a:extLst>
          </p:cNvPr>
          <p:cNvSpPr txBox="1"/>
          <p:nvPr/>
        </p:nvSpPr>
        <p:spPr>
          <a:xfrm>
            <a:off x="1" y="31525"/>
            <a:ext cx="6858000" cy="461665"/>
          </a:xfrm>
          <a:prstGeom prst="rect">
            <a:avLst/>
          </a:prstGeom>
          <a:noFill/>
        </p:spPr>
        <p:txBody>
          <a:bodyPr wrap="square" rtlCol="0">
            <a:spAutoFit/>
          </a:bodyPr>
          <a:lstStyle/>
          <a:p>
            <a:pPr algn="ctr"/>
            <a:r>
              <a:rPr lang="en-SG" sz="2400" dirty="0" err="1">
                <a:solidFill>
                  <a:schemeClr val="bg1"/>
                </a:solidFill>
                <a:latin typeface="OCR A Extended" panose="02010509020102010303" pitchFamily="50" charset="0"/>
              </a:rPr>
              <a:t>Futher</a:t>
            </a:r>
            <a:r>
              <a:rPr lang="en-SG" sz="2400" dirty="0">
                <a:solidFill>
                  <a:schemeClr val="bg1"/>
                </a:solidFill>
                <a:latin typeface="OCR A Extended" panose="02010509020102010303" pitchFamily="50" charset="0"/>
              </a:rPr>
              <a:t> Evaluation</a:t>
            </a:r>
          </a:p>
        </p:txBody>
      </p:sp>
      <p:pic>
        <p:nvPicPr>
          <p:cNvPr id="6" name="Picture 5" descr="A picture containing LEGO, toy&#10;&#10;Description generated with high confidence">
            <a:extLst>
              <a:ext uri="{FF2B5EF4-FFF2-40B4-BE49-F238E27FC236}">
                <a16:creationId xmlns:a16="http://schemas.microsoft.com/office/drawing/2014/main" id="{76A74276-96E9-4C9D-B36D-C5E344775F63}"/>
              </a:ext>
            </a:extLst>
          </p:cNvPr>
          <p:cNvPicPr>
            <a:picLocks noChangeAspect="1"/>
          </p:cNvPicPr>
          <p:nvPr/>
        </p:nvPicPr>
        <p:blipFill>
          <a:blip r:embed="rId2"/>
          <a:stretch>
            <a:fillRect/>
          </a:stretch>
        </p:blipFill>
        <p:spPr>
          <a:xfrm>
            <a:off x="1267475" y="-3275"/>
            <a:ext cx="533924" cy="533924"/>
          </a:xfrm>
          <a:prstGeom prst="rect">
            <a:avLst/>
          </a:prstGeom>
        </p:spPr>
      </p:pic>
      <p:sp>
        <p:nvSpPr>
          <p:cNvPr id="7" name="Rectangle 6">
            <a:extLst>
              <a:ext uri="{FF2B5EF4-FFF2-40B4-BE49-F238E27FC236}">
                <a16:creationId xmlns:a16="http://schemas.microsoft.com/office/drawing/2014/main" id="{CE83F751-DE34-4353-96D5-46A800B51063}"/>
              </a:ext>
            </a:extLst>
          </p:cNvPr>
          <p:cNvSpPr/>
          <p:nvPr/>
        </p:nvSpPr>
        <p:spPr>
          <a:xfrm>
            <a:off x="274871" y="1512871"/>
            <a:ext cx="3736530" cy="264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8" name="Rectangle 7">
            <a:extLst>
              <a:ext uri="{FF2B5EF4-FFF2-40B4-BE49-F238E27FC236}">
                <a16:creationId xmlns:a16="http://schemas.microsoft.com/office/drawing/2014/main" id="{E23C920E-593E-4D96-90A6-5B742D06AD24}"/>
              </a:ext>
            </a:extLst>
          </p:cNvPr>
          <p:cNvSpPr/>
          <p:nvPr/>
        </p:nvSpPr>
        <p:spPr>
          <a:xfrm>
            <a:off x="1489753" y="638012"/>
            <a:ext cx="4027469" cy="744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11790A89-6D34-4473-A7A6-7D9E9368BB62}"/>
              </a:ext>
            </a:extLst>
          </p:cNvPr>
          <p:cNvSpPr/>
          <p:nvPr/>
        </p:nvSpPr>
        <p:spPr>
          <a:xfrm>
            <a:off x="1561672" y="694048"/>
            <a:ext cx="3806575" cy="61943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 name="TextBox 9">
            <a:extLst>
              <a:ext uri="{FF2B5EF4-FFF2-40B4-BE49-F238E27FC236}">
                <a16:creationId xmlns:a16="http://schemas.microsoft.com/office/drawing/2014/main" id="{2166DDCB-AF51-4552-885D-BE93B16A5A59}"/>
              </a:ext>
            </a:extLst>
          </p:cNvPr>
          <p:cNvSpPr txBox="1"/>
          <p:nvPr/>
        </p:nvSpPr>
        <p:spPr>
          <a:xfrm>
            <a:off x="1561672" y="768486"/>
            <a:ext cx="3806575" cy="461665"/>
          </a:xfrm>
          <a:prstGeom prst="rect">
            <a:avLst/>
          </a:prstGeom>
          <a:noFill/>
        </p:spPr>
        <p:txBody>
          <a:bodyPr wrap="square" rtlCol="0">
            <a:spAutoFit/>
          </a:bodyPr>
          <a:lstStyle/>
          <a:p>
            <a:pPr algn="ctr"/>
            <a:r>
              <a:rPr lang="en-SG" sz="2400" b="1" dirty="0">
                <a:solidFill>
                  <a:schemeClr val="tx1"/>
                </a:solidFill>
                <a:latin typeface="Century Gothic" panose="020B0502020202020204" pitchFamily="34" charset="0"/>
              </a:rPr>
              <a:t>K-fold Cross Validation</a:t>
            </a:r>
          </a:p>
        </p:txBody>
      </p:sp>
      <p:sp>
        <p:nvSpPr>
          <p:cNvPr id="12" name="Rectangle 11">
            <a:extLst>
              <a:ext uri="{FF2B5EF4-FFF2-40B4-BE49-F238E27FC236}">
                <a16:creationId xmlns:a16="http://schemas.microsoft.com/office/drawing/2014/main" id="{27248AA3-2591-4CCA-83BE-7E052593DE45}"/>
              </a:ext>
            </a:extLst>
          </p:cNvPr>
          <p:cNvSpPr/>
          <p:nvPr/>
        </p:nvSpPr>
        <p:spPr>
          <a:xfrm>
            <a:off x="4151203" y="1513211"/>
            <a:ext cx="2302716" cy="266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D0D3A69A-28A6-48BA-81AE-D7FD0D747E32}"/>
              </a:ext>
            </a:extLst>
          </p:cNvPr>
          <p:cNvSpPr txBox="1"/>
          <p:nvPr/>
        </p:nvSpPr>
        <p:spPr>
          <a:xfrm>
            <a:off x="4151202" y="1674221"/>
            <a:ext cx="2282732" cy="2308324"/>
          </a:xfrm>
          <a:prstGeom prst="rect">
            <a:avLst/>
          </a:prstGeom>
          <a:noFill/>
        </p:spPr>
        <p:txBody>
          <a:bodyPr wrap="square" rtlCol="0">
            <a:spAutoFit/>
          </a:bodyPr>
          <a:lstStyle/>
          <a:p>
            <a:pPr algn="ctr"/>
            <a:r>
              <a:rPr lang="en-SG" sz="1600" b="1" u="sng" dirty="0">
                <a:solidFill>
                  <a:schemeClr val="tx1"/>
                </a:solidFill>
                <a:latin typeface="Century Gothic" panose="020B0502020202020204" pitchFamily="34" charset="0"/>
              </a:rPr>
              <a:t>AUC &amp; F1 Score for each of the 25 Iterations </a:t>
            </a:r>
          </a:p>
          <a:p>
            <a:pPr algn="ctr"/>
            <a:endParaRPr lang="en-SG" sz="1600" b="1" u="sng" dirty="0">
              <a:solidFill>
                <a:schemeClr val="tx1"/>
              </a:solidFill>
              <a:latin typeface="Century Gothic" panose="020B0502020202020204" pitchFamily="34" charset="0"/>
            </a:endParaRPr>
          </a:p>
          <a:p>
            <a:pPr algn="ctr"/>
            <a:r>
              <a:rPr lang="en-SG" sz="1600" dirty="0">
                <a:solidFill>
                  <a:schemeClr val="tx1"/>
                </a:solidFill>
                <a:latin typeface="Century Gothic" panose="020B0502020202020204" pitchFamily="34" charset="0"/>
              </a:rPr>
              <a:t>Minimal fluctuations in F-1 and AUC scores </a:t>
            </a:r>
            <a:r>
              <a:rPr lang="en-SG" sz="1600" dirty="0">
                <a:solidFill>
                  <a:schemeClr val="tx1"/>
                </a:solidFill>
                <a:latin typeface="Century Gothic" panose="020B0502020202020204" pitchFamily="34" charset="0"/>
                <a:sym typeface="Wingdings" panose="05000000000000000000" pitchFamily="2" charset="2"/>
              </a:rPr>
              <a:t> lack of overfitting / overfitting</a:t>
            </a:r>
            <a:endParaRPr lang="en-SG" sz="1600" dirty="0">
              <a:solidFill>
                <a:schemeClr val="tx1"/>
              </a:solidFill>
              <a:latin typeface="Century Gothic" panose="020B0502020202020204" pitchFamily="34" charset="0"/>
            </a:endParaRPr>
          </a:p>
        </p:txBody>
      </p:sp>
      <p:pic>
        <p:nvPicPr>
          <p:cNvPr id="2050" name="Picture 2">
            <a:extLst>
              <a:ext uri="{FF2B5EF4-FFF2-40B4-BE49-F238E27FC236}">
                <a16:creationId xmlns:a16="http://schemas.microsoft.com/office/drawing/2014/main" id="{7B272C52-63A9-4E16-9A11-CF03BE903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886" y="1504408"/>
            <a:ext cx="37052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737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D5685BBE-B5DB-4D8F-8D66-DB546A7542E4}"/>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Business Solution</a:t>
            </a:r>
          </a:p>
        </p:txBody>
      </p:sp>
      <p:sp>
        <p:nvSpPr>
          <p:cNvPr id="20" name="Rectangle: Rounded Corners 19">
            <a:extLst>
              <a:ext uri="{FF2B5EF4-FFF2-40B4-BE49-F238E27FC236}">
                <a16:creationId xmlns:a16="http://schemas.microsoft.com/office/drawing/2014/main" id="{623670E9-4861-4A90-AEF3-DB3EFFF08AF4}"/>
              </a:ext>
            </a:extLst>
          </p:cNvPr>
          <p:cNvSpPr/>
          <p:nvPr/>
        </p:nvSpPr>
        <p:spPr>
          <a:xfrm>
            <a:off x="1077375" y="683326"/>
            <a:ext cx="4708112" cy="3776848"/>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SG"/>
              <a:t>Using predictive analytics in concert with rules based strategies is the best way to ensure all fraud — whether it’s known or unknown, fast moving or slowly evolving — is detected and prevented before losses accrue. However, there’s still a few questions to be answered.</a:t>
            </a:r>
          </a:p>
        </p:txBody>
      </p:sp>
    </p:spTree>
    <p:extLst>
      <p:ext uri="{BB962C8B-B14F-4D97-AF65-F5344CB8AC3E}">
        <p14:creationId xmlns:p14="http://schemas.microsoft.com/office/powerpoint/2010/main" val="3029497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D5685BBE-B5DB-4D8F-8D66-DB546A7542E4}"/>
              </a:ext>
            </a:extLst>
          </p:cNvPr>
          <p:cNvSpPr txBox="1"/>
          <p:nvPr/>
        </p:nvSpPr>
        <p:spPr>
          <a:xfrm>
            <a:off x="1077375" y="31526"/>
            <a:ext cx="6175331" cy="461665"/>
          </a:xfrm>
          <a:prstGeom prst="rect">
            <a:avLst/>
          </a:prstGeom>
          <a:noFill/>
        </p:spPr>
        <p:txBody>
          <a:bodyPr wrap="square" rtlCol="0">
            <a:spAutoFit/>
          </a:bodyPr>
          <a:lstStyle/>
          <a:p>
            <a:r>
              <a:rPr lang="en-SG" sz="2400">
                <a:solidFill>
                  <a:schemeClr val="bg1"/>
                </a:solidFill>
                <a:latin typeface="OCR A Extended" panose="02010509020102010303" pitchFamily="50" charset="0"/>
              </a:rPr>
              <a:t>Business Solution</a:t>
            </a:r>
          </a:p>
        </p:txBody>
      </p:sp>
      <p:sp>
        <p:nvSpPr>
          <p:cNvPr id="20" name="Rectangle: Rounded Corners 19">
            <a:extLst>
              <a:ext uri="{FF2B5EF4-FFF2-40B4-BE49-F238E27FC236}">
                <a16:creationId xmlns:a16="http://schemas.microsoft.com/office/drawing/2014/main" id="{623670E9-4861-4A90-AEF3-DB3EFFF08AF4}"/>
              </a:ext>
            </a:extLst>
          </p:cNvPr>
          <p:cNvSpPr/>
          <p:nvPr/>
        </p:nvSpPr>
        <p:spPr>
          <a:xfrm>
            <a:off x="254000" y="901700"/>
            <a:ext cx="6426200" cy="3558473"/>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SG"/>
              <a:t>First, let’s address the </a:t>
            </a:r>
            <a:r>
              <a:rPr lang="en-SG" i="1"/>
              <a:t>cost question. </a:t>
            </a:r>
          </a:p>
          <a:p>
            <a:pPr lvl="1"/>
            <a:r>
              <a:rPr lang="en-SG"/>
              <a:t>The whole point of a fraud detection and prevention system is to reduce losses from fraud, especially when losses are increasing rapidly due to newer, faster methods of payment. The intuition is that managing fraud and knowing more about the customer and transaction can have a combined effect of increased sales and loyalty. However, the cost of controlling fraud is too high. That said, the losses associated with fraud, including lost customers due to false positives, could prove significantly more costly over time than solution investments to mitigate such issues in the first place.</a:t>
            </a:r>
            <a:r>
              <a:rPr lang="en-SG" i="1"/>
              <a:t> </a:t>
            </a:r>
          </a:p>
          <a:p>
            <a:pPr lvl="1"/>
            <a:r>
              <a:rPr lang="en-SG" i="1"/>
              <a:t>An effective fraud mitigation solution should have low false-positive ratios. </a:t>
            </a:r>
            <a:r>
              <a:rPr lang="en-SG"/>
              <a:t>Higher ratios not only have an adverse impact on customer satisfaction but also increase the operational cost of managing fraud. It needs to balance customer satisfaction (by faster processing of the transactions) and minimizing the loss due to possible fraudulent transactions.</a:t>
            </a:r>
          </a:p>
          <a:p>
            <a:pPr marL="285750" lvl="1" indent="-285750">
              <a:buFont typeface="Arial" panose="020B0604020202020204" pitchFamily="34" charset="0"/>
              <a:buChar char="•"/>
            </a:pPr>
            <a:endParaRPr lang="en-SG"/>
          </a:p>
        </p:txBody>
      </p:sp>
    </p:spTree>
    <p:extLst>
      <p:ext uri="{BB962C8B-B14F-4D97-AF65-F5344CB8AC3E}">
        <p14:creationId xmlns:p14="http://schemas.microsoft.com/office/powerpoint/2010/main" val="4061967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D5685BBE-B5DB-4D8F-8D66-DB546A7542E4}"/>
              </a:ext>
            </a:extLst>
          </p:cNvPr>
          <p:cNvSpPr txBox="1"/>
          <p:nvPr/>
        </p:nvSpPr>
        <p:spPr>
          <a:xfrm>
            <a:off x="1077375" y="31526"/>
            <a:ext cx="6175331" cy="461665"/>
          </a:xfrm>
          <a:prstGeom prst="rect">
            <a:avLst/>
          </a:prstGeom>
          <a:noFill/>
        </p:spPr>
        <p:txBody>
          <a:bodyPr wrap="square" rtlCol="0">
            <a:spAutoFit/>
          </a:bodyPr>
          <a:lstStyle/>
          <a:p>
            <a:r>
              <a:rPr lang="en-SG" sz="2400">
                <a:solidFill>
                  <a:schemeClr val="bg1"/>
                </a:solidFill>
                <a:latin typeface="OCR A Extended" panose="02010509020102010303" pitchFamily="50" charset="0"/>
              </a:rPr>
              <a:t>Business Solution</a:t>
            </a:r>
          </a:p>
        </p:txBody>
      </p:sp>
      <p:sp>
        <p:nvSpPr>
          <p:cNvPr id="20" name="Rectangle: Rounded Corners 19">
            <a:extLst>
              <a:ext uri="{FF2B5EF4-FFF2-40B4-BE49-F238E27FC236}">
                <a16:creationId xmlns:a16="http://schemas.microsoft.com/office/drawing/2014/main" id="{623670E9-4861-4A90-AEF3-DB3EFFF08AF4}"/>
              </a:ext>
            </a:extLst>
          </p:cNvPr>
          <p:cNvSpPr/>
          <p:nvPr/>
        </p:nvSpPr>
        <p:spPr>
          <a:xfrm>
            <a:off x="254000" y="901700"/>
            <a:ext cx="6426200" cy="3558473"/>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SG"/>
              <a:t>Secondly, the business case isn’t all about loss prevention. Banks, processors and merchants that implement the right fraud analytics solution can also reap significant improvements in customer service, and ultimately, their bottom line. This is because applying analytics to fraud detection enables consumers to have a better experience. Since the addition of analytics helps improve fraud detection while lowering the false positive rate, the banks and merchants gain greater customer loyalty as consumers are able to transact in confidence with less interruption. No consumer likes to deal with the fallout of their account falling victim to fraud. In the card industry, while the bank or processor will undoubtedly stop the fraud, cancel the card and send out a new one “in three business days,” the resulting inconvenience often erodes customer loyalty. 20% of consumers that experience fraud severed their relationship with their bank or merchant. </a:t>
            </a:r>
          </a:p>
        </p:txBody>
      </p:sp>
    </p:spTree>
    <p:extLst>
      <p:ext uri="{BB962C8B-B14F-4D97-AF65-F5344CB8AC3E}">
        <p14:creationId xmlns:p14="http://schemas.microsoft.com/office/powerpoint/2010/main" val="193166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325676" y="423090"/>
            <a:ext cx="7463832" cy="4197000"/>
          </a:xfrm>
          <a:prstGeom prst="rect">
            <a:avLst/>
          </a:prstGeom>
        </p:spPr>
        <p:txBody>
          <a:bodyPr spcFirstLastPara="1" wrap="square" lIns="91425" tIns="91425" rIns="91425" bIns="91425" anchor="t" anchorCtr="0">
            <a:noAutofit/>
          </a:bodyPr>
          <a:lstStyle/>
          <a:p>
            <a:pPr marL="0" indent="0">
              <a:buNone/>
            </a:pPr>
            <a:r>
              <a:rPr lang="en-GB" sz="1200"/>
              <a:t>Company: 25Credit </a:t>
            </a:r>
            <a:endParaRPr sz="1200"/>
          </a:p>
          <a:p>
            <a:pPr marL="0" indent="0">
              <a:spcBef>
                <a:spcPts val="1600"/>
              </a:spcBef>
              <a:buNone/>
            </a:pPr>
            <a:r>
              <a:rPr lang="en-GB" sz="1200"/>
              <a:t>Company: Global Credit Card Company</a:t>
            </a:r>
            <a:endParaRPr sz="1200"/>
          </a:p>
          <a:p>
            <a:pPr marL="0" indent="0">
              <a:spcBef>
                <a:spcPts val="1600"/>
              </a:spcBef>
              <a:buNone/>
            </a:pPr>
            <a:r>
              <a:rPr lang="en-GB" sz="1200"/>
              <a:t>Issues: </a:t>
            </a:r>
            <a:endParaRPr sz="1200"/>
          </a:p>
          <a:p>
            <a:pPr marL="0" indent="0">
              <a:spcBef>
                <a:spcPts val="1600"/>
              </a:spcBef>
              <a:buNone/>
            </a:pPr>
            <a:r>
              <a:rPr lang="en-GB" sz="1200"/>
              <a:t>-Annual $10 million fraudulent transactions </a:t>
            </a:r>
            <a:endParaRPr sz="1200"/>
          </a:p>
          <a:p>
            <a:pPr marL="0" indent="0">
              <a:spcBef>
                <a:spcPts val="1600"/>
              </a:spcBef>
              <a:buNone/>
            </a:pPr>
            <a:r>
              <a:rPr lang="en-GB" sz="1200"/>
              <a:t>-Significant costs and effort in the investigation and management of these transactions (lag time from occurrence of the fraud to the reporting) </a:t>
            </a:r>
            <a:endParaRPr sz="1200"/>
          </a:p>
          <a:p>
            <a:pPr marL="0" indent="0">
              <a:spcBef>
                <a:spcPts val="1600"/>
              </a:spcBef>
              <a:buNone/>
            </a:pPr>
            <a:r>
              <a:rPr lang="en-GB" sz="1200"/>
              <a:t>-Hard to recover the full amount from transactions due to time lapse </a:t>
            </a:r>
            <a:endParaRPr sz="1200"/>
          </a:p>
          <a:p>
            <a:pPr marL="0" indent="0">
              <a:spcBef>
                <a:spcPts val="1600"/>
              </a:spcBef>
              <a:buNone/>
            </a:pPr>
            <a:r>
              <a:rPr lang="en-GB" sz="1200"/>
              <a:t>Objective: </a:t>
            </a:r>
            <a:endParaRPr sz="1200"/>
          </a:p>
          <a:p>
            <a:pPr marL="0" indent="0">
              <a:spcBef>
                <a:spcPts val="1600"/>
              </a:spcBef>
              <a:buNone/>
            </a:pPr>
            <a:r>
              <a:rPr lang="en-GB" sz="1200"/>
              <a:t>-find solutions to reduce time and effort for investigation</a:t>
            </a:r>
            <a:endParaRPr sz="1200"/>
          </a:p>
          <a:p>
            <a:pPr marL="0" indent="0">
              <a:spcBef>
                <a:spcPts val="1600"/>
              </a:spcBef>
              <a:spcAft>
                <a:spcPts val="1600"/>
              </a:spcAft>
              <a:buNone/>
            </a:pPr>
            <a:r>
              <a:rPr lang="en-GB" sz="1200"/>
              <a:t>- improve on the fraud recover through early identification and proactive management of suspicious transactions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F9CB31-4E90-4582-A366-EDEEC0A62180}"/>
              </a:ext>
            </a:extLst>
          </p:cNvPr>
          <p:cNvSpPr>
            <a:spLocks noGrp="1"/>
          </p:cNvSpPr>
          <p:nvPr>
            <p:ph type="body" idx="1"/>
          </p:nvPr>
        </p:nvSpPr>
        <p:spPr/>
        <p:txBody>
          <a:bodyPr/>
          <a:lstStyle/>
          <a:p>
            <a:r>
              <a:rPr lang="en-SG"/>
              <a:t>Anonymized features make it difficult to do feature engineering </a:t>
            </a:r>
          </a:p>
        </p:txBody>
      </p:sp>
      <p:sp>
        <p:nvSpPr>
          <p:cNvPr id="3" name="Title 1">
            <a:extLst>
              <a:ext uri="{FF2B5EF4-FFF2-40B4-BE49-F238E27FC236}">
                <a16:creationId xmlns:a16="http://schemas.microsoft.com/office/drawing/2014/main" id="{6E5DDBDD-7263-4F2C-BB2C-81E337DA3B31}"/>
              </a:ext>
            </a:extLst>
          </p:cNvPr>
          <p:cNvSpPr txBox="1">
            <a:spLocks/>
          </p:cNvSpPr>
          <p:nvPr/>
        </p:nvSpPr>
        <p:spPr>
          <a:xfrm>
            <a:off x="233775" y="385649"/>
            <a:ext cx="639045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a:t>Limitations and Constraints</a:t>
            </a:r>
          </a:p>
        </p:txBody>
      </p:sp>
    </p:spTree>
    <p:extLst>
      <p:ext uri="{BB962C8B-B14F-4D97-AF65-F5344CB8AC3E}">
        <p14:creationId xmlns:p14="http://schemas.microsoft.com/office/powerpoint/2010/main" val="2981415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3C6C0E-C2A7-4BA0-89FE-FE4F1B1A4418}"/>
              </a:ext>
            </a:extLst>
          </p:cNvPr>
          <p:cNvSpPr>
            <a:spLocks noGrp="1"/>
          </p:cNvSpPr>
          <p:nvPr>
            <p:ph type="body" idx="1"/>
          </p:nvPr>
        </p:nvSpPr>
        <p:spPr/>
        <p:txBody>
          <a:bodyPr/>
          <a:lstStyle/>
          <a:p>
            <a:r>
              <a:rPr lang="en-SG" dirty="0"/>
              <a:t>Model Stacking </a:t>
            </a:r>
          </a:p>
          <a:p>
            <a:r>
              <a:rPr lang="en-SG" dirty="0"/>
              <a:t>Try Other Resampling Method</a:t>
            </a:r>
          </a:p>
          <a:p>
            <a:r>
              <a:rPr lang="en-SG" dirty="0"/>
              <a:t>Try Other Models: K-NN, Naïve Bayes, SVM, Boosting: </a:t>
            </a:r>
            <a:r>
              <a:rPr lang="en-SG" dirty="0" err="1"/>
              <a:t>XGBoost</a:t>
            </a:r>
            <a:r>
              <a:rPr lang="en-SG" dirty="0"/>
              <a:t>, </a:t>
            </a:r>
            <a:r>
              <a:rPr lang="en-SG" dirty="0" err="1"/>
              <a:t>LightGBM</a:t>
            </a:r>
            <a:r>
              <a:rPr lang="en-SG" dirty="0"/>
              <a:t>, </a:t>
            </a:r>
            <a:r>
              <a:rPr lang="en-SG" dirty="0" err="1"/>
              <a:t>CatBoost</a:t>
            </a:r>
            <a:r>
              <a:rPr lang="en-SG" dirty="0"/>
              <a:t>, AdaBoost   </a:t>
            </a:r>
          </a:p>
          <a:p>
            <a:endParaRPr lang="en-SG" dirty="0"/>
          </a:p>
        </p:txBody>
      </p:sp>
      <p:sp>
        <p:nvSpPr>
          <p:cNvPr id="4" name="Title 1">
            <a:extLst>
              <a:ext uri="{FF2B5EF4-FFF2-40B4-BE49-F238E27FC236}">
                <a16:creationId xmlns:a16="http://schemas.microsoft.com/office/drawing/2014/main" id="{2FC97ACB-5952-4E43-9A7C-4DE8DCC93CEE}"/>
              </a:ext>
            </a:extLst>
          </p:cNvPr>
          <p:cNvSpPr txBox="1">
            <a:spLocks/>
          </p:cNvSpPr>
          <p:nvPr/>
        </p:nvSpPr>
        <p:spPr>
          <a:xfrm>
            <a:off x="386175" y="597425"/>
            <a:ext cx="639045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a:t>Future Improvements </a:t>
            </a:r>
          </a:p>
        </p:txBody>
      </p:sp>
    </p:spTree>
    <p:extLst>
      <p:ext uri="{BB962C8B-B14F-4D97-AF65-F5344CB8AC3E}">
        <p14:creationId xmlns:p14="http://schemas.microsoft.com/office/powerpoint/2010/main" val="3615157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841E-F29C-42D7-BE84-5BE4F944657E}"/>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E666C023-6125-4EA5-BCDC-645900CF09D6}"/>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352775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endParaRPr/>
          </a:p>
        </p:txBody>
      </p:sp>
      <p:sp>
        <p:nvSpPr>
          <p:cNvPr id="79" name="Google Shape;79;p17"/>
          <p:cNvSpPr txBox="1">
            <a:spLocks noGrp="1"/>
          </p:cNvSpPr>
          <p:nvPr>
            <p:ph type="body" idx="1"/>
          </p:nvPr>
        </p:nvSpPr>
        <p:spPr>
          <a:xfrm>
            <a:off x="121920" y="1152475"/>
            <a:ext cx="6507480" cy="3416400"/>
          </a:xfrm>
          <a:prstGeom prst="rect">
            <a:avLst/>
          </a:prstGeom>
        </p:spPr>
        <p:txBody>
          <a:bodyPr spcFirstLastPara="1" wrap="square" lIns="91425" tIns="91425" rIns="91425" bIns="91425" anchor="t" anchorCtr="0">
            <a:noAutofit/>
          </a:bodyPr>
          <a:lstStyle/>
          <a:p>
            <a:pPr marL="0" indent="0">
              <a:buNone/>
            </a:pPr>
            <a:r>
              <a:rPr lang="en-GB"/>
              <a:t>-Analysis &amp; Understanding of the Current Problem and Data</a:t>
            </a:r>
            <a:endParaRPr/>
          </a:p>
          <a:p>
            <a:pPr marL="0" indent="0">
              <a:spcBef>
                <a:spcPts val="1600"/>
              </a:spcBef>
              <a:buNone/>
            </a:pPr>
            <a:r>
              <a:rPr lang="en-GB"/>
              <a:t>-Technical ML model </a:t>
            </a:r>
            <a:endParaRPr/>
          </a:p>
          <a:p>
            <a:pPr marL="0" indent="0">
              <a:spcBef>
                <a:spcPts val="1600"/>
              </a:spcBef>
              <a:spcAft>
                <a:spcPts val="1600"/>
              </a:spcAft>
              <a:buNone/>
            </a:pPr>
            <a:r>
              <a:rPr lang="en-GB"/>
              <a:t>-Recommendations on Integrating the insights into action plans / solutions to tackle 25Credit’s business challenges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ctrTitle"/>
          </p:nvPr>
        </p:nvSpPr>
        <p:spPr>
          <a:xfrm>
            <a:off x="-831292" y="744575"/>
            <a:ext cx="8520600" cy="2052600"/>
          </a:xfrm>
          <a:prstGeom prst="rect">
            <a:avLst/>
          </a:prstGeom>
        </p:spPr>
        <p:txBody>
          <a:bodyPr spcFirstLastPara="1" wrap="square" lIns="91425" tIns="91425" rIns="91425" bIns="91425" anchor="b" anchorCtr="0">
            <a:noAutofit/>
          </a:bodyPr>
          <a:lstStyle/>
          <a:p>
            <a:r>
              <a:rPr lang="en-GB"/>
              <a:t>Naive Bae-s</a:t>
            </a:r>
            <a:endParaRPr/>
          </a:p>
        </p:txBody>
      </p:sp>
      <p:sp>
        <p:nvSpPr>
          <p:cNvPr id="85" name="Google Shape;85;p18"/>
          <p:cNvSpPr txBox="1">
            <a:spLocks noGrp="1"/>
          </p:cNvSpPr>
          <p:nvPr>
            <p:ph type="subTitle" idx="1"/>
          </p:nvPr>
        </p:nvSpPr>
        <p:spPr>
          <a:xfrm>
            <a:off x="-831300" y="2834125"/>
            <a:ext cx="8520600" cy="792600"/>
          </a:xfrm>
          <a:prstGeom prst="rect">
            <a:avLst/>
          </a:prstGeom>
        </p:spPr>
        <p:txBody>
          <a:bodyPr spcFirstLastPara="1" wrap="square" lIns="91425" tIns="91425" rIns="91425" bIns="91425" anchor="t" anchorCtr="0">
            <a:noAutofit/>
          </a:bodyPr>
          <a:lstStyle/>
          <a:p>
            <a:pPr marL="0" inden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r>
              <a:rPr lang="en-GB"/>
              <a:t>Exploratory Data Analysis (5 Slides)</a:t>
            </a:r>
            <a:endParaRPr/>
          </a:p>
        </p:txBody>
      </p:sp>
      <p:sp>
        <p:nvSpPr>
          <p:cNvPr id="97" name="Google Shape;97;p20"/>
          <p:cNvSpPr txBox="1">
            <a:spLocks noGrp="1"/>
          </p:cNvSpPr>
          <p:nvPr>
            <p:ph type="body" idx="1"/>
          </p:nvPr>
        </p:nvSpPr>
        <p:spPr>
          <a:xfrm>
            <a:off x="-831300" y="1152475"/>
            <a:ext cx="8520600" cy="3416400"/>
          </a:xfrm>
          <a:prstGeom prst="rect">
            <a:avLst/>
          </a:prstGeom>
        </p:spPr>
        <p:txBody>
          <a:bodyPr spcFirstLastPara="1" wrap="square" lIns="91425" tIns="91425" rIns="91425" bIns="91425" anchor="t" anchorCtr="0">
            <a:noAutofit/>
          </a:bodyPr>
          <a:lstStyle/>
          <a:p>
            <a:pPr>
              <a:buChar char="-"/>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r>
              <a:rPr lang="en-GB"/>
              <a:t>Data Preprocessing (5 Slides)</a:t>
            </a:r>
            <a:endParaRPr/>
          </a:p>
        </p:txBody>
      </p:sp>
      <p:sp>
        <p:nvSpPr>
          <p:cNvPr id="91" name="Google Shape;91;p19"/>
          <p:cNvSpPr txBox="1">
            <a:spLocks noGrp="1"/>
          </p:cNvSpPr>
          <p:nvPr>
            <p:ph type="body" idx="1"/>
          </p:nvPr>
        </p:nvSpPr>
        <p:spPr>
          <a:xfrm>
            <a:off x="-831300" y="1152475"/>
            <a:ext cx="8520600" cy="3416400"/>
          </a:xfrm>
          <a:prstGeom prst="rect">
            <a:avLst/>
          </a:prstGeom>
        </p:spPr>
        <p:txBody>
          <a:bodyPr spcFirstLastPara="1" wrap="square" lIns="91425" tIns="91425" rIns="91425" bIns="91425" anchor="t" anchorCtr="0">
            <a:noAutofit/>
          </a:bodyPr>
          <a:lstStyle/>
          <a:p>
            <a:pPr>
              <a:buChar char="-"/>
            </a:pPr>
            <a:r>
              <a:rPr lang="en-GB"/>
              <a:t>Missing Value Pattern Analysis and Multiple Imputation</a:t>
            </a:r>
            <a:endParaRPr/>
          </a:p>
          <a:p>
            <a:pPr>
              <a:buChar char="-"/>
            </a:pPr>
            <a:r>
              <a:rPr lang="en-GB"/>
              <a:t>Outlier Analysis </a:t>
            </a:r>
            <a:endParaRPr/>
          </a:p>
          <a:p>
            <a:pPr>
              <a:buChar char="-"/>
            </a:pPr>
            <a:r>
              <a:rPr lang="en-GB"/>
              <a:t>Feature Re-engineering</a:t>
            </a:r>
            <a:endParaRPr/>
          </a:p>
          <a:p>
            <a:pPr>
              <a:buChar char="-"/>
            </a:pPr>
            <a:r>
              <a:rPr lang="en-GB"/>
              <a:t>Feature Selection </a:t>
            </a:r>
            <a:endParaRPr/>
          </a:p>
          <a:p>
            <a:pPr>
              <a:buChar char="-"/>
            </a:pPr>
            <a:r>
              <a:rPr lang="en-GB"/>
              <a:t>Data Resampling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r>
              <a:rPr lang="en-GB"/>
              <a:t>Classification Model Selection (7 Slides)</a:t>
            </a:r>
            <a:endParaRPr/>
          </a:p>
        </p:txBody>
      </p:sp>
      <p:sp>
        <p:nvSpPr>
          <p:cNvPr id="103" name="Google Shape;103;p21"/>
          <p:cNvSpPr txBox="1">
            <a:spLocks noGrp="1"/>
          </p:cNvSpPr>
          <p:nvPr>
            <p:ph type="body" idx="1"/>
          </p:nvPr>
        </p:nvSpPr>
        <p:spPr>
          <a:xfrm>
            <a:off x="-294425" y="1017725"/>
            <a:ext cx="8520600" cy="3416400"/>
          </a:xfrm>
          <a:prstGeom prst="rect">
            <a:avLst/>
          </a:prstGeom>
        </p:spPr>
        <p:txBody>
          <a:bodyPr spcFirstLastPara="1" wrap="square" lIns="91425" tIns="91425" rIns="91425" bIns="91425" anchor="t" anchorCtr="0">
            <a:noAutofit/>
          </a:bodyPr>
          <a:lstStyle/>
          <a:p>
            <a:pPr>
              <a:buChar char="-"/>
            </a:pPr>
            <a:r>
              <a:rPr lang="en-GB"/>
              <a:t>Proposed Models</a:t>
            </a:r>
            <a:endParaRPr/>
          </a:p>
          <a:p>
            <a:pPr>
              <a:buChar char="-"/>
            </a:pPr>
            <a:r>
              <a:rPr lang="en-GB"/>
              <a:t>Parameter Selection</a:t>
            </a:r>
            <a:endParaRPr/>
          </a:p>
          <a:p>
            <a:pPr>
              <a:buChar char="-"/>
            </a:pPr>
            <a:r>
              <a:rPr lang="en-GB" b="1"/>
              <a:t>Assumptions</a:t>
            </a:r>
            <a:endParaRPr b="1"/>
          </a:p>
          <a:p>
            <a:pPr>
              <a:buChar char="-"/>
            </a:pPr>
            <a:r>
              <a:rPr lang="en-GB" b="1"/>
              <a:t>Evaluation Metrics </a:t>
            </a:r>
            <a:endParaRPr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2462</Words>
  <Application>Microsoft Office PowerPoint</Application>
  <PresentationFormat>Custom</PresentationFormat>
  <Paragraphs>313</Paragraphs>
  <Slides>42</Slides>
  <Notes>35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HGPGothicE</vt:lpstr>
      <vt:lpstr>Aparajita</vt:lpstr>
      <vt:lpstr>Arial</vt:lpstr>
      <vt:lpstr>Calibri</vt:lpstr>
      <vt:lpstr>Calibri Light</vt:lpstr>
      <vt:lpstr>Century Gothic</vt:lpstr>
      <vt:lpstr>OCR A Extended</vt:lpstr>
      <vt:lpstr>Wingdings</vt:lpstr>
      <vt:lpstr>Simple Light</vt:lpstr>
      <vt:lpstr>Custom Design</vt:lpstr>
      <vt:lpstr>Deliverables</vt:lpstr>
      <vt:lpstr>Additional Areas of Assessment during Presentation</vt:lpstr>
      <vt:lpstr>Judging Criteria</vt:lpstr>
      <vt:lpstr>PowerPoint Presentation</vt:lpstr>
      <vt:lpstr>PowerPoint Presentation</vt:lpstr>
      <vt:lpstr>Naive Bae-s</vt:lpstr>
      <vt:lpstr>Exploratory Data Analysis (5 Slides)</vt:lpstr>
      <vt:lpstr>Data Preprocessing (5 Slides)</vt:lpstr>
      <vt:lpstr>Classification Model Selection (7 Slides)</vt:lpstr>
      <vt:lpstr>Model Comparison (3 Slides)  </vt:lpstr>
      <vt:lpstr>Recommendation (8 Slides) </vt:lpstr>
      <vt:lpstr>Conclusion (1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Deliverables</dc:title>
  <dc:creator>kaely</dc:creator>
  <cp:lastModifiedBy>ZHUO Yunying</cp:lastModifiedBy>
  <cp:revision>27</cp:revision>
  <dcterms:modified xsi:type="dcterms:W3CDTF">2019-03-18T13:44:08Z</dcterms:modified>
</cp:coreProperties>
</file>