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4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86E7-6C52-4B3E-93B1-10F578B51D45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E72F3-0086-4194-BFD7-BC68B6354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7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191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22A3-D004-46F5-89F5-33C676FF2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3FA82-5460-449E-9C35-B09386FF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B2D6B-B9E3-43D6-9D01-36AFB306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FDC-5254-4A44-B3B1-1CD3A661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BB64-9DB9-4B00-BE61-5254F0FF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4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FEE1-4D93-4671-A51E-65BEDCEB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99B7-AD5D-474E-85C7-D413286B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2CCD1-927E-4B9E-A0A9-262D2CBC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02CE-D194-498F-8B64-2D3BAC74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78FD-083B-4A1F-8BF8-3A4B13EA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8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717C-7B5E-4FA0-9BE5-2DDC201DE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7E46-3171-48E4-B911-189489E2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1A48-9AFE-4C91-A9DA-36CD7896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E0E5-661E-43A2-82F7-A259E512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5168-00A1-472F-BB9F-A798E65A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7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5;p3">
            <a:extLst>
              <a:ext uri="{FF2B5EF4-FFF2-40B4-BE49-F238E27FC236}">
                <a16:creationId xmlns:a16="http://schemas.microsoft.com/office/drawing/2014/main" id="{0A792B6B-BA96-41E2-8657-08DDCA0DD9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48835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7B454B-6C5E-4CAE-9191-55E3F05095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795" y="6418216"/>
            <a:ext cx="492441" cy="36933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DFD036F-E14E-432C-9767-5AD3F1FF83B5}"/>
              </a:ext>
            </a:extLst>
          </p:cNvPr>
          <p:cNvSpPr txBox="1"/>
          <p:nvPr userDrawn="1"/>
        </p:nvSpPr>
        <p:spPr>
          <a:xfrm>
            <a:off x="730422" y="6439420"/>
            <a:ext cx="247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0">
                <a:latin typeface="Century Gothic" panose="020B0502020202020204" pitchFamily="34" charset="0"/>
              </a:rPr>
              <a:t>Introduction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CCB693-65E3-4E19-A5DC-B1025042F19F}"/>
              </a:ext>
            </a:extLst>
          </p:cNvPr>
          <p:cNvCxnSpPr>
            <a:cxnSpLocks/>
          </p:cNvCxnSpPr>
          <p:nvPr userDrawn="1"/>
        </p:nvCxnSpPr>
        <p:spPr>
          <a:xfrm>
            <a:off x="2" y="6261748"/>
            <a:ext cx="12192000" cy="0"/>
          </a:xfrm>
          <a:prstGeom prst="line">
            <a:avLst/>
          </a:prstGeom>
          <a:ln>
            <a:solidFill>
              <a:srgbClr val="222F3E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3EF9E3A5-A91E-44F2-BA10-44FDBA273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08418" y="6418392"/>
            <a:ext cx="492441" cy="36933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8D2D778-A953-45E1-A37D-D62E8CD73C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5520" y="6407957"/>
            <a:ext cx="492441" cy="3693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6A609E9-2EEF-43F3-9308-B14A94A7C8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0075" y="6416943"/>
            <a:ext cx="492441" cy="3693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5A86A1-63A1-4E9A-BD16-5A939C2AAD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6869" y="6416943"/>
            <a:ext cx="492441" cy="36933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7E92EA8-594A-4B5C-BA07-47683E7CEE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3349" y="6416943"/>
            <a:ext cx="492441" cy="36933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7AB3446-A74D-4240-B2EA-38FF46E24E08}"/>
              </a:ext>
            </a:extLst>
          </p:cNvPr>
          <p:cNvSpPr txBox="1"/>
          <p:nvPr userDrawn="1"/>
        </p:nvSpPr>
        <p:spPr>
          <a:xfrm>
            <a:off x="4278400" y="6277355"/>
            <a:ext cx="160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latin typeface="Century Gothic" panose="020B0502020202020204" pitchFamily="34" charset="0"/>
              </a:rPr>
              <a:t>Data </a:t>
            </a:r>
          </a:p>
          <a:p>
            <a:pPr algn="ctr"/>
            <a:r>
              <a:rPr lang="en-SG" sz="1400" err="1">
                <a:latin typeface="Century Gothic" panose="020B0502020202020204" pitchFamily="34" charset="0"/>
              </a:rPr>
              <a:t>Preprocess</a:t>
            </a:r>
            <a:endParaRPr lang="en-SG" sz="1400"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427A6F-0E31-4AB1-B336-50CC89C5D38E}"/>
              </a:ext>
            </a:extLst>
          </p:cNvPr>
          <p:cNvSpPr txBox="1"/>
          <p:nvPr userDrawn="1"/>
        </p:nvSpPr>
        <p:spPr>
          <a:xfrm>
            <a:off x="2954475" y="6448005"/>
            <a:ext cx="114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>
                <a:latin typeface="Century Gothic" panose="020B0502020202020204" pitchFamily="34" charset="0"/>
              </a:rPr>
              <a:t>EDA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34A442-D2C9-445A-BD08-90E5E4523B83}"/>
              </a:ext>
            </a:extLst>
          </p:cNvPr>
          <p:cNvSpPr txBox="1"/>
          <p:nvPr userDrawn="1"/>
        </p:nvSpPr>
        <p:spPr>
          <a:xfrm>
            <a:off x="8227674" y="6293624"/>
            <a:ext cx="178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latin typeface="Century Gothic" panose="020B0502020202020204" pitchFamily="34" charset="0"/>
              </a:rPr>
              <a:t>Business Solution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5B329B-D458-4BFA-AB97-C158F48AA820}"/>
              </a:ext>
            </a:extLst>
          </p:cNvPr>
          <p:cNvSpPr txBox="1"/>
          <p:nvPr userDrawn="1"/>
        </p:nvSpPr>
        <p:spPr>
          <a:xfrm>
            <a:off x="10290741" y="6407957"/>
            <a:ext cx="164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80B8BD-B5E5-4801-A8FA-DCB268DBC692}"/>
              </a:ext>
            </a:extLst>
          </p:cNvPr>
          <p:cNvSpPr txBox="1"/>
          <p:nvPr userDrawn="1"/>
        </p:nvSpPr>
        <p:spPr>
          <a:xfrm>
            <a:off x="6250565" y="6315624"/>
            <a:ext cx="178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latin typeface="Century Gothic" panose="020B0502020202020204" pitchFamily="34" charset="0"/>
              </a:rPr>
              <a:t>Model </a:t>
            </a:r>
          </a:p>
          <a:p>
            <a:pPr algn="ctr"/>
            <a:r>
              <a:rPr lang="en-SG" sz="1400">
                <a:latin typeface="Century Gothic" panose="020B0502020202020204" pitchFamily="34" charset="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492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F490-8504-4A77-AB87-65FC7EF8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85C0-964D-4E36-8889-06788C91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994C-E361-4EDC-8A7D-56BAFA11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FB14-DA52-46BD-82E9-A29C7A45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4355-3EE9-4A7B-B78F-5630E46A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73A7-3191-4069-8999-4F5C8824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BE4C-A0E8-4DA2-A57A-9B2E0FAC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33F9-BAFB-4B18-BC93-ECD99C18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4266-9E5C-4907-BDFC-9A1B1BD5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943F4-8155-405D-BFF5-4ADCCBC1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9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E18E-9B61-400A-9FCD-73ED118A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E81B-929F-497A-8CCF-A7A45182E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008F-E7E3-4C21-91C3-A7584A485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9AB8F-D4ED-4713-81DF-550F11E1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32C68-43AE-421A-A088-75396CCE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18778-A2D1-4BB5-883A-F79AEC0E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4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49A2-6B05-4D27-99B4-2C411837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B24F9-9712-4B9E-A495-4DA4C2F1C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4AD1A-CBB6-42AD-9480-CA94AA45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63886-2E8B-4342-8370-F2DCBFD57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1F3E6-00D9-472E-9BF5-3447079DB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195E1-918A-466B-8F58-FDAE6A41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B23C5-B24B-4E08-BFD4-BFE7C177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4E477-D921-4FE5-B55D-3F2E8BC3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28CE-7A55-4F1B-8C96-58C32EBE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F1ABD-B274-4DD1-AC14-B854BE8E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19A7-8D87-4954-9BB5-00D5BCF9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E1338-05BE-4FE0-AD2A-AE1F0FED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74E25-1D73-46D7-859E-E3E842E2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205F0-B5CB-4D42-BAC5-8D9F6C50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3C2A5-7B2D-4BFA-A32C-0BF96BA1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8267-1DDD-4D12-A4E8-7C41EC84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0228-DFD9-4198-914F-E185C85A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1F509-4465-4E0F-A1B1-45B40EAD0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7DB5C-9859-48BB-A44C-9DB8F67A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C0819-9D25-4A5D-B640-EA848648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9D43-29EA-4F9A-B75A-1CE6D1EB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3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8616-8205-4678-9278-FA7B3B72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ACA39-41CC-4302-ACAF-441A69C3D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275F7-FA65-4B1F-855E-DD1ACA9F8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38802-0205-4E33-99FB-0AD2258C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03606-569C-4219-AFB9-DD05E3C9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510DB-0372-4044-AB4F-D0B1F59E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1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7ECB2-3DDB-4C6D-8B10-139BC379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66D46-893C-4BF0-966E-E451B25E2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A6139-D5D7-429E-9D25-38254AB9E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10A6B-AFE2-4D10-8DA5-99A33A939F2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5019-9D54-489E-977E-A86C52AF3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0A8B-9E59-4D72-A692-B2A5B8D1F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ED-81BC-4D3D-ADD2-EB713F28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6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9C5F-1D78-40B5-B3BD-C18234C37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B4D36-C6BF-4C94-B498-7345FDD08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51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233E35-8D76-4D14-A1D7-6EF20925FC58}"/>
              </a:ext>
            </a:extLst>
          </p:cNvPr>
          <p:cNvSpPr/>
          <p:nvPr/>
        </p:nvSpPr>
        <p:spPr>
          <a:xfrm>
            <a:off x="1947319" y="1047141"/>
            <a:ext cx="1460116" cy="356300"/>
          </a:xfrm>
          <a:prstGeom prst="roundRect">
            <a:avLst/>
          </a:prstGeom>
          <a:solidFill>
            <a:schemeClr val="tx1"/>
          </a:solidFill>
          <a:ln>
            <a:solidFill>
              <a:srgbClr val="FFC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/>
              <a:t>Customers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F21F6-9435-4A76-8DA4-1E47300BB96E}"/>
              </a:ext>
            </a:extLst>
          </p:cNvPr>
          <p:cNvSpPr/>
          <p:nvPr/>
        </p:nvSpPr>
        <p:spPr>
          <a:xfrm>
            <a:off x="3551665" y="1037601"/>
            <a:ext cx="1460116" cy="356300"/>
          </a:xfrm>
          <a:prstGeom prst="roundRect">
            <a:avLst/>
          </a:prstGeom>
          <a:solidFill>
            <a:schemeClr val="tx1"/>
          </a:solidFill>
          <a:ln>
            <a:solidFill>
              <a:srgbClr val="FFC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/>
              <a:t>Employees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4B47AF-CC57-488C-9DC9-D279A1A9D04E}"/>
              </a:ext>
            </a:extLst>
          </p:cNvPr>
          <p:cNvSpPr/>
          <p:nvPr/>
        </p:nvSpPr>
        <p:spPr>
          <a:xfrm>
            <a:off x="5156009" y="1063097"/>
            <a:ext cx="2217352" cy="342096"/>
          </a:xfrm>
          <a:prstGeom prst="roundRect">
            <a:avLst/>
          </a:prstGeom>
          <a:solidFill>
            <a:schemeClr val="tx1"/>
          </a:solidFill>
          <a:ln>
            <a:solidFill>
              <a:srgbClr val="FFC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/>
              <a:t>Business Partners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8B55A6-A70C-48EF-A476-44B4A513CE33}"/>
              </a:ext>
            </a:extLst>
          </p:cNvPr>
          <p:cNvSpPr/>
          <p:nvPr/>
        </p:nvSpPr>
        <p:spPr>
          <a:xfrm>
            <a:off x="7517591" y="1063098"/>
            <a:ext cx="2721672" cy="376268"/>
          </a:xfrm>
          <a:prstGeom prst="roundRect">
            <a:avLst/>
          </a:prstGeom>
          <a:solidFill>
            <a:schemeClr val="tx1"/>
          </a:solidFill>
          <a:ln>
            <a:solidFill>
              <a:srgbClr val="FFC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/>
              <a:t>Vendors and Suppliers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7E3EFCA-89FC-4CA5-8AF1-72573F729397}"/>
              </a:ext>
            </a:extLst>
          </p:cNvPr>
          <p:cNvSpPr txBox="1">
            <a:spLocks/>
          </p:cNvSpPr>
          <p:nvPr/>
        </p:nvSpPr>
        <p:spPr>
          <a:xfrm>
            <a:off x="1524000" y="1"/>
            <a:ext cx="9144000" cy="692863"/>
          </a:xfrm>
          <a:prstGeom prst="rect">
            <a:avLst/>
          </a:prstGeom>
          <a:solidFill>
            <a:srgbClr val="222F3E"/>
          </a:solidFill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SG" sz="2000" b="1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92C705-582E-40DE-A17B-0145D1A748C0}"/>
              </a:ext>
            </a:extLst>
          </p:cNvPr>
          <p:cNvSpPr txBox="1"/>
          <p:nvPr/>
        </p:nvSpPr>
        <p:spPr>
          <a:xfrm>
            <a:off x="1524001" y="79691"/>
            <a:ext cx="914399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667" b="1">
                <a:solidFill>
                  <a:schemeClr val="bg1"/>
                </a:solidFill>
                <a:latin typeface="OCR A Extended" panose="02010509020102010303" pitchFamily="50" charset="0"/>
              </a:rPr>
              <a:t>Business Solution- Stakeholders and Risks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E31E137-9282-4AF8-B8E3-9487ADDC56C8}"/>
              </a:ext>
            </a:extLst>
          </p:cNvPr>
          <p:cNvSpPr txBox="1">
            <a:spLocks/>
          </p:cNvSpPr>
          <p:nvPr/>
        </p:nvSpPr>
        <p:spPr>
          <a:xfrm>
            <a:off x="1947319" y="1609971"/>
            <a:ext cx="8250956" cy="26572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600" b="1">
                <a:latin typeface="Century Gothic"/>
              </a:rPr>
              <a:t>Recommendations:</a:t>
            </a:r>
          </a:p>
          <a:p>
            <a:pPr marL="228594" indent="-228594">
              <a:buSzPct val="150000"/>
              <a:buFont typeface="Arial" panose="020B0604020202020204" pitchFamily="34" charset="0"/>
              <a:buChar char="•"/>
            </a:pPr>
            <a:r>
              <a:rPr lang="en-SG" sz="1600">
                <a:latin typeface="Century Gothic"/>
              </a:rPr>
              <a:t>Encourage sellers, customers, and products to provide information with increasing frequency to conduct risk analysis at a fast pace</a:t>
            </a:r>
          </a:p>
          <a:p>
            <a:pPr marL="228594" indent="-228594">
              <a:buSzPct val="150000"/>
              <a:buFont typeface="Arial" panose="020B0604020202020204" pitchFamily="34" charset="0"/>
              <a:buChar char="•"/>
            </a:pPr>
            <a:r>
              <a:rPr lang="en-SG" sz="1600">
                <a:latin typeface="Century Gothic"/>
              </a:rPr>
              <a:t>Move towards more transparency</a:t>
            </a:r>
          </a:p>
          <a:p>
            <a:pPr marL="228594" indent="-228594">
              <a:buSzPct val="150000"/>
              <a:buFont typeface="Arial" panose="020B0604020202020204" pitchFamily="34" charset="0"/>
              <a:buChar char="•"/>
            </a:pPr>
            <a:r>
              <a:rPr lang="en-SG" sz="1600">
                <a:latin typeface="Century Gothic"/>
              </a:rPr>
              <a:t>Reduce the cost of risk management and improve its effectiveness by implementing the recommended models</a:t>
            </a:r>
          </a:p>
          <a:p>
            <a:pPr marL="228594" indent="-228594">
              <a:buSzPct val="150000"/>
              <a:buFont typeface="Arial" panose="020B0604020202020204" pitchFamily="34" charset="0"/>
              <a:buChar char="•"/>
            </a:pPr>
            <a:r>
              <a:rPr lang="en-SG" sz="1600">
                <a:latin typeface="Century Gothic"/>
              </a:rPr>
              <a:t>Foster a risk-intelligent culture and empower employees at every level to take on informed risks</a:t>
            </a:r>
          </a:p>
          <a:p>
            <a:pPr marL="228594" indent="-228594">
              <a:buSzPct val="150000"/>
              <a:buFont typeface="Arial" panose="020B0604020202020204" pitchFamily="34" charset="0"/>
              <a:buChar char="•"/>
            </a:pPr>
            <a:r>
              <a:rPr lang="en-SG" sz="1600">
                <a:latin typeface="Century Gothic"/>
              </a:rPr>
              <a:t>Continuously monitor the changes in the environment to determine disruptive and emerging sources of fraud, and update the recommended accordingly</a:t>
            </a:r>
          </a:p>
          <a:p>
            <a:endParaRPr lang="en-SG" sz="1600">
              <a:latin typeface="Century Gothic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D2169F3-F008-4AAF-A3DE-02EFB07A1A67}"/>
              </a:ext>
            </a:extLst>
          </p:cNvPr>
          <p:cNvSpPr txBox="1">
            <a:spLocks/>
          </p:cNvSpPr>
          <p:nvPr/>
        </p:nvSpPr>
        <p:spPr>
          <a:xfrm>
            <a:off x="1970521" y="4501662"/>
            <a:ext cx="8250956" cy="13467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600" b="1">
                <a:latin typeface="Century Gothic"/>
              </a:rPr>
              <a:t>Risks of not implementing the suggested solutions:</a:t>
            </a:r>
          </a:p>
          <a:p>
            <a:pPr marL="228594" indent="-228594">
              <a:buSzPct val="150000"/>
              <a:buFont typeface="Arial" panose="020B0604020202020204" pitchFamily="34" charset="0"/>
              <a:buChar char="•"/>
            </a:pPr>
            <a:r>
              <a:rPr lang="en-SG" sz="1600">
                <a:latin typeface="Century Gothic" panose="020B0502020202020204" pitchFamily="34" charset="0"/>
              </a:rPr>
              <a:t>In case timely action is not taken, there might be potential reputation damage and regulatory actions</a:t>
            </a:r>
          </a:p>
          <a:p>
            <a:pPr marL="228594" indent="-228594">
              <a:buSzPct val="150000"/>
              <a:buFont typeface="Arial" panose="020B0604020202020204" pitchFamily="34" charset="0"/>
              <a:buChar char="•"/>
            </a:pPr>
            <a:r>
              <a:rPr lang="en-SG" sz="1600">
                <a:latin typeface="Century Gothic" panose="020B0502020202020204" pitchFamily="34" charset="0"/>
              </a:rPr>
              <a:t>The company may be caught off-guard if they don’t have strategic threat monitoring and identification mechanisms in place</a:t>
            </a:r>
          </a:p>
        </p:txBody>
      </p:sp>
    </p:spTree>
    <p:extLst>
      <p:ext uri="{BB962C8B-B14F-4D97-AF65-F5344CB8AC3E}">
        <p14:creationId xmlns:p14="http://schemas.microsoft.com/office/powerpoint/2010/main" val="876642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OCR A Extended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PERIWAL</dc:creator>
  <cp:lastModifiedBy>Shubham PERIWAL</cp:lastModifiedBy>
  <cp:revision>1</cp:revision>
  <dcterms:created xsi:type="dcterms:W3CDTF">2019-03-18T14:31:30Z</dcterms:created>
  <dcterms:modified xsi:type="dcterms:W3CDTF">2019-03-18T14:31:33Z</dcterms:modified>
</cp:coreProperties>
</file>