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Raleway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Medium-italic.fntdata"/><Relationship Id="rId30" Type="http://schemas.openxmlformats.org/officeDocument/2006/relationships/font" Target="fonts/Raleway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alewayMedium-bold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4786e2634_2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4786e263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4786e2634_2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4786e263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786e2634_2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4786e2634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4786e2634_2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4786e2634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786e2634_2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4786e263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4786e2634_2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4786e263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6144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ModE-Sim – a medium-sized atmospheric general circulation model (AGCM) ensemble to study climate variability during the modern era (1420 to 2009)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Understanding Climate Extremes Through Comprehensive Ensemble Analysis</a:t>
            </a:r>
            <a:endParaRPr sz="2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dk1"/>
              </a:highlight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Kaushik Datta • 23341060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</a:pPr>
            <a:r>
              <a:rPr lang="en" sz="1600">
                <a:highlight>
                  <a:schemeClr val="dk1"/>
                </a:highlight>
              </a:rPr>
              <a:t>Brief overview of ModE-Sim and its purpose</a:t>
            </a:r>
            <a:endParaRPr sz="1600"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600"/>
              <a:buFont typeface="Roboto"/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</a:pPr>
            <a:r>
              <a:rPr lang="en" sz="1600">
                <a:highlight>
                  <a:schemeClr val="dk1"/>
                </a:highlight>
              </a:rPr>
              <a:t>Importance of studying extreme events in climate science</a:t>
            </a:r>
            <a:endParaRPr sz="1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0975" y="1912650"/>
            <a:ext cx="4482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Ensemble Approach</a:t>
            </a:r>
            <a:r>
              <a:rPr b="0" lang="en" sz="2800">
                <a:latin typeface="Raleway Medium"/>
                <a:ea typeface="Raleway Medium"/>
                <a:cs typeface="Raleway Medium"/>
                <a:sym typeface="Raleway Medium"/>
              </a:rPr>
              <a:t> and Case Study</a:t>
            </a:r>
            <a:endParaRPr/>
          </a:p>
        </p:txBody>
      </p:sp>
      <p:sp>
        <p:nvSpPr>
          <p:cNvPr id="130" name="Google Shape;13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ModE-Sim: Large ensemble of </a:t>
            </a:r>
            <a:r>
              <a:rPr lang="en" sz="1200">
                <a:highlight>
                  <a:schemeClr val="dk1"/>
                </a:highlight>
              </a:rPr>
              <a:t>AGCM simulations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Statistically robust analysis of rare extreme events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Focus on heat waves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Two definitions: fixed climatology (1961–1990) and a 31-year running window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Adapting to anthropogenic warming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5010650" y="825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</a:pPr>
            <a:r>
              <a:rPr lang="en" sz="1700">
                <a:highlight>
                  <a:schemeClr val="dk1"/>
                </a:highlight>
              </a:rPr>
              <a:t>ModE-Sim successfully captures internal variability</a:t>
            </a:r>
            <a:endParaRPr sz="1700"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700"/>
              <a:buFont typeface="Roboto"/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</a:pPr>
            <a:r>
              <a:rPr lang="en" sz="1700">
                <a:highlight>
                  <a:schemeClr val="dk1"/>
                </a:highlight>
              </a:rPr>
              <a:t>Internal variability capture</a:t>
            </a:r>
            <a:endParaRPr sz="1700"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700"/>
              <a:buFont typeface="Roboto"/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None/>
            </a:pPr>
            <a:r>
              <a:rPr lang="en" sz="1700">
                <a:highlight>
                  <a:schemeClr val="dk1"/>
                </a:highlight>
              </a:rPr>
              <a:t>Depiction of 19th- and 20th-century heat waves</a:t>
            </a:r>
            <a:endParaRPr sz="17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0" y="1851650"/>
            <a:ext cx="4411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highlight>
                  <a:schemeClr val="lt1"/>
                </a:highlight>
              </a:rPr>
              <a:t>Correlation and External Forcing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142" name="Google Shape;142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>
                <a:highlight>
                  <a:schemeClr val="dk1"/>
                </a:highlight>
              </a:rPr>
              <a:t>Correlation analysis revealing hemispheric-scale heat waves</a:t>
            </a:r>
            <a:endParaRPr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>
                <a:highlight>
                  <a:schemeClr val="dk1"/>
                </a:highlight>
              </a:rPr>
              <a:t>High correlation between observed and ModE-Sim ensemble means</a:t>
            </a:r>
            <a:endParaRPr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>
                <a:highlight>
                  <a:schemeClr val="dk1"/>
                </a:highlight>
              </a:rPr>
              <a:t>Implications of a link to external forcing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4787025" y="142850"/>
            <a:ext cx="3837000" cy="40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chemeClr val="dk1"/>
                </a:highlight>
              </a:rPr>
              <a:t>ModE-Sim as a valuable tool for 600 years of climate understanding</a:t>
            </a:r>
            <a:endParaRPr b="1" sz="1700">
              <a:highlight>
                <a:schemeClr val="dk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chemeClr val="dk1"/>
                </a:highlight>
              </a:rPr>
              <a:t>Recommendation: Analyzing epochs separately</a:t>
            </a:r>
            <a:endParaRPr b="1" sz="1700">
              <a:highlight>
                <a:schemeClr val="dk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chemeClr val="dk1"/>
                </a:highlight>
              </a:rPr>
              <a:t>Highlighting differences in forcing and boundary conditions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