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654"/>
  </p:normalViewPr>
  <p:slideViewPr>
    <p:cSldViewPr snapToGrid="0" snapToObjects="1">
      <p:cViewPr varScale="1">
        <p:scale>
          <a:sx n="121" d="100"/>
          <a:sy n="121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C123-7F41-3244-895D-BEFCC51CB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Telegram </a:t>
            </a:r>
            <a:r>
              <a:rPr lang="uk-UA" dirty="0"/>
              <a:t>чат-бот АТ «Приватбанк»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48960-A0D9-A146-83AE-1633C5020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Розробив студент ІПЗ-21-5 </a:t>
            </a:r>
            <a:r>
              <a:rPr lang="uk-UA" dirty="0" err="1"/>
              <a:t>Волківський</a:t>
            </a:r>
            <a:r>
              <a:rPr lang="uk-UA" dirty="0"/>
              <a:t> Ярослав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29447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9D68-2AB6-FF41-8812-BF143FA0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</a:t>
            </a:r>
            <a:r>
              <a:rPr lang="en-US" dirty="0"/>
              <a:t>NoSQL MongoDB?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1D27-2F1B-4148-8696-6D45039F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870028" cy="358140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Задача була зберігати дані користувача, таких як </a:t>
            </a:r>
            <a:r>
              <a:rPr lang="uk-UA" dirty="0" err="1"/>
              <a:t>імʼя</a:t>
            </a:r>
            <a:r>
              <a:rPr lang="uk-UA" dirty="0"/>
              <a:t>, номер карти, баланс… Там не потрібна велика швидкість, звичайно не погано було б, але немає особливої необхідності. Також потрібно зберігати дані в вигляді екземплярів, роль екземплярів виконували як раз користувачі. Можливість генерації унікальної </a:t>
            </a:r>
            <a:r>
              <a:rPr lang="en-US" dirty="0"/>
              <a:t>id </a:t>
            </a:r>
            <a:r>
              <a:rPr lang="uk-UA" dirty="0"/>
              <a:t>(в випадку </a:t>
            </a:r>
            <a:r>
              <a:rPr lang="en-US" dirty="0"/>
              <a:t>MongoDB </a:t>
            </a:r>
            <a:r>
              <a:rPr lang="uk-UA" dirty="0"/>
              <a:t>маємо </a:t>
            </a:r>
            <a:r>
              <a:rPr lang="en-US" dirty="0" err="1"/>
              <a:t>ObjectId</a:t>
            </a:r>
            <a:r>
              <a:rPr lang="uk-UA" dirty="0"/>
              <a:t>). Тому використання цієї БД є для мене прекрасним рішенням.</a:t>
            </a:r>
            <a:endParaRPr lang="en-UA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E66B490-9F2F-B04A-A3EF-13344520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704" y="2028496"/>
            <a:ext cx="2801007" cy="28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1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C5CD-9D0E-B147-8302-2349A6A2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 серверної частини або </a:t>
            </a:r>
            <a:r>
              <a:rPr lang="en-US" dirty="0" err="1"/>
              <a:t>Node.ts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E440-C14B-4B4D-82FA-4FA2EC10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875986" cy="129802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Для того щоб бот працював потрібен сервер. Причиною вибору </a:t>
            </a:r>
            <a:r>
              <a:rPr lang="en-US" dirty="0" err="1"/>
              <a:t>Node.ts</a:t>
            </a:r>
            <a:r>
              <a:rPr lang="uk-UA" dirty="0"/>
              <a:t>, а не </a:t>
            </a:r>
            <a:r>
              <a:rPr lang="en-US" dirty="0"/>
              <a:t>Node.js </a:t>
            </a:r>
            <a:r>
              <a:rPr lang="uk-UA" dirty="0"/>
              <a:t>є тим, що мова, котру я використовував є </a:t>
            </a:r>
            <a:r>
              <a:rPr lang="en-US" dirty="0"/>
              <a:t>TypeScript</a:t>
            </a:r>
            <a:r>
              <a:rPr lang="uk-UA" dirty="0"/>
              <a:t>. Він дає змогу без компіляції запустити сервер, бо при запуску він сам компілює всі потрібні файли і після запускає сервер.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BCE3E46F-F146-504C-B83D-9F0CCE6A9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32" y="4314933"/>
            <a:ext cx="5347138" cy="20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0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34A7-3DC3-3642-8638-6A1FF4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Основа роботи бота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460B-010A-D94F-96EC-763DA25B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Маємо дві основні </a:t>
            </a:r>
            <a:r>
              <a:rPr lang="uk-UA" dirty="0" err="1"/>
              <a:t>асинхроні</a:t>
            </a:r>
            <a:r>
              <a:rPr lang="uk-UA" dirty="0"/>
              <a:t> функції з </a:t>
            </a:r>
            <a:r>
              <a:rPr lang="uk-UA" dirty="0" err="1"/>
              <a:t>індентифікаторами</a:t>
            </a:r>
            <a:r>
              <a:rPr lang="uk-UA" dirty="0"/>
              <a:t> </a:t>
            </a:r>
            <a:r>
              <a:rPr lang="en-US" dirty="0"/>
              <a:t>state </a:t>
            </a:r>
            <a:r>
              <a:rPr lang="en-US" dirty="0" err="1"/>
              <a:t>onTextMessage</a:t>
            </a:r>
            <a:r>
              <a:rPr lang="en-US" dirty="0"/>
              <a:t>() </a:t>
            </a:r>
            <a:r>
              <a:rPr lang="uk-UA" dirty="0"/>
              <a:t>та </a:t>
            </a:r>
            <a:r>
              <a:rPr lang="en-US" dirty="0" err="1"/>
              <a:t>onContactMessage</a:t>
            </a:r>
            <a:r>
              <a:rPr lang="en-US" dirty="0"/>
              <a:t>()</a:t>
            </a:r>
            <a:endParaRPr lang="uk-UA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onTextMessage</a:t>
            </a:r>
            <a:r>
              <a:rPr lang="en-US" dirty="0"/>
              <a:t>() </a:t>
            </a:r>
            <a:r>
              <a:rPr lang="uk-UA" dirty="0"/>
              <a:t>– основа функція, використовується в 99% алгоритму. Має обробку на всі типів повідомлень, тому </a:t>
            </a:r>
            <a:r>
              <a:rPr lang="uk-UA" dirty="0" err="1"/>
              <a:t>крашнути</a:t>
            </a:r>
            <a:r>
              <a:rPr lang="uk-UA" dirty="0"/>
              <a:t> бота, надіславши йому, наприклад, опитування, неможливо.</a:t>
            </a:r>
          </a:p>
          <a:p>
            <a:r>
              <a:rPr lang="en-US" dirty="0" err="1"/>
              <a:t>onContactMessage</a:t>
            </a:r>
            <a:r>
              <a:rPr lang="en-US" dirty="0"/>
              <a:t>() – </a:t>
            </a:r>
            <a:r>
              <a:rPr lang="uk-UA" dirty="0"/>
              <a:t>функція використовується лише один раз при авторизації користувача, приймає контакт, по якому система авторизує. Також є обробка на всі інші повідомлення.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76039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A97-3BCE-FB44-BA94-3C2E6641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</a:t>
            </a:r>
            <a:r>
              <a:rPr lang="en-US" dirty="0"/>
              <a:t>MongoDB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256A-B760-E542-B7A0-6F40395E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данних</a:t>
            </a:r>
            <a:r>
              <a:rPr lang="ru-RU" dirty="0"/>
              <a:t> – </a:t>
            </a:r>
            <a:r>
              <a:rPr lang="en-US" dirty="0" err="1"/>
              <a:t>PrivateBankPractice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Колекції: </a:t>
            </a:r>
            <a:r>
              <a:rPr lang="en-US" dirty="0" err="1"/>
              <a:t>userCollection</a:t>
            </a:r>
            <a:r>
              <a:rPr lang="en-US" dirty="0"/>
              <a:t>, </a:t>
            </a:r>
            <a:r>
              <a:rPr lang="en-US" dirty="0" err="1"/>
              <a:t>liveSupportList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userCollection</a:t>
            </a:r>
            <a:r>
              <a:rPr lang="en-US" dirty="0"/>
              <a:t> </a:t>
            </a:r>
            <a:r>
              <a:rPr lang="uk-UA" dirty="0"/>
              <a:t>використовується для збереження даних користувачів, </a:t>
            </a:r>
            <a:r>
              <a:rPr lang="en-US" dirty="0" err="1"/>
              <a:t>liveSupportList</a:t>
            </a:r>
            <a:r>
              <a:rPr lang="uk-UA" dirty="0"/>
              <a:t> використовується для збереження </a:t>
            </a:r>
            <a:r>
              <a:rPr lang="en-US" dirty="0"/>
              <a:t>id </a:t>
            </a:r>
            <a:r>
              <a:rPr lang="uk-UA" dirty="0"/>
              <a:t>користувачів де наявні надіслані повідомлення запити на </a:t>
            </a:r>
            <a:r>
              <a:rPr lang="uk-UA" dirty="0" err="1"/>
              <a:t>лайв</a:t>
            </a:r>
            <a:r>
              <a:rPr lang="uk-UA" dirty="0"/>
              <a:t> підтримку та </a:t>
            </a:r>
            <a:r>
              <a:rPr lang="en-US" dirty="0"/>
              <a:t>id </a:t>
            </a:r>
            <a:r>
              <a:rPr lang="uk-UA" dirty="0"/>
              <a:t>повідомлень.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uk-UA" dirty="0"/>
              <a:t>Ключи документа колекції </a:t>
            </a:r>
            <a:r>
              <a:rPr lang="en-US" dirty="0" err="1"/>
              <a:t>userCollection</a:t>
            </a:r>
            <a:r>
              <a:rPr lang="en-US" dirty="0"/>
              <a:t>: _id, id, name, date, card, phone, balance, </a:t>
            </a:r>
            <a:r>
              <a:rPr lang="en-US" dirty="0" err="1"/>
              <a:t>historyAuthor</a:t>
            </a:r>
            <a:r>
              <a:rPr lang="en-US" dirty="0"/>
              <a:t>, </a:t>
            </a:r>
            <a:r>
              <a:rPr lang="en-US" dirty="0" err="1"/>
              <a:t>historyDate</a:t>
            </a:r>
            <a:r>
              <a:rPr lang="en-US" dirty="0"/>
              <a:t>, </a:t>
            </a:r>
            <a:r>
              <a:rPr lang="en-US" dirty="0" err="1"/>
              <a:t>historyTypeOfTransfer</a:t>
            </a:r>
            <a:r>
              <a:rPr lang="en-US" dirty="0"/>
              <a:t>, </a:t>
            </a:r>
            <a:r>
              <a:rPr lang="en-US" dirty="0" err="1"/>
              <a:t>hitoryText</a:t>
            </a:r>
            <a:r>
              <a:rPr lang="en-US" dirty="0"/>
              <a:t>, available, </a:t>
            </a:r>
            <a:r>
              <a:rPr lang="en-US" dirty="0" err="1"/>
              <a:t>system_role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/>
              <a:t>Ключи документа колекції </a:t>
            </a:r>
            <a:r>
              <a:rPr lang="en-US" dirty="0" err="1"/>
              <a:t>liveSupport</a:t>
            </a:r>
            <a:r>
              <a:rPr lang="en-US" dirty="0"/>
              <a:t>: _id, </a:t>
            </a:r>
            <a:r>
              <a:rPr lang="en-US" dirty="0" err="1"/>
              <a:t>messageIDs</a:t>
            </a:r>
            <a:r>
              <a:rPr lang="en-US" dirty="0"/>
              <a:t>, </a:t>
            </a:r>
            <a:r>
              <a:rPr lang="en-US" dirty="0" err="1"/>
              <a:t>chatIDs</a:t>
            </a:r>
            <a:endParaRPr lang="en-UA" dirty="0"/>
          </a:p>
        </p:txBody>
      </p:sp>
      <p:pic>
        <p:nvPicPr>
          <p:cNvPr id="4" name="Picture 8" descr="MongoDB - Ratings, Reviews, Salaries, and Sales Jobs | RepVue">
            <a:extLst>
              <a:ext uri="{FF2B5EF4-FFF2-40B4-BE49-F238E27FC236}">
                <a16:creationId xmlns:a16="http://schemas.microsoft.com/office/drawing/2014/main" id="{6470AEEE-8BD3-884B-8E52-468333A7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359" y="416472"/>
            <a:ext cx="2328041" cy="23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4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C123-7F41-3244-895D-BEFCC51CB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87847"/>
            <a:ext cx="8361229" cy="2098226"/>
          </a:xfrm>
        </p:spPr>
        <p:txBody>
          <a:bodyPr/>
          <a:lstStyle/>
          <a:p>
            <a:r>
              <a:rPr lang="uk-UA" dirty="0"/>
              <a:t>Перейдемо до демонстрації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66455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C98C-A4DB-604D-BE36-5A8601C9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 базу виробничої практики або Про АТ «ПриватБанк»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D089-F417-7F4A-8125-CB89EE8C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23186" cy="3581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ПриватБанк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найбільшим</a:t>
            </a:r>
            <a:r>
              <a:rPr lang="ru-RU" dirty="0"/>
              <a:t> </a:t>
            </a:r>
            <a:r>
              <a:rPr lang="ru-RU" dirty="0" err="1"/>
              <a:t>українським</a:t>
            </a:r>
            <a:r>
              <a:rPr lang="ru-RU" dirty="0"/>
              <a:t> банком,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широкий спектр </a:t>
            </a:r>
            <a:r>
              <a:rPr lang="ru-RU" dirty="0" err="1"/>
              <a:t>фінансових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для </a:t>
            </a:r>
            <a:r>
              <a:rPr lang="ru-RU" dirty="0" err="1"/>
              <a:t>корпоративних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та </a:t>
            </a:r>
            <a:r>
              <a:rPr lang="ru-RU" dirty="0" err="1"/>
              <a:t>приватних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. </a:t>
            </a:r>
            <a:r>
              <a:rPr lang="ru-RU" dirty="0" err="1"/>
              <a:t>Заснований</a:t>
            </a:r>
            <a:r>
              <a:rPr lang="ru-RU" dirty="0"/>
              <a:t> у 1992 </a:t>
            </a:r>
            <a:r>
              <a:rPr lang="ru-RU" dirty="0" err="1"/>
              <a:t>році</a:t>
            </a:r>
            <a:r>
              <a:rPr lang="ru-RU" dirty="0"/>
              <a:t>, банк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величезну</a:t>
            </a:r>
            <a:r>
              <a:rPr lang="ru-RU" dirty="0"/>
              <a:t> </a:t>
            </a:r>
            <a:r>
              <a:rPr lang="ru-RU" dirty="0" err="1"/>
              <a:t>клієнтську</a:t>
            </a:r>
            <a:r>
              <a:rPr lang="ru-RU" dirty="0"/>
              <a:t> базу та мережу </a:t>
            </a:r>
            <a:r>
              <a:rPr lang="ru-RU" dirty="0" err="1"/>
              <a:t>філій</a:t>
            </a:r>
            <a:r>
              <a:rPr lang="ru-RU" dirty="0"/>
              <a:t> по </a:t>
            </a:r>
            <a:r>
              <a:rPr lang="ru-RU" dirty="0" err="1"/>
              <a:t>всій</a:t>
            </a:r>
            <a:r>
              <a:rPr lang="ru-RU" dirty="0"/>
              <a:t> </a:t>
            </a:r>
            <a:r>
              <a:rPr lang="ru-RU" dirty="0" err="1"/>
              <a:t>Україні</a:t>
            </a:r>
            <a:r>
              <a:rPr lang="ru-RU" dirty="0"/>
              <a:t>. </a:t>
            </a:r>
            <a:r>
              <a:rPr lang="ru-RU" dirty="0" err="1"/>
              <a:t>ПриватБанк</a:t>
            </a:r>
            <a:r>
              <a:rPr lang="ru-RU" dirty="0"/>
              <a:t> </a:t>
            </a:r>
            <a:r>
              <a:rPr lang="ru-RU" dirty="0" err="1"/>
              <a:t>спеціалізується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фінансових</a:t>
            </a:r>
            <a:r>
              <a:rPr lang="ru-RU" dirty="0"/>
              <a:t> </a:t>
            </a:r>
            <a:r>
              <a:rPr lang="ru-RU" dirty="0" err="1"/>
              <a:t>послугах</a:t>
            </a:r>
            <a:r>
              <a:rPr lang="ru-RU" dirty="0"/>
              <a:t>, таких як </a:t>
            </a:r>
            <a:r>
              <a:rPr lang="ru-RU" dirty="0" err="1"/>
              <a:t>розрахунково-касове</a:t>
            </a:r>
            <a:r>
              <a:rPr lang="ru-RU" dirty="0"/>
              <a:t> </a:t>
            </a:r>
            <a:r>
              <a:rPr lang="ru-RU" dirty="0" err="1"/>
              <a:t>обслуговування</a:t>
            </a:r>
            <a:r>
              <a:rPr lang="ru-RU" dirty="0"/>
              <a:t>, </a:t>
            </a:r>
            <a:r>
              <a:rPr lang="ru-RU" dirty="0" err="1"/>
              <a:t>кредитування</a:t>
            </a:r>
            <a:r>
              <a:rPr lang="ru-RU" dirty="0"/>
              <a:t>, </a:t>
            </a:r>
            <a:r>
              <a:rPr lang="ru-RU" dirty="0" err="1"/>
              <a:t>інвестиційні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, </a:t>
            </a:r>
            <a:r>
              <a:rPr lang="ru-RU" dirty="0" err="1"/>
              <a:t>електронні</a:t>
            </a:r>
            <a:r>
              <a:rPr lang="ru-RU" dirty="0"/>
              <a:t> </a:t>
            </a:r>
            <a:r>
              <a:rPr lang="ru-RU" dirty="0" err="1"/>
              <a:t>платежі</a:t>
            </a:r>
            <a:r>
              <a:rPr lang="ru-RU" dirty="0"/>
              <a:t> та </a:t>
            </a:r>
            <a:r>
              <a:rPr lang="ru-RU" dirty="0" err="1"/>
              <a:t>інші</a:t>
            </a:r>
            <a:r>
              <a:rPr lang="ru-RU" dirty="0"/>
              <a:t>. Банк </a:t>
            </a:r>
            <a:r>
              <a:rPr lang="ru-RU" dirty="0" err="1"/>
              <a:t>відомий</a:t>
            </a:r>
            <a:r>
              <a:rPr lang="ru-RU" dirty="0"/>
              <a:t> </a:t>
            </a:r>
            <a:r>
              <a:rPr lang="ru-RU" dirty="0" err="1"/>
              <a:t>своєю</a:t>
            </a:r>
            <a:r>
              <a:rPr lang="ru-RU" dirty="0"/>
              <a:t> </a:t>
            </a:r>
            <a:r>
              <a:rPr lang="ru-RU" dirty="0" err="1"/>
              <a:t>інноваційною</a:t>
            </a:r>
            <a:r>
              <a:rPr lang="ru-RU" dirty="0"/>
              <a:t> </a:t>
            </a:r>
            <a:r>
              <a:rPr lang="ru-RU" dirty="0" err="1"/>
              <a:t>діяльністю</a:t>
            </a:r>
            <a:r>
              <a:rPr lang="ru-RU" dirty="0"/>
              <a:t> та </a:t>
            </a:r>
            <a:r>
              <a:rPr lang="ru-RU" dirty="0" err="1"/>
              <a:t>активним</a:t>
            </a:r>
            <a:r>
              <a:rPr lang="ru-RU" dirty="0"/>
              <a:t> </a:t>
            </a:r>
            <a:r>
              <a:rPr lang="ru-RU" dirty="0" err="1"/>
              <a:t>застосуванням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для </a:t>
            </a:r>
            <a:r>
              <a:rPr lang="ru-RU" dirty="0" err="1"/>
              <a:t>полегшення</a:t>
            </a:r>
            <a:r>
              <a:rPr lang="ru-RU" dirty="0"/>
              <a:t> доступу </a:t>
            </a:r>
            <a:r>
              <a:rPr lang="ru-RU" dirty="0" err="1"/>
              <a:t>клієнтів</a:t>
            </a:r>
            <a:r>
              <a:rPr lang="ru-RU" dirty="0"/>
              <a:t> до </a:t>
            </a:r>
            <a:r>
              <a:rPr lang="ru-RU" dirty="0" err="1"/>
              <a:t>фінансових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.</a:t>
            </a:r>
            <a:endParaRPr lang="en-UA" dirty="0"/>
          </a:p>
        </p:txBody>
      </p:sp>
      <p:pic>
        <p:nvPicPr>
          <p:cNvPr id="1026" name="Picture 2" descr="Приватбанк : телефон, гаряча лінія, офіційний сайт, контакти">
            <a:extLst>
              <a:ext uri="{FF2B5EF4-FFF2-40B4-BE49-F238E27FC236}">
                <a16:creationId xmlns:a16="http://schemas.microsoft.com/office/drawing/2014/main" id="{250976FD-27E1-F242-96B6-858228E6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2496426"/>
            <a:ext cx="28702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2BD3-C771-8545-B27C-2EC8E319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проекту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363C-C441-724E-818C-63033485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Метою проекту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є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розробка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та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впровадження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телеграм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чат-бота для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ПриватБанку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з метою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полегшення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комунікації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клієнтів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з банком та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забезпечення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їм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швидкого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та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зручного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доступу до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різних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фінансових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послуг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47084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B66-D782-9445-BA0C-9C74A50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Цілі проекту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E0E0-57D2-A14F-81C7-1BC9A2C5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Забезпечити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клієнтам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ПриватБанку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можливість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отримання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інформації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про стан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їхніх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рахунків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транзакцій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та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інших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фінансових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операцій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через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інтерфейс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телеграм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чату.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Надати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можливість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клієнтам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здійснювати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конвертацію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валют.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Забезпечити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швидкий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та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ефективний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обмін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інформацією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між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клієнтами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та банком,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зменшити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час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очікування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відповідь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від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операторів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контакт-центру.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Підвищити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рівень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задоволеності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клієнтів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шляхом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надання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їм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зручного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та доступного каналу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зв'язку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з банком.</a:t>
            </a:r>
          </a:p>
        </p:txBody>
      </p:sp>
    </p:spTree>
    <p:extLst>
      <p:ext uri="{BB962C8B-B14F-4D97-AF65-F5344CB8AC3E}">
        <p14:creationId xmlns:p14="http://schemas.microsoft.com/office/powerpoint/2010/main" val="30870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6FFF-EEAD-F24F-9C41-4177604C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Проблеми, які вирішує проект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0C93-DF2E-F149-A5ED-1B61401A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Обмежений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час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очікування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відповідь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від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операторів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контакт-центру.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Складнощі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у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доступі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до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інформації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про стан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рахунків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та перегляд 5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останніх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транзакцій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Потреба в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постійній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підтримці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клієнтів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у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вирішенні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їхніх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фінансових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питань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Потреба в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автоматизації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та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оптимізації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процесів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обслуговування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клієнтів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для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зменшення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навантаження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банківських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працівників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6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25F-92ED-1645-85DF-0174E2EF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Апаратне забезпечення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5523-D55B-CD41-8960-7C0A028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61034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Було використано два </a:t>
            </a:r>
            <a:r>
              <a:rPr lang="uk-UA" dirty="0" err="1"/>
              <a:t>компʼютера</a:t>
            </a:r>
            <a:r>
              <a:rPr lang="uk-UA" dirty="0"/>
              <a:t>, один з них </a:t>
            </a:r>
            <a:r>
              <a:rPr lang="uk-UA" dirty="0" err="1"/>
              <a:t>десктопне</a:t>
            </a:r>
            <a:r>
              <a:rPr lang="uk-UA" dirty="0"/>
              <a:t> рішення, а інше є </a:t>
            </a:r>
            <a:r>
              <a:rPr lang="uk-UA" dirty="0" err="1"/>
              <a:t>лептопом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Характеристики </a:t>
            </a:r>
            <a:r>
              <a:rPr lang="uk-UA" dirty="0" err="1"/>
              <a:t>десктопного</a:t>
            </a:r>
            <a:r>
              <a:rPr lang="uk-UA" dirty="0"/>
              <a:t> рішення: </a:t>
            </a:r>
            <a:r>
              <a:rPr lang="en-US" dirty="0"/>
              <a:t>AMD Ryzen 5 3600, 16GB DDR4, 256GB + 2TB + 1TB </a:t>
            </a:r>
            <a:r>
              <a:rPr lang="uk-UA" dirty="0"/>
              <a:t>Постійної </a:t>
            </a:r>
            <a:r>
              <a:rPr lang="uk-UA" dirty="0" err="1"/>
              <a:t>памʼяті</a:t>
            </a:r>
            <a:r>
              <a:rPr lang="uk-UA" dirty="0"/>
              <a:t>, </a:t>
            </a:r>
            <a:r>
              <a:rPr lang="en-US" dirty="0"/>
              <a:t>NVIDIA GeForce GTX 1070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 err="1"/>
              <a:t>Лептопним</a:t>
            </a:r>
            <a:r>
              <a:rPr lang="uk-UA" dirty="0"/>
              <a:t> рішенням є </a:t>
            </a:r>
            <a:r>
              <a:rPr lang="en-US" dirty="0"/>
              <a:t>Apple </a:t>
            </a:r>
            <a:r>
              <a:rPr lang="en-US" dirty="0" err="1"/>
              <a:t>Macbook</a:t>
            </a:r>
            <a:r>
              <a:rPr lang="en-US" dirty="0"/>
              <a:t> Air 13 2015 (8/256)</a:t>
            </a:r>
            <a:endParaRPr lang="uk-UA" dirty="0"/>
          </a:p>
        </p:txBody>
      </p:sp>
      <p:pic>
        <p:nvPicPr>
          <p:cNvPr id="2054" name="Picture 6" descr="AMD Logo PNG Vector (EPS) Free Download">
            <a:extLst>
              <a:ext uri="{FF2B5EF4-FFF2-40B4-BE49-F238E27FC236}">
                <a16:creationId xmlns:a16="http://schemas.microsoft.com/office/drawing/2014/main" id="{65FDB28F-2BAD-C24C-B2A8-55269888E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351" y="1621221"/>
            <a:ext cx="2455479" cy="245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уководство по использованию фирменного стиля | NVIDIA">
            <a:extLst>
              <a:ext uri="{FF2B5EF4-FFF2-40B4-BE49-F238E27FC236}">
                <a16:creationId xmlns:a16="http://schemas.microsoft.com/office/drawing/2014/main" id="{2DCFD130-FC08-5A44-B848-A1A5B0D8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92" y="4365407"/>
            <a:ext cx="3873062" cy="217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ple Logo PNG Images Free Download - Pngfre">
            <a:extLst>
              <a:ext uri="{FF2B5EF4-FFF2-40B4-BE49-F238E27FC236}">
                <a16:creationId xmlns:a16="http://schemas.microsoft.com/office/drawing/2014/main" id="{2ABC5267-75A3-D44C-81A3-23D8C7CD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597" y="1621221"/>
            <a:ext cx="2455480" cy="24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9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1DB9-D21A-F142-B52F-3C089FF1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Вибрані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для </a:t>
            </a:r>
            <a:r>
              <a:rPr lang="ru-RU" dirty="0" err="1"/>
              <a:t>розробки</a:t>
            </a:r>
            <a:endParaRPr lang="en-UA" dirty="0"/>
          </a:p>
        </p:txBody>
      </p:sp>
      <p:pic>
        <p:nvPicPr>
          <p:cNvPr id="3076" name="Picture 4" descr="Why Typescript? Is typescript frontend or backend? - TiTrias">
            <a:extLst>
              <a:ext uri="{FF2B5EF4-FFF2-40B4-BE49-F238E27FC236}">
                <a16:creationId xmlns:a16="http://schemas.microsoft.com/office/drawing/2014/main" id="{BCA89DBF-8342-B149-B9BB-8386B92D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981" y="2171700"/>
            <a:ext cx="2869324" cy="28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entOS 7 Install redis server">
            <a:extLst>
              <a:ext uri="{FF2B5EF4-FFF2-40B4-BE49-F238E27FC236}">
                <a16:creationId xmlns:a16="http://schemas.microsoft.com/office/drawing/2014/main" id="{06C26434-CCDB-AC4F-AEE3-CEDBDB419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97" y="1635672"/>
            <a:ext cx="30988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ongoDB - Ratings, Reviews, Salaries, and Sales Jobs | RepVue">
            <a:extLst>
              <a:ext uri="{FF2B5EF4-FFF2-40B4-BE49-F238E27FC236}">
                <a16:creationId xmlns:a16="http://schemas.microsoft.com/office/drawing/2014/main" id="{6BE574A5-262B-E446-98F7-DA8B2378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359" y="1635672"/>
            <a:ext cx="2328041" cy="23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ypeScript NodeJS Express. Dear reader, JavaScript has been… | by Hidayat  Arghandabi | The Startup | Medium">
            <a:extLst>
              <a:ext uri="{FF2B5EF4-FFF2-40B4-BE49-F238E27FC236}">
                <a16:creationId xmlns:a16="http://schemas.microsoft.com/office/drawing/2014/main" id="{F4AFC98D-C9A7-DB4D-AD9F-9FAD20B0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97" y="4472589"/>
            <a:ext cx="5347138" cy="20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8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3B8A-AAF2-B744-9249-B5F44F3A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</a:t>
            </a:r>
            <a:r>
              <a:rPr lang="en-US" dirty="0"/>
              <a:t>TypeScript, </a:t>
            </a:r>
            <a:r>
              <a:rPr lang="uk-UA" dirty="0"/>
              <a:t>а не </a:t>
            </a:r>
            <a:r>
              <a:rPr lang="en-US" dirty="0"/>
              <a:t>JavaScript </a:t>
            </a:r>
            <a:r>
              <a:rPr lang="uk-UA" dirty="0"/>
              <a:t>чи інші?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476D-5A61-EC47-9035-CE2CB42A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02166" cy="358140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Головна різниця між </a:t>
            </a:r>
            <a:r>
              <a:rPr lang="en-US" dirty="0"/>
              <a:t>JavaScript </a:t>
            </a:r>
            <a:r>
              <a:rPr lang="uk-UA" dirty="0"/>
              <a:t>та </a:t>
            </a:r>
            <a:r>
              <a:rPr lang="en-US" dirty="0"/>
              <a:t>TypeScript </a:t>
            </a:r>
            <a:r>
              <a:rPr lang="uk-UA" dirty="0"/>
              <a:t>це те, що </a:t>
            </a:r>
            <a:r>
              <a:rPr lang="en-US" dirty="0"/>
              <a:t>TypeScript</a:t>
            </a:r>
            <a:r>
              <a:rPr lang="uk-UA" dirty="0"/>
              <a:t> має типізацію, що дуже зручно при великій кількості коду і достатньо великої кількості даних. Щоб запобігти можливі проблеми при роботі з даними. </a:t>
            </a:r>
            <a:endParaRPr lang="en-UA" dirty="0"/>
          </a:p>
        </p:txBody>
      </p:sp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341F299D-6469-D942-885F-91ABA522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84" y="4125638"/>
            <a:ext cx="1830771" cy="183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9553F-E653-D447-A50C-9D701B0D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99" y="2171700"/>
            <a:ext cx="2869324" cy="28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1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E10-8EBE-DA46-B0BE-103EE45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Навіщо </a:t>
            </a:r>
            <a:r>
              <a:rPr lang="en-US" dirty="0"/>
              <a:t>Redis?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95B5-0D6B-414C-A545-E9761C1F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607269" cy="358140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При роботі бота, потрібно збирати дані з користувача, що робиться по </a:t>
            </a:r>
            <a:r>
              <a:rPr lang="uk-UA" dirty="0" err="1"/>
              <a:t>кроково</a:t>
            </a:r>
            <a:r>
              <a:rPr lang="uk-UA" dirty="0"/>
              <a:t>, для цього потрібно на кожному кроці зберігати швидко дані, для таких задач прекрасно підходить саме </a:t>
            </a:r>
            <a:r>
              <a:rPr lang="en-US" dirty="0"/>
              <a:t>Redis</a:t>
            </a:r>
            <a:r>
              <a:rPr lang="uk-UA" dirty="0"/>
              <a:t>, бо дані можна швидко записати і зберігаються вони в оперативній </a:t>
            </a:r>
            <a:r>
              <a:rPr lang="uk-UA" dirty="0" err="1"/>
              <a:t>памʼяті</a:t>
            </a:r>
            <a:r>
              <a:rPr lang="uk-UA" dirty="0"/>
              <a:t>, що дає змогу з достатньо великою швидкістю записати та зчитати необхідні дані. Після завершення роботи, система просто записує в спеціальний локальний файл всі дані.</a:t>
            </a:r>
            <a:endParaRPr lang="en-UA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E3A3534-D2F7-6C40-8FE4-53C675B0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77" y="2361763"/>
            <a:ext cx="30988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931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148</TotalTime>
  <Words>716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Söhne</vt:lpstr>
      <vt:lpstr>Crop</vt:lpstr>
      <vt:lpstr>Telegram чат-бот АТ «Приватбанк»</vt:lpstr>
      <vt:lpstr>Про базу виробничої практики або Про АТ «ПриватБанк»</vt:lpstr>
      <vt:lpstr>Мета проекту</vt:lpstr>
      <vt:lpstr>Цілі проекту</vt:lpstr>
      <vt:lpstr>Проблеми, які вирішує проект</vt:lpstr>
      <vt:lpstr>Апаратне забезпечення</vt:lpstr>
      <vt:lpstr>Вибрані технології для розробки</vt:lpstr>
      <vt:lpstr>Чому TypeScript, а не JavaScript чи інші?</vt:lpstr>
      <vt:lpstr>Навіщо Redis?</vt:lpstr>
      <vt:lpstr>Чому NoSQL MongoDB?</vt:lpstr>
      <vt:lpstr>Питання серверної частини або Node.ts</vt:lpstr>
      <vt:lpstr>Основа роботи бота</vt:lpstr>
      <vt:lpstr>Структура MongoDB</vt:lpstr>
      <vt:lpstr>Перейдемо до демонстрації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чат-бот АТ «Приватбанк»</dc:title>
  <dc:creator>Microsoft Office User</dc:creator>
  <cp:lastModifiedBy>Microsoft Office User</cp:lastModifiedBy>
  <cp:revision>13</cp:revision>
  <dcterms:created xsi:type="dcterms:W3CDTF">2024-02-22T09:02:28Z</dcterms:created>
  <dcterms:modified xsi:type="dcterms:W3CDTF">2024-02-22T11:37:19Z</dcterms:modified>
</cp:coreProperties>
</file>