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9" r:id="rId19"/>
    <p:sldId id="307" r:id="rId20"/>
    <p:sldId id="308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310" r:id="rId31"/>
    <p:sldId id="311" r:id="rId32"/>
    <p:sldId id="312" r:id="rId33"/>
    <p:sldId id="313" r:id="rId34"/>
    <p:sldId id="287" r:id="rId35"/>
    <p:sldId id="314" r:id="rId36"/>
    <p:sldId id="288" r:id="rId37"/>
    <p:sldId id="391" r:id="rId38"/>
    <p:sldId id="505" r:id="rId39"/>
    <p:sldId id="388" r:id="rId40"/>
    <p:sldId id="503" r:id="rId41"/>
    <p:sldId id="504" r:id="rId42"/>
    <p:sldId id="506" r:id="rId43"/>
    <p:sldId id="329" r:id="rId44"/>
    <p:sldId id="330" r:id="rId4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C9D538F-A990-48F8-8FD3-2C12DAFD7F4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9"/>
            <p14:sldId id="307"/>
            <p14:sldId id="308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310"/>
            <p14:sldId id="311"/>
            <p14:sldId id="312"/>
            <p14:sldId id="313"/>
            <p14:sldId id="287"/>
            <p14:sldId id="314"/>
            <p14:sldId id="288"/>
          </p14:sldIdLst>
        </p14:section>
        <p14:section name="k-Fold Val" id="{CA974B4D-A456-4F75-AA81-04860444C4C3}">
          <p14:sldIdLst>
            <p14:sldId id="391"/>
            <p14:sldId id="505"/>
            <p14:sldId id="388"/>
            <p14:sldId id="503"/>
            <p14:sldId id="504"/>
            <p14:sldId id="506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069" autoAdjust="0"/>
  </p:normalViewPr>
  <p:slideViewPr>
    <p:cSldViewPr snapToGrid="0" snapToObjects="1">
      <p:cViewPr>
        <p:scale>
          <a:sx n="70" d="100"/>
          <a:sy n="70" d="100"/>
        </p:scale>
        <p:origin x="-14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24-Nov-20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24-Nov-20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23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2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3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1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4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3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0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5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814F75-B876-423E-94A5-9C7BB240C610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FD2-C8CE-4AC3-8DC4-340563F36A6F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C88DD-C0C5-4878-9B2D-39C65F201B74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0976E-38C5-4E39-9E09-AC6D9F7CBEDA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BDC3-B2A4-4C53-A81B-31C3B04639F2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294A4-0AB5-4230-93B9-359447E63386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7D9FE-33FC-4F8E-99C1-0B6EDF7FCCA5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8168-366C-4CF2-A933-F304C7FE8939}" type="datetime1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9F508C-5835-482E-BCD6-948C64AA4ACD}" type="datetime1">
              <a:rPr lang="en-US" smtClean="0"/>
              <a:t>24-Nov-20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1" r:id="rId9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Introduction to Artificial Intelligence– CII2M3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 – </a:t>
            </a:r>
            <a:r>
              <a:rPr lang="en-US" dirty="0">
                <a:solidFill>
                  <a:srgbClr val="FF0000"/>
                </a:solidFill>
              </a:rPr>
              <a:t>Start 08:30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z="2400" dirty="0"/>
              <a:t>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id-ID" dirty="0"/>
              <a:t>Nearest Neighbor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7208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FC066-A468-4F98-B861-FE7C0CC3D4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Simple</a:t>
            </a:r>
            <a:r>
              <a:rPr lang="id-ID" sz="2000" dirty="0"/>
              <a:t> </a:t>
            </a:r>
            <a:r>
              <a:rPr lang="en-US" sz="2000" dirty="0"/>
              <a:t>algorithm that stores all available cases and classifies new cases based on a similarity measure</a:t>
            </a:r>
            <a:endParaRPr lang="id-ID" sz="2000" dirty="0"/>
          </a:p>
          <a:p>
            <a:r>
              <a:rPr lang="id-ID" sz="2000" dirty="0">
                <a:solidFill>
                  <a:srgbClr val="FF0000"/>
                </a:solidFill>
              </a:rPr>
              <a:t>Non-parametric</a:t>
            </a:r>
            <a:r>
              <a:rPr lang="id-ID" sz="2000" dirty="0"/>
              <a:t> techniques</a:t>
            </a:r>
          </a:p>
          <a:p>
            <a:r>
              <a:rPr lang="id-ID" sz="2000" dirty="0"/>
              <a:t>Other names:</a:t>
            </a:r>
          </a:p>
          <a:p>
            <a:pPr lvl="1"/>
            <a:r>
              <a:rPr lang="en-US" sz="1800" dirty="0"/>
              <a:t>Memory-Based Reasoning</a:t>
            </a:r>
          </a:p>
          <a:p>
            <a:pPr lvl="1"/>
            <a:r>
              <a:rPr lang="en-US" sz="1800" dirty="0"/>
              <a:t>Example-Based Reasoning</a:t>
            </a:r>
          </a:p>
          <a:p>
            <a:pPr lvl="1"/>
            <a:r>
              <a:rPr lang="en-US" sz="1800" dirty="0"/>
              <a:t>Instance-Based Learning</a:t>
            </a:r>
          </a:p>
          <a:p>
            <a:pPr lvl="1"/>
            <a:r>
              <a:rPr lang="en-US" sz="1800" dirty="0"/>
              <a:t>Case-Based Reasoning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Lazy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F1CAD-C334-4C41-B0DC-84854939A3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B4C24C-8050-4A72-A068-6F22220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Nearest Neighbor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B9EF8-F593-4481-9EF1-E6499AA61A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528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Memorize all training data and labels</a:t>
            </a:r>
          </a:p>
          <a:p>
            <a:r>
              <a:rPr lang="en-US" dirty="0"/>
              <a:t>Testing Process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 </a:t>
            </a:r>
            <a:r>
              <a:rPr lang="en-US" b="1" dirty="0"/>
              <a:t>L1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b="1" dirty="0"/>
              <a:t>L2</a:t>
            </a:r>
            <a:r>
              <a:rPr lang="en-US" dirty="0">
                <a:solidFill>
                  <a:srgbClr val="0070C0"/>
                </a:solidFill>
              </a:rPr>
              <a:t> (or other distance choices) distance to each and every training </a:t>
            </a:r>
            <a:r>
              <a:rPr lang="id-ID" dirty="0">
                <a:solidFill>
                  <a:srgbClr val="0070C0"/>
                </a:solidFill>
              </a:rPr>
              <a:t>data</a:t>
            </a:r>
            <a:r>
              <a:rPr lang="en-US" dirty="0">
                <a:solidFill>
                  <a:srgbClr val="0070C0"/>
                </a:solidFill>
              </a:rPr>
              <a:t>, return label of the closest one</a:t>
            </a:r>
          </a:p>
          <a:p>
            <a:pPr lvl="1"/>
            <a:r>
              <a:rPr lang="en-US" dirty="0"/>
              <a:t>L1 : Manhattan Distance</a:t>
            </a:r>
          </a:p>
          <a:p>
            <a:pPr lvl="1"/>
            <a:r>
              <a:rPr lang="en-US" dirty="0"/>
              <a:t>L2 : Euclidean Distance</a:t>
            </a:r>
          </a:p>
          <a:p>
            <a:pPr lvl="2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BA5C30-34FD-42D3-8748-3BAC1B0470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54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47267" y="2222114"/>
                <a:ext cx="3040640" cy="104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/>
                  <a:t>L1 (Manhattan) distance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67" y="2222114"/>
                <a:ext cx="3040640" cy="1041182"/>
              </a:xfrm>
              <a:prstGeom prst="rect">
                <a:avLst/>
              </a:prstGeom>
              <a:blipFill>
                <a:blip r:embed="rId3"/>
                <a:stretch>
                  <a:fillRect t="-176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48725" y="2162776"/>
                <a:ext cx="3360985" cy="1156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/>
                  <a:t>L2 (Euclidean) distance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25" y="2162776"/>
                <a:ext cx="3360985" cy="1156920"/>
              </a:xfrm>
              <a:prstGeom prst="rect">
                <a:avLst/>
              </a:prstGeom>
              <a:blipFill>
                <a:blip r:embed="rId4"/>
                <a:stretch>
                  <a:fillRect t="-15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6452" y="3504816"/>
            <a:ext cx="2922270" cy="257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1289" y="3504816"/>
            <a:ext cx="2922270" cy="257175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DE2E5-F0AB-462B-BDB7-AF305043C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727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5498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2580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18962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5979" y="1927107"/>
                <a:ext cx="6085577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</a:t>
                </a:r>
                <a:r>
                  <a:rPr lang="id-ID" b="0" dirty="0"/>
                  <a:t>2</a:t>
                </a:r>
                <a:r>
                  <a:rPr lang="en-US" b="0" dirty="0"/>
                  <a:t> distance 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24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79" y="1927107"/>
                <a:ext cx="6085577" cy="843885"/>
              </a:xfrm>
              <a:prstGeom prst="rect">
                <a:avLst/>
              </a:prstGeom>
              <a:blipFill>
                <a:blip r:embed="rId3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test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  <a:blipFill>
                <a:blip r:embed="rId4"/>
                <a:stretch>
                  <a:fillRect l="-2602" t="-10000" r="-2602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train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  <a:blipFill>
                <a:blip r:embed="rId5"/>
                <a:stretch>
                  <a:fillRect l="-2456" t="-10000" r="-2456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58447" y="3126154"/>
            <a:ext cx="193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value differences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8604" y="4188471"/>
            <a:ext cx="357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2367" y="4188471"/>
            <a:ext cx="495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=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 rot="10800000" flipV="1">
            <a:off x="1920126" y="3287256"/>
            <a:ext cx="12700" cy="2326441"/>
          </a:xfrm>
          <a:prstGeom prst="curvedConnector3">
            <a:avLst>
              <a:gd name="adj1" fmla="val 13546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437661" y="3287257"/>
            <a:ext cx="12700" cy="2326441"/>
          </a:xfrm>
          <a:prstGeom prst="curvedConnector3">
            <a:avLst>
              <a:gd name="adj1" fmla="val 128041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16476" y="3916917"/>
            <a:ext cx="1188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sqrt(</a:t>
            </a:r>
            <a:r>
              <a:rPr lang="en-US" sz="1600" dirty="0"/>
              <a:t>add</a:t>
            </a:r>
            <a:r>
              <a:rPr lang="id-ID" sz="1600" dirty="0"/>
              <a:t>)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251279" y="4450079"/>
            <a:ext cx="4903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822474" y="4246630"/>
                <a:ext cx="595163" cy="434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74" y="4246630"/>
                <a:ext cx="595163" cy="434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6F920F-32DA-4735-BD5A-5D3655A588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0FC965C-D9D2-4DA0-93C7-301BFC2A20EB}"/>
                  </a:ext>
                </a:extLst>
              </p:cNvPr>
              <p:cNvSpPr/>
              <p:nvPr/>
            </p:nvSpPr>
            <p:spPr>
              <a:xfrm>
                <a:off x="6481191" y="3041990"/>
                <a:ext cx="4635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0FC965C-D9D2-4DA0-93C7-301BFC2A2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1" y="3041990"/>
                <a:ext cx="4635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5498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2580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18962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5978" y="2162776"/>
                <a:ext cx="5725926" cy="52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L1 distance 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78" y="2162776"/>
                <a:ext cx="5725926" cy="525144"/>
              </a:xfrm>
              <a:prstGeom prst="rect">
                <a:avLst/>
              </a:prstGeom>
              <a:blipFill>
                <a:blip r:embed="rId3"/>
                <a:stretch>
                  <a:fillRect l="-958" b="-58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test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  <a:blipFill>
                <a:blip r:embed="rId4"/>
                <a:stretch>
                  <a:fillRect l="-2602" t="-10000" r="-2602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train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  <a:blipFill>
                <a:blip r:embed="rId5"/>
                <a:stretch>
                  <a:fillRect l="-2456" t="-10000" r="-2456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58447" y="3126154"/>
            <a:ext cx="193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value differences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8604" y="4188471"/>
            <a:ext cx="357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2367" y="4188471"/>
            <a:ext cx="495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=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67840" y="3257067"/>
            <a:ext cx="0" cy="2386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46646" y="3257067"/>
            <a:ext cx="0" cy="2386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16477" y="3916917"/>
            <a:ext cx="61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51279" y="4450079"/>
            <a:ext cx="4903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22473" y="4246630"/>
            <a:ext cx="36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/>
              <a:t>7</a:t>
            </a:r>
            <a:endParaRPr lang="en-US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6F920F-32DA-4735-BD5A-5D3655A588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830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5498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2580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6649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1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18962" y="3535682"/>
          <a:ext cx="2011680" cy="1828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1377427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8852227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4213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40430556"/>
                    </a:ext>
                  </a:extLst>
                </a:gridCol>
              </a:tblGrid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67606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78794"/>
                  </a:ext>
                </a:extLst>
              </a:tr>
              <a:tr h="447517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08554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algn="ctr"/>
                      <a:r>
                        <a:rPr lang="id-ID" sz="1300" dirty="0"/>
                        <a:t>0</a:t>
                      </a:r>
                      <a:endParaRPr lang="en-US" sz="13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10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5978" y="2162776"/>
                <a:ext cx="5725926" cy="52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L1 distance 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78" y="2162776"/>
                <a:ext cx="5725926" cy="525144"/>
              </a:xfrm>
              <a:prstGeom prst="rect">
                <a:avLst/>
              </a:prstGeom>
              <a:blipFill>
                <a:blip r:embed="rId3"/>
                <a:stretch>
                  <a:fillRect l="-958" b="-58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test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37" y="3113827"/>
                <a:ext cx="1645002" cy="369332"/>
              </a:xfrm>
              <a:prstGeom prst="rect">
                <a:avLst/>
              </a:prstGeom>
              <a:blipFill>
                <a:blip r:embed="rId4"/>
                <a:stretch>
                  <a:fillRect l="-2602" t="-10000" r="-2602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train </a:t>
                </a:r>
                <a:r>
                  <a:rPr lang="id-ID" dirty="0"/>
                  <a:t>data (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2" y="3113827"/>
                <a:ext cx="1737143" cy="369332"/>
              </a:xfrm>
              <a:prstGeom prst="rect">
                <a:avLst/>
              </a:prstGeom>
              <a:blipFill>
                <a:blip r:embed="rId5"/>
                <a:stretch>
                  <a:fillRect l="-2456" t="-10000" r="-2456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58447" y="3126154"/>
            <a:ext cx="193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value differences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8604" y="4188471"/>
            <a:ext cx="357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2367" y="4188471"/>
            <a:ext cx="495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=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67840" y="3257067"/>
            <a:ext cx="0" cy="2386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46646" y="3257067"/>
            <a:ext cx="0" cy="2386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16477" y="3916917"/>
            <a:ext cx="61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51279" y="4450079"/>
            <a:ext cx="4903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22473" y="4246630"/>
            <a:ext cx="367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6F920F-32DA-4735-BD5A-5D3655A588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8454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850C-9910-42B1-AA2C-19EC830B2D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/>
              <a:t>For each test data </a:t>
            </a:r>
            <a:r>
              <a:rPr lang="en-US" sz="2200" dirty="0">
                <a:solidFill>
                  <a:srgbClr val="FF0000"/>
                </a:solidFill>
              </a:rPr>
              <a:t>A</a:t>
            </a:r>
            <a:r>
              <a:rPr lang="en-US" sz="2200" dirty="0"/>
              <a:t>, </a:t>
            </a:r>
          </a:p>
          <a:p>
            <a:pPr marL="690563"/>
            <a:r>
              <a:rPr lang="en-US" sz="2200" dirty="0"/>
              <a:t>loop through all training data, calculate the distance</a:t>
            </a:r>
          </a:p>
          <a:p>
            <a:pPr marL="690563"/>
            <a:r>
              <a:rPr lang="en-US" sz="2200" dirty="0"/>
              <a:t>Choose the closest training data point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</a:p>
          <a:p>
            <a:pPr marL="690563"/>
            <a:r>
              <a:rPr lang="en-US" sz="2200" dirty="0"/>
              <a:t>Set the label of </a:t>
            </a:r>
            <a:r>
              <a:rPr lang="en-US" sz="2200" dirty="0">
                <a:solidFill>
                  <a:srgbClr val="0000FF"/>
                </a:solidFill>
              </a:rPr>
              <a:t>X</a:t>
            </a:r>
            <a:r>
              <a:rPr lang="en-US" sz="2200" dirty="0"/>
              <a:t> as label of data test </a:t>
            </a:r>
            <a:r>
              <a:rPr lang="en-US" sz="2200" dirty="0">
                <a:solidFill>
                  <a:srgbClr val="FF0000"/>
                </a:solidFill>
              </a:rPr>
              <a:t>A</a:t>
            </a: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Nearest neighbor intuition</a:t>
            </a:r>
          </a:p>
          <a:p>
            <a:pPr lvl="1"/>
            <a:r>
              <a:rPr lang="en-US" sz="2200" dirty="0"/>
              <a:t>Since A is similar to X (the attributes are close), </a:t>
            </a:r>
            <a:br>
              <a:rPr lang="en-US" sz="2200" dirty="0"/>
            </a:br>
            <a:r>
              <a:rPr lang="en-US" sz="2200" dirty="0"/>
              <a:t>then A and X must be the same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33A04-9C1E-4E17-971A-F30659CE9E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CE9DF-EC43-43A6-9DAC-78FC89A5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04572C-6C06-4645-9B1B-58FC9218CA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031122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1080972"/>
          </a:xfrm>
        </p:spPr>
        <p:txBody>
          <a:bodyPr/>
          <a:lstStyle/>
          <a:p>
            <a:pPr algn="ctr"/>
            <a:r>
              <a:rPr lang="en-US" dirty="0"/>
              <a:t>Character Recognition with </a:t>
            </a:r>
            <a:br>
              <a:rPr lang="en-US" dirty="0"/>
            </a:br>
            <a:r>
              <a:rPr lang="id-ID" dirty="0"/>
              <a:t>Nearest Neighbor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Training and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063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F2F43-5FD5-420A-9229-218CF93F04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Let’s say we use 16 data as training data</a:t>
            </a:r>
          </a:p>
          <a:p>
            <a:pPr marL="4402138">
              <a:spcBef>
                <a:spcPts val="600"/>
              </a:spcBef>
            </a:pPr>
            <a:r>
              <a:rPr lang="en-US" sz="2200" dirty="0"/>
              <a:t>Reshape into vectors</a:t>
            </a:r>
          </a:p>
          <a:p>
            <a:pPr>
              <a:spcBef>
                <a:spcPts val="600"/>
              </a:spcBef>
            </a:pPr>
            <a:endParaRPr lang="id-ID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EE4EE-3CFA-40BE-B046-E6DBCCFA95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Learning Process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A1429-E2A3-4265-81FA-DB48373822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 b="18983"/>
          <a:stretch/>
        </p:blipFill>
        <p:spPr bwMode="auto">
          <a:xfrm>
            <a:off x="602403" y="2631937"/>
            <a:ext cx="3431311" cy="322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560E9-2951-4D25-AF57-A118D682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65" y="2898147"/>
            <a:ext cx="7253744" cy="269675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B2A730-B04B-4375-92AE-D1F39EF64686}"/>
              </a:ext>
            </a:extLst>
          </p:cNvPr>
          <p:cNvSpPr/>
          <p:nvPr/>
        </p:nvSpPr>
        <p:spPr>
          <a:xfrm>
            <a:off x="4216169" y="3949343"/>
            <a:ext cx="243840" cy="5943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5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F1CAD-C334-4C41-B0DC-84854939A3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B4C24C-8050-4A72-A068-6F22220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B9EF8-F593-4481-9EF1-E6499AA61A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11" name="Picture 10" descr="A close up of a turtle&#10;&#10;Description automatically generated">
            <a:extLst>
              <a:ext uri="{FF2B5EF4-FFF2-40B4-BE49-F238E27FC236}">
                <a16:creationId xmlns:a16="http://schemas.microsoft.com/office/drawing/2014/main" id="{72FBBEDB-5B14-418B-9D0C-53885DE99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9" b="18385"/>
          <a:stretch/>
        </p:blipFill>
        <p:spPr>
          <a:xfrm>
            <a:off x="4362764" y="2681626"/>
            <a:ext cx="3477965" cy="2326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A36F3-79D5-47CB-88C5-0C91F462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226" y="2681626"/>
            <a:ext cx="3477965" cy="23263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8FC0F-0B56-4911-9631-05C0A04B1F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09808" y="2681626"/>
            <a:ext cx="3477964" cy="2326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3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EE4EE-3CFA-40BE-B046-E6DBCCFA95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Learning Process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A1429-E2A3-4265-81FA-DB48373822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A8713-8F7F-4E39-9DBD-74B234F758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Save to database, </a:t>
            </a:r>
          </a:p>
          <a:p>
            <a:r>
              <a:rPr lang="en-US" dirty="0"/>
              <a:t>And that’s it for Learning Process</a:t>
            </a:r>
            <a:endParaRPr lang="id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9560E9-2951-4D25-AF57-A118D68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2" y="3259654"/>
            <a:ext cx="7253744" cy="26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3631-2120-4045-A2CA-66B3761D17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/>
              <a:t>Now we want to classify new data using Nearest Neighbor</a:t>
            </a:r>
          </a:p>
          <a:p>
            <a:endParaRPr lang="id-ID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59162-58EA-4FD4-9542-DB2460D60C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Testing Process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A1698-82EF-44F1-9FA0-61004A3990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7A44-DF57-4AC4-91A6-B95CB6C2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42"/>
          <a:stretch/>
        </p:blipFill>
        <p:spPr>
          <a:xfrm>
            <a:off x="876019" y="2608534"/>
            <a:ext cx="1590734" cy="13333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02EAEB-BE79-4C8C-BF0F-767B8DB45F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73" y="3710170"/>
            <a:ext cx="6874073" cy="23167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7BE7C638-3C22-4969-B8E9-15F1C1E1992D}"/>
              </a:ext>
            </a:extLst>
          </p:cNvPr>
          <p:cNvSpPr/>
          <p:nvPr/>
        </p:nvSpPr>
        <p:spPr>
          <a:xfrm>
            <a:off x="3313474" y="3524408"/>
            <a:ext cx="243840" cy="5943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3C84BB-0AB1-49E4-B042-5C98FFA624E5}"/>
              </a:ext>
            </a:extLst>
          </p:cNvPr>
          <p:cNvSpPr/>
          <p:nvPr/>
        </p:nvSpPr>
        <p:spPr>
          <a:xfrm>
            <a:off x="3172910" y="2981985"/>
            <a:ext cx="7154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First, we change new data into 1 dimensional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CDFF9-DB66-454F-B670-7F38CC30FD08}"/>
              </a:ext>
            </a:extLst>
          </p:cNvPr>
          <p:cNvSpPr/>
          <p:nvPr/>
        </p:nvSpPr>
        <p:spPr>
          <a:xfrm>
            <a:off x="3172910" y="4342113"/>
            <a:ext cx="73426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Then calculate distance to the 16 data training</a:t>
            </a:r>
          </a:p>
        </p:txBody>
      </p:sp>
    </p:spTree>
    <p:extLst>
      <p:ext uri="{BB962C8B-B14F-4D97-AF65-F5344CB8AC3E}">
        <p14:creationId xmlns:p14="http://schemas.microsoft.com/office/powerpoint/2010/main" val="109519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E37C2-800D-4501-B7FE-0B421C6759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Testing Process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0501A-2189-45D7-859A-B7E4CEB824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9560E9-2951-4D25-AF57-A118D68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291306"/>
            <a:ext cx="4693920" cy="27311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02EAEB-BE79-4C8C-BF0F-767B8DB45F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80" y="2296257"/>
            <a:ext cx="3593783" cy="18288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DE5F13-01BE-48A4-9615-BEE10C2C8950}"/>
              </a:ext>
            </a:extLst>
          </p:cNvPr>
          <p:cNvCxnSpPr>
            <a:stCxn id="23" idx="1"/>
          </p:cNvCxnSpPr>
          <p:nvPr/>
        </p:nvCxnSpPr>
        <p:spPr>
          <a:xfrm flipH="1">
            <a:off x="6431281" y="2387697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693E7F-5169-4E86-8606-04A6CC08796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431281" y="2387697"/>
            <a:ext cx="495299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04DE6-09CE-4415-B72B-2E36F0B5926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431281" y="2387697"/>
            <a:ext cx="495298" cy="454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832E5E-B00F-4674-8730-45CEB129EFE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431279" y="2387697"/>
            <a:ext cx="495300" cy="737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BCF2DB-12B0-465A-A97B-2DA7C234901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431277" y="2387698"/>
            <a:ext cx="495302" cy="258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8EDAA3-3008-45AB-894B-42D255E210F8}"/>
              </a:ext>
            </a:extLst>
          </p:cNvPr>
          <p:cNvCxnSpPr>
            <a:cxnSpLocks/>
          </p:cNvCxnSpPr>
          <p:nvPr/>
        </p:nvCxnSpPr>
        <p:spPr>
          <a:xfrm>
            <a:off x="6446521" y="3354215"/>
            <a:ext cx="0" cy="8229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91654B8-2AA3-4BEC-89FB-33A8162A210B}"/>
              </a:ext>
            </a:extLst>
          </p:cNvPr>
          <p:cNvGraphicFramePr>
            <a:graphicFrameLocks noGrp="1"/>
          </p:cNvGraphicFramePr>
          <p:nvPr/>
        </p:nvGraphicFramePr>
        <p:xfrm>
          <a:off x="7550176" y="2703468"/>
          <a:ext cx="689170" cy="3505200"/>
        </p:xfrm>
        <a:graphic>
          <a:graphicData uri="http://schemas.openxmlformats.org/drawingml/2006/table">
            <a:tbl>
              <a:tblPr firstRow="1" bandRow="1"/>
              <a:tblGrid>
                <a:gridCol w="344585">
                  <a:extLst>
                    <a:ext uri="{9D8B030D-6E8A-4147-A177-3AD203B41FA5}">
                      <a16:colId xmlns:a16="http://schemas.microsoft.com/office/drawing/2014/main" val="1030537236"/>
                    </a:ext>
                  </a:extLst>
                </a:gridCol>
                <a:gridCol w="344585">
                  <a:extLst>
                    <a:ext uri="{9D8B030D-6E8A-4147-A177-3AD203B41FA5}">
                      <a16:colId xmlns:a16="http://schemas.microsoft.com/office/drawing/2014/main" val="37212551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408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992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605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604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5976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462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706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703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10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540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898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0382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53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860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834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94494"/>
                  </a:ext>
                </a:extLst>
              </a:tr>
            </a:tbl>
          </a:graphicData>
        </a:graphic>
      </p:graphicFrame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147C35B3-C1E2-4AB3-A64F-C8A9EAA535B5}"/>
              </a:ext>
            </a:extLst>
          </p:cNvPr>
          <p:cNvSpPr/>
          <p:nvPr/>
        </p:nvSpPr>
        <p:spPr>
          <a:xfrm rot="5400000">
            <a:off x="6995505" y="3386128"/>
            <a:ext cx="398304" cy="42672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74EF2F-E213-4F58-8AA0-4EB5F7AC38DD}"/>
              </a:ext>
            </a:extLst>
          </p:cNvPr>
          <p:cNvSpPr/>
          <p:nvPr/>
        </p:nvSpPr>
        <p:spPr>
          <a:xfrm>
            <a:off x="8409786" y="3598047"/>
            <a:ext cx="24384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0C2ED51-8415-419C-B3DE-BDC2AC5EEA1B}"/>
              </a:ext>
            </a:extLst>
          </p:cNvPr>
          <p:cNvGraphicFramePr>
            <a:graphicFrameLocks noGrp="1"/>
          </p:cNvGraphicFramePr>
          <p:nvPr/>
        </p:nvGraphicFramePr>
        <p:xfrm>
          <a:off x="8776934" y="2703468"/>
          <a:ext cx="689170" cy="3505200"/>
        </p:xfrm>
        <a:graphic>
          <a:graphicData uri="http://schemas.openxmlformats.org/drawingml/2006/table">
            <a:tbl>
              <a:tblPr firstRow="1" bandRow="1"/>
              <a:tblGrid>
                <a:gridCol w="344585">
                  <a:extLst>
                    <a:ext uri="{9D8B030D-6E8A-4147-A177-3AD203B41FA5}">
                      <a16:colId xmlns:a16="http://schemas.microsoft.com/office/drawing/2014/main" val="1030537236"/>
                    </a:ext>
                  </a:extLst>
                </a:gridCol>
                <a:gridCol w="344585">
                  <a:extLst>
                    <a:ext uri="{9D8B030D-6E8A-4147-A177-3AD203B41FA5}">
                      <a16:colId xmlns:a16="http://schemas.microsoft.com/office/drawing/2014/main" val="37212551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408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992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605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604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5976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462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706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703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310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540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898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0382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53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860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834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94494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2014C26A-42E5-43ED-B0B8-682C87D0BD23}"/>
              </a:ext>
            </a:extLst>
          </p:cNvPr>
          <p:cNvSpPr/>
          <p:nvPr/>
        </p:nvSpPr>
        <p:spPr>
          <a:xfrm>
            <a:off x="9664822" y="3598047"/>
            <a:ext cx="24384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C347E1-C08D-43C9-A3A7-D48AD2AC8ACE}"/>
              </a:ext>
            </a:extLst>
          </p:cNvPr>
          <p:cNvSpPr/>
          <p:nvPr/>
        </p:nvSpPr>
        <p:spPr>
          <a:xfrm>
            <a:off x="10092546" y="3450737"/>
            <a:ext cx="548640" cy="548640"/>
          </a:xfrm>
          <a:custGeom>
            <a:avLst/>
            <a:gdLst>
              <a:gd name="connsiteX0" fmla="*/ 0 w 548640"/>
              <a:gd name="connsiteY0" fmla="*/ 0 h 548640"/>
              <a:gd name="connsiteX1" fmla="*/ 548640 w 548640"/>
              <a:gd name="connsiteY1" fmla="*/ 0 h 548640"/>
              <a:gd name="connsiteX2" fmla="*/ 548640 w 548640"/>
              <a:gd name="connsiteY2" fmla="*/ 548640 h 548640"/>
              <a:gd name="connsiteX3" fmla="*/ 0 w 548640"/>
              <a:gd name="connsiteY3" fmla="*/ 548640 h 548640"/>
              <a:gd name="connsiteX4" fmla="*/ 0 w 548640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548640" fill="none" extrusionOk="0">
                <a:moveTo>
                  <a:pt x="0" y="0"/>
                </a:moveTo>
                <a:cubicBezTo>
                  <a:pt x="248146" y="-16691"/>
                  <a:pt x="296535" y="23028"/>
                  <a:pt x="548640" y="0"/>
                </a:cubicBezTo>
                <a:cubicBezTo>
                  <a:pt x="573943" y="203933"/>
                  <a:pt x="571317" y="356559"/>
                  <a:pt x="548640" y="548640"/>
                </a:cubicBezTo>
                <a:cubicBezTo>
                  <a:pt x="275358" y="554254"/>
                  <a:pt x="224952" y="565467"/>
                  <a:pt x="0" y="548640"/>
                </a:cubicBezTo>
                <a:cubicBezTo>
                  <a:pt x="-12904" y="316682"/>
                  <a:pt x="-3377" y="123154"/>
                  <a:pt x="0" y="0"/>
                </a:cubicBezTo>
                <a:close/>
              </a:path>
              <a:path w="548640" h="548640" stroke="0" extrusionOk="0">
                <a:moveTo>
                  <a:pt x="0" y="0"/>
                </a:moveTo>
                <a:cubicBezTo>
                  <a:pt x="201851" y="-5904"/>
                  <a:pt x="301053" y="-14647"/>
                  <a:pt x="548640" y="0"/>
                </a:cubicBezTo>
                <a:cubicBezTo>
                  <a:pt x="573638" y="142601"/>
                  <a:pt x="567421" y="352405"/>
                  <a:pt x="548640" y="548640"/>
                </a:cubicBezTo>
                <a:cubicBezTo>
                  <a:pt x="342302" y="567057"/>
                  <a:pt x="237350" y="555552"/>
                  <a:pt x="0" y="548640"/>
                </a:cubicBezTo>
                <a:cubicBezTo>
                  <a:pt x="7057" y="374254"/>
                  <a:pt x="-6738" y="212885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87673440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 font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9DFCF9-029C-4BBD-87A8-4D9BFAAA0BC6}"/>
              </a:ext>
            </a:extLst>
          </p:cNvPr>
          <p:cNvSpPr/>
          <p:nvPr/>
        </p:nvSpPr>
        <p:spPr>
          <a:xfrm>
            <a:off x="2803181" y="5125128"/>
            <a:ext cx="442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/>
              <a:t>Loop calculate the distance between test data and all training data resulting array of distance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EFA417-8347-4A42-AE2F-ECFB07B7EEF6}"/>
              </a:ext>
            </a:extLst>
          </p:cNvPr>
          <p:cNvSpPr/>
          <p:nvPr/>
        </p:nvSpPr>
        <p:spPr>
          <a:xfrm>
            <a:off x="8255989" y="3272603"/>
            <a:ext cx="639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sort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1F7DD4-E996-482F-9406-FA546F13213E}"/>
              </a:ext>
            </a:extLst>
          </p:cNvPr>
          <p:cNvSpPr/>
          <p:nvPr/>
        </p:nvSpPr>
        <p:spPr>
          <a:xfrm>
            <a:off x="9566005" y="2918541"/>
            <a:ext cx="160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Return label of the closest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4406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3" grpId="0" animBg="1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B9CC1-1689-4BAC-8D9C-80EA9D1DD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Testing Process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C1A650-F74F-45D9-91C9-1D801A4325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 b="18983"/>
          <a:stretch/>
        </p:blipFill>
        <p:spPr bwMode="auto">
          <a:xfrm>
            <a:off x="513799" y="2014621"/>
            <a:ext cx="4536666" cy="426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F7A44-DF57-4AC4-91A6-B95CB6C2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42"/>
          <a:stretch/>
        </p:blipFill>
        <p:spPr>
          <a:xfrm>
            <a:off x="5618147" y="2359564"/>
            <a:ext cx="1418223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94272-8B7B-4723-AC5F-382BDC25B6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02"/>
          <a:stretch/>
        </p:blipFill>
        <p:spPr>
          <a:xfrm>
            <a:off x="7046409" y="2351505"/>
            <a:ext cx="1476391" cy="11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86447-B452-4E60-99AF-90655616C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41"/>
          <a:stretch/>
        </p:blipFill>
        <p:spPr>
          <a:xfrm>
            <a:off x="8541089" y="2368824"/>
            <a:ext cx="1484822" cy="1163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E8F43A-AC69-4BDC-AC86-844DC9732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47"/>
          <a:stretch/>
        </p:blipFill>
        <p:spPr>
          <a:xfrm>
            <a:off x="10044199" y="2351506"/>
            <a:ext cx="1388526" cy="117043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40AE2-1CF4-4E38-94A1-2F5019D9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66253"/>
              </p:ext>
            </p:extLst>
          </p:nvPr>
        </p:nvGraphicFramePr>
        <p:xfrm>
          <a:off x="5618147" y="3752240"/>
          <a:ext cx="5814576" cy="731520"/>
        </p:xfrm>
        <a:graphic>
          <a:graphicData uri="http://schemas.openxmlformats.org/drawingml/2006/table">
            <a:tbl>
              <a:tblPr firstRow="1" bandRow="1"/>
              <a:tblGrid>
                <a:gridCol w="363411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454F37-2D10-4F37-8C95-7997096E9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84020"/>
              </p:ext>
            </p:extLst>
          </p:nvPr>
        </p:nvGraphicFramePr>
        <p:xfrm>
          <a:off x="5618147" y="4658694"/>
          <a:ext cx="5814576" cy="365760"/>
        </p:xfrm>
        <a:graphic>
          <a:graphicData uri="http://schemas.openxmlformats.org/drawingml/2006/table">
            <a:tbl>
              <a:tblPr firstRow="1" bandRow="1"/>
              <a:tblGrid>
                <a:gridCol w="363411">
                  <a:extLst>
                    <a:ext uri="{9D8B030D-6E8A-4147-A177-3AD203B41FA5}">
                      <a16:colId xmlns:a16="http://schemas.microsoft.com/office/drawing/2014/main" val="28608983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31801515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82927675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3598402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02489328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742698701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54560293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98747387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75246516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41252780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09754414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83961627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7473738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572573632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44985508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4270451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2051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395804E-1FE9-4E34-9CD0-74B71004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3828"/>
              </p:ext>
            </p:extLst>
          </p:nvPr>
        </p:nvGraphicFramePr>
        <p:xfrm>
          <a:off x="5618147" y="5199388"/>
          <a:ext cx="5814576" cy="365760"/>
        </p:xfrm>
        <a:graphic>
          <a:graphicData uri="http://schemas.openxmlformats.org/drawingml/2006/table">
            <a:tbl>
              <a:tblPr firstRow="1" bandRow="1"/>
              <a:tblGrid>
                <a:gridCol w="363411">
                  <a:extLst>
                    <a:ext uri="{9D8B030D-6E8A-4147-A177-3AD203B41FA5}">
                      <a16:colId xmlns:a16="http://schemas.microsoft.com/office/drawing/2014/main" val="218928819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6764142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08220217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2766724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88803210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67648266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5549075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041168406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08483117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809309438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821872328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90177826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95162952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96815062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606163071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0967320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6571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58FA946-E634-4907-A241-43F3B7A09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59504"/>
              </p:ext>
            </p:extLst>
          </p:nvPr>
        </p:nvGraphicFramePr>
        <p:xfrm>
          <a:off x="5618147" y="5740081"/>
          <a:ext cx="5814576" cy="365760"/>
        </p:xfrm>
        <a:graphic>
          <a:graphicData uri="http://schemas.openxmlformats.org/drawingml/2006/table">
            <a:tbl>
              <a:tblPr firstRow="1" bandRow="1"/>
              <a:tblGrid>
                <a:gridCol w="363411">
                  <a:extLst>
                    <a:ext uri="{9D8B030D-6E8A-4147-A177-3AD203B41FA5}">
                      <a16:colId xmlns:a16="http://schemas.microsoft.com/office/drawing/2014/main" val="932719645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75322231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2748222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595428076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59845895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96852844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02039965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611202174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726973773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00146921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434619357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295858608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2979576958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676048920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3398317609"/>
                    </a:ext>
                  </a:extLst>
                </a:gridCol>
                <a:gridCol w="363411">
                  <a:extLst>
                    <a:ext uri="{9D8B030D-6E8A-4147-A177-3AD203B41FA5}">
                      <a16:colId xmlns:a16="http://schemas.microsoft.com/office/drawing/2014/main" val="13828373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0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69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id-ID" dirty="0"/>
              <a:t>Nearest Neighbor</a:t>
            </a:r>
            <a:r>
              <a:rPr lang="en-US" dirty="0"/>
              <a:t> Problem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430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Training Speed?</a:t>
            </a:r>
          </a:p>
          <a:p>
            <a:pPr lvl="1"/>
            <a:r>
              <a:rPr lang="en-US" dirty="0"/>
              <a:t>O(1)</a:t>
            </a:r>
            <a:endParaRPr lang="id-ID" dirty="0"/>
          </a:p>
          <a:p>
            <a:pPr lvl="1"/>
            <a:r>
              <a:rPr lang="id-ID" dirty="0"/>
              <a:t>No training, just save all training data</a:t>
            </a:r>
            <a:endParaRPr lang="en-US" dirty="0"/>
          </a:p>
          <a:p>
            <a:r>
              <a:rPr lang="en-US" dirty="0"/>
              <a:t>Testing Speed?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lang="en-US" dirty="0"/>
              <a:t>Linearly slower according to the size of 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  <a:endParaRPr lang="id-ID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3AFEC-E477-41CA-95EB-FB887F1583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733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43C4E-44CA-43BB-AEFE-336355D3F6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</a:t>
            </a:r>
            <a:br>
              <a:rPr lang="en-US" dirty="0"/>
            </a:br>
            <a:r>
              <a:rPr lang="id-ID" dirty="0"/>
              <a:t>Nearest Neighbor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D412B-23B3-4BF1-A331-4248BDFF0B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 b="18983"/>
          <a:stretch/>
        </p:blipFill>
        <p:spPr bwMode="auto">
          <a:xfrm>
            <a:off x="998245" y="2304064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40AE2-1CF4-4E38-94A1-2F5019D9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1696"/>
              </p:ext>
            </p:extLst>
          </p:nvPr>
        </p:nvGraphicFramePr>
        <p:xfrm>
          <a:off x="5465043" y="4290861"/>
          <a:ext cx="5852160" cy="731520"/>
        </p:xfrm>
        <a:graphic>
          <a:graphicData uri="http://schemas.openxmlformats.org/drawingml/2006/table">
            <a:tbl>
              <a:tblPr firstRow="1" bandRow="1"/>
              <a:tblGrid>
                <a:gridCol w="365760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454F37-2D10-4F37-8C95-7997096E9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28459"/>
              </p:ext>
            </p:extLst>
          </p:nvPr>
        </p:nvGraphicFramePr>
        <p:xfrm>
          <a:off x="5466939" y="5124379"/>
          <a:ext cx="5852160" cy="365760"/>
        </p:xfrm>
        <a:graphic>
          <a:graphicData uri="http://schemas.openxmlformats.org/drawingml/2006/table">
            <a:tbl>
              <a:tblPr firstRow="1" bandRow="1"/>
              <a:tblGrid>
                <a:gridCol w="365760">
                  <a:extLst>
                    <a:ext uri="{9D8B030D-6E8A-4147-A177-3AD203B41FA5}">
                      <a16:colId xmlns:a16="http://schemas.microsoft.com/office/drawing/2014/main" val="2860898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180151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292767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598402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248932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426987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45602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87473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524651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5278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9754414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96162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47373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725736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498550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0451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20513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0A74419-3E87-435F-AD3C-C42244B4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123" y="2455901"/>
            <a:ext cx="1601436" cy="1316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4AE8B2-0558-4545-B77D-F09B6239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5" y="2458187"/>
            <a:ext cx="158115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773675-F6DC-43B4-9023-2BE4C58B4C2A}"/>
              </a:ext>
            </a:extLst>
          </p:cNvPr>
          <p:cNvSpPr/>
          <p:nvPr/>
        </p:nvSpPr>
        <p:spPr>
          <a:xfrm>
            <a:off x="6779132" y="3773926"/>
            <a:ext cx="72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G? O?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8175-CEB0-4DB0-B211-D72A89D2C4E8}"/>
              </a:ext>
            </a:extLst>
          </p:cNvPr>
          <p:cNvSpPr/>
          <p:nvPr/>
        </p:nvSpPr>
        <p:spPr>
          <a:xfrm>
            <a:off x="8859635" y="3773926"/>
            <a:ext cx="664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E? F?</a:t>
            </a:r>
          </a:p>
        </p:txBody>
      </p:sp>
    </p:spTree>
    <p:extLst>
      <p:ext uri="{BB962C8B-B14F-4D97-AF65-F5344CB8AC3E}">
        <p14:creationId xmlns:p14="http://schemas.microsoft.com/office/powerpoint/2010/main" val="1592359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k-</a:t>
            </a:r>
            <a:r>
              <a:rPr lang="id-ID" dirty="0"/>
              <a:t>Nearest Neighbor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6439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FC066-A468-4F98-B861-FE7C0CC3D4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/>
              <a:t>Use </a:t>
            </a:r>
            <a:r>
              <a:rPr lang="en-US" sz="2200" dirty="0">
                <a:solidFill>
                  <a:srgbClr val="C00000"/>
                </a:solidFill>
              </a:rPr>
              <a:t>many neighbors </a:t>
            </a:r>
            <a:r>
              <a:rPr lang="en-US" sz="2200" dirty="0"/>
              <a:t>to determine the class</a:t>
            </a:r>
          </a:p>
          <a:p>
            <a:pPr lvl="1"/>
            <a:r>
              <a:rPr lang="en-US" dirty="0"/>
              <a:t>Choose k-closest data point</a:t>
            </a:r>
          </a:p>
          <a:p>
            <a:pPr lvl="1"/>
            <a:r>
              <a:rPr lang="en-US" dirty="0"/>
              <a:t>Majority vote the label</a:t>
            </a:r>
            <a:endParaRPr lang="id-ID" dirty="0"/>
          </a:p>
          <a:p>
            <a:r>
              <a:rPr lang="en-US" sz="2200" dirty="0"/>
              <a:t>K-NN can be use for Classification and Regression</a:t>
            </a:r>
          </a:p>
          <a:p>
            <a:pPr lvl="1"/>
            <a:r>
              <a:rPr lang="en-US" dirty="0"/>
              <a:t>For classification select the most frequent neighbor.</a:t>
            </a:r>
          </a:p>
          <a:p>
            <a:pPr lvl="1"/>
            <a:r>
              <a:rPr lang="en-US" dirty="0"/>
              <a:t>For regression calculate the average of K neighbors</a:t>
            </a:r>
          </a:p>
          <a:p>
            <a:pPr lvl="1"/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F1CAD-C334-4C41-B0DC-84854939A3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B4C24C-8050-4A72-A068-6F22220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K-Nearest Neighbor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34BBCA-B418-4C2B-859B-0253EAB717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1341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D7C2-5817-4BEF-B08A-B004729AA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6CC85-DA1E-4EB0-8508-AAB6A8947A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840A-6872-4F58-B775-0836C9F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50" y="2153725"/>
            <a:ext cx="1581150" cy="1314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7209338" y="2626284"/>
            <a:ext cx="84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34CB4-37A1-4310-9997-0C6BD769E1C5}"/>
              </a:ext>
            </a:extLst>
          </p:cNvPr>
          <p:cNvSpPr/>
          <p:nvPr/>
        </p:nvSpPr>
        <p:spPr>
          <a:xfrm>
            <a:off x="5352039" y="5729232"/>
            <a:ext cx="1233030" cy="427015"/>
          </a:xfrm>
          <a:custGeom>
            <a:avLst/>
            <a:gdLst>
              <a:gd name="connsiteX0" fmla="*/ 0 w 1233030"/>
              <a:gd name="connsiteY0" fmla="*/ 0 h 427015"/>
              <a:gd name="connsiteX1" fmla="*/ 616515 w 1233030"/>
              <a:gd name="connsiteY1" fmla="*/ 0 h 427015"/>
              <a:gd name="connsiteX2" fmla="*/ 1233030 w 1233030"/>
              <a:gd name="connsiteY2" fmla="*/ 0 h 427015"/>
              <a:gd name="connsiteX3" fmla="*/ 1233030 w 1233030"/>
              <a:gd name="connsiteY3" fmla="*/ 427015 h 427015"/>
              <a:gd name="connsiteX4" fmla="*/ 591854 w 1233030"/>
              <a:gd name="connsiteY4" fmla="*/ 427015 h 427015"/>
              <a:gd name="connsiteX5" fmla="*/ 0 w 1233030"/>
              <a:gd name="connsiteY5" fmla="*/ 427015 h 427015"/>
              <a:gd name="connsiteX6" fmla="*/ 0 w 1233030"/>
              <a:gd name="connsiteY6" fmla="*/ 0 h 4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030" h="427015" fill="none" extrusionOk="0">
                <a:moveTo>
                  <a:pt x="0" y="0"/>
                </a:moveTo>
                <a:cubicBezTo>
                  <a:pt x="292421" y="-4141"/>
                  <a:pt x="391162" y="4578"/>
                  <a:pt x="616515" y="0"/>
                </a:cubicBezTo>
                <a:cubicBezTo>
                  <a:pt x="841868" y="-4578"/>
                  <a:pt x="1042914" y="-14219"/>
                  <a:pt x="1233030" y="0"/>
                </a:cubicBezTo>
                <a:cubicBezTo>
                  <a:pt x="1219008" y="131288"/>
                  <a:pt x="1225117" y="237833"/>
                  <a:pt x="1233030" y="427015"/>
                </a:cubicBezTo>
                <a:cubicBezTo>
                  <a:pt x="997951" y="435503"/>
                  <a:pt x="805573" y="401739"/>
                  <a:pt x="591854" y="427015"/>
                </a:cubicBezTo>
                <a:cubicBezTo>
                  <a:pt x="378135" y="452291"/>
                  <a:pt x="281809" y="398788"/>
                  <a:pt x="0" y="427015"/>
                </a:cubicBezTo>
                <a:cubicBezTo>
                  <a:pt x="-19540" y="324929"/>
                  <a:pt x="927" y="164505"/>
                  <a:pt x="0" y="0"/>
                </a:cubicBezTo>
                <a:close/>
              </a:path>
              <a:path w="1233030" h="427015" stroke="0" extrusionOk="0">
                <a:moveTo>
                  <a:pt x="0" y="0"/>
                </a:moveTo>
                <a:cubicBezTo>
                  <a:pt x="163527" y="14898"/>
                  <a:pt x="325555" y="3771"/>
                  <a:pt x="579524" y="0"/>
                </a:cubicBezTo>
                <a:cubicBezTo>
                  <a:pt x="833493" y="-3771"/>
                  <a:pt x="967683" y="-19064"/>
                  <a:pt x="1233030" y="0"/>
                </a:cubicBezTo>
                <a:cubicBezTo>
                  <a:pt x="1251949" y="121875"/>
                  <a:pt x="1239894" y="299967"/>
                  <a:pt x="1233030" y="427015"/>
                </a:cubicBezTo>
                <a:cubicBezTo>
                  <a:pt x="944874" y="397907"/>
                  <a:pt x="905988" y="397236"/>
                  <a:pt x="628845" y="427015"/>
                </a:cubicBezTo>
                <a:cubicBezTo>
                  <a:pt x="351702" y="456794"/>
                  <a:pt x="232238" y="453682"/>
                  <a:pt x="0" y="427015"/>
                </a:cubicBezTo>
                <a:cubicBezTo>
                  <a:pt x="11043" y="294750"/>
                  <a:pt x="-6900" y="180786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708121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/>
            <a:r>
              <a:rPr lang="id-ID" sz="1400" dirty="0"/>
              <a:t>2G, 1O = G</a:t>
            </a:r>
            <a:endParaRPr lang="en-US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953C89-4D0D-490D-8CA7-A63FAE93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03385"/>
              </p:ext>
            </p:extLst>
          </p:nvPr>
        </p:nvGraphicFramePr>
        <p:xfrm>
          <a:off x="5352039" y="3633048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085E7F-C7D3-469E-92F0-81AFEE80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3263"/>
              </p:ext>
            </p:extLst>
          </p:nvPr>
        </p:nvGraphicFramePr>
        <p:xfrm>
          <a:off x="5352039" y="4818371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5756C1-FCB1-471A-8341-7FA830640DED}"/>
              </a:ext>
            </a:extLst>
          </p:cNvPr>
          <p:cNvSpPr/>
          <p:nvPr/>
        </p:nvSpPr>
        <p:spPr>
          <a:xfrm>
            <a:off x="5309763" y="4501378"/>
            <a:ext cx="534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sort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7DA00E-918C-4AE9-9A8A-D7A1EAFA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EA03A1-CD60-414C-BD41-B118E494CAB1}"/>
              </a:ext>
            </a:extLst>
          </p:cNvPr>
          <p:cNvSpPr/>
          <p:nvPr/>
        </p:nvSpPr>
        <p:spPr>
          <a:xfrm>
            <a:off x="6542537" y="4809155"/>
            <a:ext cx="5102718" cy="7407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0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FC066-A468-4F98-B861-FE7C0CC3D4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sz="2200" dirty="0"/>
              <a:t>Decision tree is good for </a:t>
            </a:r>
            <a:r>
              <a:rPr lang="id-ID" sz="2200" dirty="0">
                <a:solidFill>
                  <a:srgbClr val="C00000"/>
                </a:solidFill>
              </a:rPr>
              <a:t>limited and discrete attributes</a:t>
            </a:r>
          </a:p>
          <a:p>
            <a:r>
              <a:rPr lang="en-US" sz="2200" dirty="0"/>
              <a:t>I</a:t>
            </a:r>
            <a:r>
              <a:rPr lang="id-ID" sz="2200" dirty="0"/>
              <a:t>n case of classification with numerous attributes,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id-ID" sz="2200" dirty="0"/>
              <a:t>the tree resulted might be too complex and prone to overfit</a:t>
            </a:r>
            <a:endParaRPr lang="en-US" sz="2200" dirty="0"/>
          </a:p>
          <a:p>
            <a:pPr marL="0" indent="0">
              <a:buNone/>
            </a:pPr>
            <a:endParaRPr lang="id-ID" sz="2200" dirty="0"/>
          </a:p>
          <a:p>
            <a:r>
              <a:rPr lang="id-ID" sz="2200" dirty="0"/>
              <a:t>For example: in image classification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F1CAD-C334-4C41-B0DC-84854939A3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B4C24C-8050-4A72-A068-6F22220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Enormous Attributes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B9EF8-F593-4481-9EF1-E6499AA61A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998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D7C2-5817-4BEF-B08A-B004729AA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6CC85-DA1E-4EB0-8508-AAB6A8947A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840A-6872-4F58-B775-0836C9F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19350" y="2161657"/>
            <a:ext cx="1581150" cy="129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7209338" y="2626284"/>
            <a:ext cx="84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34CB4-37A1-4310-9997-0C6BD769E1C5}"/>
              </a:ext>
            </a:extLst>
          </p:cNvPr>
          <p:cNvSpPr/>
          <p:nvPr/>
        </p:nvSpPr>
        <p:spPr>
          <a:xfrm>
            <a:off x="5352039" y="5729232"/>
            <a:ext cx="1233030" cy="427015"/>
          </a:xfrm>
          <a:custGeom>
            <a:avLst/>
            <a:gdLst>
              <a:gd name="connsiteX0" fmla="*/ 0 w 1233030"/>
              <a:gd name="connsiteY0" fmla="*/ 0 h 427015"/>
              <a:gd name="connsiteX1" fmla="*/ 616515 w 1233030"/>
              <a:gd name="connsiteY1" fmla="*/ 0 h 427015"/>
              <a:gd name="connsiteX2" fmla="*/ 1233030 w 1233030"/>
              <a:gd name="connsiteY2" fmla="*/ 0 h 427015"/>
              <a:gd name="connsiteX3" fmla="*/ 1233030 w 1233030"/>
              <a:gd name="connsiteY3" fmla="*/ 427015 h 427015"/>
              <a:gd name="connsiteX4" fmla="*/ 591854 w 1233030"/>
              <a:gd name="connsiteY4" fmla="*/ 427015 h 427015"/>
              <a:gd name="connsiteX5" fmla="*/ 0 w 1233030"/>
              <a:gd name="connsiteY5" fmla="*/ 427015 h 427015"/>
              <a:gd name="connsiteX6" fmla="*/ 0 w 1233030"/>
              <a:gd name="connsiteY6" fmla="*/ 0 h 4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030" h="427015" fill="none" extrusionOk="0">
                <a:moveTo>
                  <a:pt x="0" y="0"/>
                </a:moveTo>
                <a:cubicBezTo>
                  <a:pt x="292421" y="-4141"/>
                  <a:pt x="391162" y="4578"/>
                  <a:pt x="616515" y="0"/>
                </a:cubicBezTo>
                <a:cubicBezTo>
                  <a:pt x="841868" y="-4578"/>
                  <a:pt x="1042914" y="-14219"/>
                  <a:pt x="1233030" y="0"/>
                </a:cubicBezTo>
                <a:cubicBezTo>
                  <a:pt x="1219008" y="131288"/>
                  <a:pt x="1225117" y="237833"/>
                  <a:pt x="1233030" y="427015"/>
                </a:cubicBezTo>
                <a:cubicBezTo>
                  <a:pt x="997951" y="435503"/>
                  <a:pt x="805573" y="401739"/>
                  <a:pt x="591854" y="427015"/>
                </a:cubicBezTo>
                <a:cubicBezTo>
                  <a:pt x="378135" y="452291"/>
                  <a:pt x="281809" y="398788"/>
                  <a:pt x="0" y="427015"/>
                </a:cubicBezTo>
                <a:cubicBezTo>
                  <a:pt x="-19540" y="324929"/>
                  <a:pt x="927" y="164505"/>
                  <a:pt x="0" y="0"/>
                </a:cubicBezTo>
                <a:close/>
              </a:path>
              <a:path w="1233030" h="427015" stroke="0" extrusionOk="0">
                <a:moveTo>
                  <a:pt x="0" y="0"/>
                </a:moveTo>
                <a:cubicBezTo>
                  <a:pt x="163527" y="14898"/>
                  <a:pt x="325555" y="3771"/>
                  <a:pt x="579524" y="0"/>
                </a:cubicBezTo>
                <a:cubicBezTo>
                  <a:pt x="833493" y="-3771"/>
                  <a:pt x="967683" y="-19064"/>
                  <a:pt x="1233030" y="0"/>
                </a:cubicBezTo>
                <a:cubicBezTo>
                  <a:pt x="1251949" y="121875"/>
                  <a:pt x="1239894" y="299967"/>
                  <a:pt x="1233030" y="427015"/>
                </a:cubicBezTo>
                <a:cubicBezTo>
                  <a:pt x="944874" y="397907"/>
                  <a:pt x="905988" y="397236"/>
                  <a:pt x="628845" y="427015"/>
                </a:cubicBezTo>
                <a:cubicBezTo>
                  <a:pt x="351702" y="456794"/>
                  <a:pt x="232238" y="453682"/>
                  <a:pt x="0" y="427015"/>
                </a:cubicBezTo>
                <a:cubicBezTo>
                  <a:pt x="11043" y="294750"/>
                  <a:pt x="-6900" y="180786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708121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/>
            <a:r>
              <a:rPr lang="id-ID" sz="1400" dirty="0"/>
              <a:t>2E, 1F = </a:t>
            </a:r>
            <a:r>
              <a:rPr lang="en-US" sz="1400" dirty="0"/>
              <a:t>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953C89-4D0D-490D-8CA7-A63FAE93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25407"/>
              </p:ext>
            </p:extLst>
          </p:nvPr>
        </p:nvGraphicFramePr>
        <p:xfrm>
          <a:off x="5352039" y="3633048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085E7F-C7D3-469E-92F0-81AFEE80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09236"/>
              </p:ext>
            </p:extLst>
          </p:nvPr>
        </p:nvGraphicFramePr>
        <p:xfrm>
          <a:off x="5352039" y="4818371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5756C1-FCB1-471A-8341-7FA830640DED}"/>
              </a:ext>
            </a:extLst>
          </p:cNvPr>
          <p:cNvSpPr/>
          <p:nvPr/>
        </p:nvSpPr>
        <p:spPr>
          <a:xfrm>
            <a:off x="5309763" y="4501378"/>
            <a:ext cx="534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sort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7DA00E-918C-4AE9-9A8A-D7A1EAFA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4965A4-91FD-4B8D-908E-6770E0C37DDF}"/>
              </a:ext>
            </a:extLst>
          </p:cNvPr>
          <p:cNvSpPr/>
          <p:nvPr/>
        </p:nvSpPr>
        <p:spPr>
          <a:xfrm>
            <a:off x="6542537" y="4809155"/>
            <a:ext cx="5102718" cy="7407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292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D7C2-5817-4BEF-B08A-B004729AA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6CC85-DA1E-4EB0-8508-AAB6A8947A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840A-6872-4F58-B775-0836C9F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19609" y="2161657"/>
            <a:ext cx="1580631" cy="129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7209338" y="2626284"/>
            <a:ext cx="84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34CB4-37A1-4310-9997-0C6BD769E1C5}"/>
              </a:ext>
            </a:extLst>
          </p:cNvPr>
          <p:cNvSpPr/>
          <p:nvPr/>
        </p:nvSpPr>
        <p:spPr>
          <a:xfrm>
            <a:off x="5359357" y="4445296"/>
            <a:ext cx="1233030" cy="427015"/>
          </a:xfrm>
          <a:custGeom>
            <a:avLst/>
            <a:gdLst>
              <a:gd name="connsiteX0" fmla="*/ 0 w 1233030"/>
              <a:gd name="connsiteY0" fmla="*/ 0 h 427015"/>
              <a:gd name="connsiteX1" fmla="*/ 616515 w 1233030"/>
              <a:gd name="connsiteY1" fmla="*/ 0 h 427015"/>
              <a:gd name="connsiteX2" fmla="*/ 1233030 w 1233030"/>
              <a:gd name="connsiteY2" fmla="*/ 0 h 427015"/>
              <a:gd name="connsiteX3" fmla="*/ 1233030 w 1233030"/>
              <a:gd name="connsiteY3" fmla="*/ 427015 h 427015"/>
              <a:gd name="connsiteX4" fmla="*/ 591854 w 1233030"/>
              <a:gd name="connsiteY4" fmla="*/ 427015 h 427015"/>
              <a:gd name="connsiteX5" fmla="*/ 0 w 1233030"/>
              <a:gd name="connsiteY5" fmla="*/ 427015 h 427015"/>
              <a:gd name="connsiteX6" fmla="*/ 0 w 1233030"/>
              <a:gd name="connsiteY6" fmla="*/ 0 h 4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030" h="427015" fill="none" extrusionOk="0">
                <a:moveTo>
                  <a:pt x="0" y="0"/>
                </a:moveTo>
                <a:cubicBezTo>
                  <a:pt x="292421" y="-4141"/>
                  <a:pt x="391162" y="4578"/>
                  <a:pt x="616515" y="0"/>
                </a:cubicBezTo>
                <a:cubicBezTo>
                  <a:pt x="841868" y="-4578"/>
                  <a:pt x="1042914" y="-14219"/>
                  <a:pt x="1233030" y="0"/>
                </a:cubicBezTo>
                <a:cubicBezTo>
                  <a:pt x="1219008" y="131288"/>
                  <a:pt x="1225117" y="237833"/>
                  <a:pt x="1233030" y="427015"/>
                </a:cubicBezTo>
                <a:cubicBezTo>
                  <a:pt x="997951" y="435503"/>
                  <a:pt x="805573" y="401739"/>
                  <a:pt x="591854" y="427015"/>
                </a:cubicBezTo>
                <a:cubicBezTo>
                  <a:pt x="378135" y="452291"/>
                  <a:pt x="281809" y="398788"/>
                  <a:pt x="0" y="427015"/>
                </a:cubicBezTo>
                <a:cubicBezTo>
                  <a:pt x="-19540" y="324929"/>
                  <a:pt x="927" y="164505"/>
                  <a:pt x="0" y="0"/>
                </a:cubicBezTo>
                <a:close/>
              </a:path>
              <a:path w="1233030" h="427015" stroke="0" extrusionOk="0">
                <a:moveTo>
                  <a:pt x="0" y="0"/>
                </a:moveTo>
                <a:cubicBezTo>
                  <a:pt x="163527" y="14898"/>
                  <a:pt x="325555" y="3771"/>
                  <a:pt x="579524" y="0"/>
                </a:cubicBezTo>
                <a:cubicBezTo>
                  <a:pt x="833493" y="-3771"/>
                  <a:pt x="967683" y="-19064"/>
                  <a:pt x="1233030" y="0"/>
                </a:cubicBezTo>
                <a:cubicBezTo>
                  <a:pt x="1251949" y="121875"/>
                  <a:pt x="1239894" y="299967"/>
                  <a:pt x="1233030" y="427015"/>
                </a:cubicBezTo>
                <a:cubicBezTo>
                  <a:pt x="944874" y="397907"/>
                  <a:pt x="905988" y="397236"/>
                  <a:pt x="628845" y="427015"/>
                </a:cubicBezTo>
                <a:cubicBezTo>
                  <a:pt x="351702" y="456794"/>
                  <a:pt x="232238" y="453682"/>
                  <a:pt x="0" y="427015"/>
                </a:cubicBezTo>
                <a:cubicBezTo>
                  <a:pt x="11043" y="294750"/>
                  <a:pt x="-6900" y="180786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708121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/>
            <a:r>
              <a:rPr lang="en-US" sz="1400" dirty="0"/>
              <a:t>E ?? F 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953C89-4D0D-490D-8CA7-A63FAE93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86321"/>
              </p:ext>
            </p:extLst>
          </p:nvPr>
        </p:nvGraphicFramePr>
        <p:xfrm>
          <a:off x="5352039" y="3633048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A17DA00E-918C-4AE9-9A8A-D7A1EAFA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3315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D7C2-5817-4BEF-B08A-B004729AA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6CC85-DA1E-4EB0-8508-AAB6A8947A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840A-6872-4F58-B775-0836C9F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19609" y="2161657"/>
            <a:ext cx="1580631" cy="129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7209338" y="2626284"/>
            <a:ext cx="84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085E7F-C7D3-469E-92F0-81AFEE80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33497"/>
              </p:ext>
            </p:extLst>
          </p:nvPr>
        </p:nvGraphicFramePr>
        <p:xfrm>
          <a:off x="5352039" y="3829536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5756C1-FCB1-471A-8341-7FA830640DED}"/>
              </a:ext>
            </a:extLst>
          </p:cNvPr>
          <p:cNvSpPr/>
          <p:nvPr/>
        </p:nvSpPr>
        <p:spPr>
          <a:xfrm>
            <a:off x="5309763" y="3512543"/>
            <a:ext cx="534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sort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7DA00E-918C-4AE9-9A8A-D7A1EAFA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057966-7B57-4EDE-9092-FE7D5FC7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52829"/>
              </p:ext>
            </p:extLst>
          </p:nvPr>
        </p:nvGraphicFramePr>
        <p:xfrm>
          <a:off x="5392168" y="5110170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D447558-3797-4A59-8896-1E5A334EBB7D}"/>
              </a:ext>
            </a:extLst>
          </p:cNvPr>
          <p:cNvSpPr/>
          <p:nvPr/>
        </p:nvSpPr>
        <p:spPr>
          <a:xfrm>
            <a:off x="5349892" y="4793177"/>
            <a:ext cx="4293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what will happened if the sorting result 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5FE7D-DF8B-446C-B386-795E298F3DDF}"/>
              </a:ext>
            </a:extLst>
          </p:cNvPr>
          <p:cNvSpPr/>
          <p:nvPr/>
        </p:nvSpPr>
        <p:spPr>
          <a:xfrm>
            <a:off x="6542537" y="3833771"/>
            <a:ext cx="5102718" cy="740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873F5-FC0C-490F-874F-D5E273B8497B}"/>
              </a:ext>
            </a:extLst>
          </p:cNvPr>
          <p:cNvSpPr/>
          <p:nvPr/>
        </p:nvSpPr>
        <p:spPr>
          <a:xfrm>
            <a:off x="6580522" y="5111587"/>
            <a:ext cx="5102718" cy="740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D3AA7-B207-4922-A9D9-6ED4D55D7575}"/>
              </a:ext>
            </a:extLst>
          </p:cNvPr>
          <p:cNvSpPr/>
          <p:nvPr/>
        </p:nvSpPr>
        <p:spPr>
          <a:xfrm>
            <a:off x="8414244" y="2590753"/>
            <a:ext cx="1233030" cy="427015"/>
          </a:xfrm>
          <a:custGeom>
            <a:avLst/>
            <a:gdLst>
              <a:gd name="connsiteX0" fmla="*/ 0 w 1233030"/>
              <a:gd name="connsiteY0" fmla="*/ 0 h 427015"/>
              <a:gd name="connsiteX1" fmla="*/ 616515 w 1233030"/>
              <a:gd name="connsiteY1" fmla="*/ 0 h 427015"/>
              <a:gd name="connsiteX2" fmla="*/ 1233030 w 1233030"/>
              <a:gd name="connsiteY2" fmla="*/ 0 h 427015"/>
              <a:gd name="connsiteX3" fmla="*/ 1233030 w 1233030"/>
              <a:gd name="connsiteY3" fmla="*/ 427015 h 427015"/>
              <a:gd name="connsiteX4" fmla="*/ 591854 w 1233030"/>
              <a:gd name="connsiteY4" fmla="*/ 427015 h 427015"/>
              <a:gd name="connsiteX5" fmla="*/ 0 w 1233030"/>
              <a:gd name="connsiteY5" fmla="*/ 427015 h 427015"/>
              <a:gd name="connsiteX6" fmla="*/ 0 w 1233030"/>
              <a:gd name="connsiteY6" fmla="*/ 0 h 4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030" h="427015" fill="none" extrusionOk="0">
                <a:moveTo>
                  <a:pt x="0" y="0"/>
                </a:moveTo>
                <a:cubicBezTo>
                  <a:pt x="292421" y="-4141"/>
                  <a:pt x="391162" y="4578"/>
                  <a:pt x="616515" y="0"/>
                </a:cubicBezTo>
                <a:cubicBezTo>
                  <a:pt x="841868" y="-4578"/>
                  <a:pt x="1042914" y="-14219"/>
                  <a:pt x="1233030" y="0"/>
                </a:cubicBezTo>
                <a:cubicBezTo>
                  <a:pt x="1219008" y="131288"/>
                  <a:pt x="1225117" y="237833"/>
                  <a:pt x="1233030" y="427015"/>
                </a:cubicBezTo>
                <a:cubicBezTo>
                  <a:pt x="997951" y="435503"/>
                  <a:pt x="805573" y="401739"/>
                  <a:pt x="591854" y="427015"/>
                </a:cubicBezTo>
                <a:cubicBezTo>
                  <a:pt x="378135" y="452291"/>
                  <a:pt x="281809" y="398788"/>
                  <a:pt x="0" y="427015"/>
                </a:cubicBezTo>
                <a:cubicBezTo>
                  <a:pt x="-19540" y="324929"/>
                  <a:pt x="927" y="164505"/>
                  <a:pt x="0" y="0"/>
                </a:cubicBezTo>
                <a:close/>
              </a:path>
              <a:path w="1233030" h="427015" stroke="0" extrusionOk="0">
                <a:moveTo>
                  <a:pt x="0" y="0"/>
                </a:moveTo>
                <a:cubicBezTo>
                  <a:pt x="163527" y="14898"/>
                  <a:pt x="325555" y="3771"/>
                  <a:pt x="579524" y="0"/>
                </a:cubicBezTo>
                <a:cubicBezTo>
                  <a:pt x="833493" y="-3771"/>
                  <a:pt x="967683" y="-19064"/>
                  <a:pt x="1233030" y="0"/>
                </a:cubicBezTo>
                <a:cubicBezTo>
                  <a:pt x="1251949" y="121875"/>
                  <a:pt x="1239894" y="299967"/>
                  <a:pt x="1233030" y="427015"/>
                </a:cubicBezTo>
                <a:cubicBezTo>
                  <a:pt x="944874" y="397907"/>
                  <a:pt x="905988" y="397236"/>
                  <a:pt x="628845" y="427015"/>
                </a:cubicBezTo>
                <a:cubicBezTo>
                  <a:pt x="351702" y="456794"/>
                  <a:pt x="232238" y="453682"/>
                  <a:pt x="0" y="427015"/>
                </a:cubicBezTo>
                <a:cubicBezTo>
                  <a:pt x="11043" y="294750"/>
                  <a:pt x="-6900" y="180786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708121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/>
            <a:r>
              <a:rPr lang="en-US" sz="1400" dirty="0"/>
              <a:t>E ?? F ??</a:t>
            </a:r>
          </a:p>
        </p:txBody>
      </p:sp>
    </p:spTree>
    <p:extLst>
      <p:ext uri="{BB962C8B-B14F-4D97-AF65-F5344CB8AC3E}">
        <p14:creationId xmlns:p14="http://schemas.microsoft.com/office/powerpoint/2010/main" val="997841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D7C2-5817-4BEF-B08A-B004729AA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6CC85-DA1E-4EB0-8508-AAB6A8947A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D840A-6872-4F58-B775-0836C9F6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19609" y="2161657"/>
            <a:ext cx="1580631" cy="12985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7209338" y="2626284"/>
            <a:ext cx="84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085E7F-C7D3-469E-92F0-81AFEE80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05301"/>
              </p:ext>
            </p:extLst>
          </p:nvPr>
        </p:nvGraphicFramePr>
        <p:xfrm>
          <a:off x="5352039" y="3829536"/>
          <a:ext cx="6291072" cy="731520"/>
        </p:xfrm>
        <a:graphic>
          <a:graphicData uri="http://schemas.openxmlformats.org/drawingml/2006/table">
            <a:tbl>
              <a:tblPr firstRow="1" bandRow="1"/>
              <a:tblGrid>
                <a:gridCol w="393192">
                  <a:extLst>
                    <a:ext uri="{9D8B030D-6E8A-4147-A177-3AD203B41FA5}">
                      <a16:colId xmlns:a16="http://schemas.microsoft.com/office/drawing/2014/main" val="18856328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51597952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0292568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57764185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7377488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129865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7617274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41604562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3491163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99763544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04049689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97637883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421587849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72101639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6114435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31608777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288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932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5756C1-FCB1-471A-8341-7FA830640DED}"/>
              </a:ext>
            </a:extLst>
          </p:cNvPr>
          <p:cNvSpPr/>
          <p:nvPr/>
        </p:nvSpPr>
        <p:spPr>
          <a:xfrm>
            <a:off x="5309763" y="3512543"/>
            <a:ext cx="534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sort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7DA00E-918C-4AE9-9A8A-D7A1EAFA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98F2235-197F-4417-9252-6F2EF53B1BFD}"/>
              </a:ext>
            </a:extLst>
          </p:cNvPr>
          <p:cNvSpPr/>
          <p:nvPr/>
        </p:nvSpPr>
        <p:spPr>
          <a:xfrm>
            <a:off x="8054441" y="2638558"/>
            <a:ext cx="234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Change </a:t>
            </a:r>
            <a:r>
              <a:rPr lang="id-ID" dirty="0">
                <a:sym typeface="Wingdings" panose="05000000000000000000" pitchFamily="2" charset="2"/>
              </a:rPr>
              <a:t> K = 5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56C1E1-3302-4F1A-8CA2-99AD528CB193}"/>
              </a:ext>
            </a:extLst>
          </p:cNvPr>
          <p:cNvSpPr/>
          <p:nvPr/>
        </p:nvSpPr>
        <p:spPr>
          <a:xfrm>
            <a:off x="7325833" y="3820319"/>
            <a:ext cx="4317278" cy="7407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546F1-4082-4176-9F85-44F9AB601070}"/>
              </a:ext>
            </a:extLst>
          </p:cNvPr>
          <p:cNvSpPr/>
          <p:nvPr/>
        </p:nvSpPr>
        <p:spPr>
          <a:xfrm>
            <a:off x="5352039" y="4781621"/>
            <a:ext cx="1233030" cy="427015"/>
          </a:xfrm>
          <a:custGeom>
            <a:avLst/>
            <a:gdLst>
              <a:gd name="connsiteX0" fmla="*/ 0 w 1233030"/>
              <a:gd name="connsiteY0" fmla="*/ 0 h 427015"/>
              <a:gd name="connsiteX1" fmla="*/ 616515 w 1233030"/>
              <a:gd name="connsiteY1" fmla="*/ 0 h 427015"/>
              <a:gd name="connsiteX2" fmla="*/ 1233030 w 1233030"/>
              <a:gd name="connsiteY2" fmla="*/ 0 h 427015"/>
              <a:gd name="connsiteX3" fmla="*/ 1233030 w 1233030"/>
              <a:gd name="connsiteY3" fmla="*/ 427015 h 427015"/>
              <a:gd name="connsiteX4" fmla="*/ 591854 w 1233030"/>
              <a:gd name="connsiteY4" fmla="*/ 427015 h 427015"/>
              <a:gd name="connsiteX5" fmla="*/ 0 w 1233030"/>
              <a:gd name="connsiteY5" fmla="*/ 427015 h 427015"/>
              <a:gd name="connsiteX6" fmla="*/ 0 w 1233030"/>
              <a:gd name="connsiteY6" fmla="*/ 0 h 4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030" h="427015" fill="none" extrusionOk="0">
                <a:moveTo>
                  <a:pt x="0" y="0"/>
                </a:moveTo>
                <a:cubicBezTo>
                  <a:pt x="292421" y="-4141"/>
                  <a:pt x="391162" y="4578"/>
                  <a:pt x="616515" y="0"/>
                </a:cubicBezTo>
                <a:cubicBezTo>
                  <a:pt x="841868" y="-4578"/>
                  <a:pt x="1042914" y="-14219"/>
                  <a:pt x="1233030" y="0"/>
                </a:cubicBezTo>
                <a:cubicBezTo>
                  <a:pt x="1219008" y="131288"/>
                  <a:pt x="1225117" y="237833"/>
                  <a:pt x="1233030" y="427015"/>
                </a:cubicBezTo>
                <a:cubicBezTo>
                  <a:pt x="997951" y="435503"/>
                  <a:pt x="805573" y="401739"/>
                  <a:pt x="591854" y="427015"/>
                </a:cubicBezTo>
                <a:cubicBezTo>
                  <a:pt x="378135" y="452291"/>
                  <a:pt x="281809" y="398788"/>
                  <a:pt x="0" y="427015"/>
                </a:cubicBezTo>
                <a:cubicBezTo>
                  <a:pt x="-19540" y="324929"/>
                  <a:pt x="927" y="164505"/>
                  <a:pt x="0" y="0"/>
                </a:cubicBezTo>
                <a:close/>
              </a:path>
              <a:path w="1233030" h="427015" stroke="0" extrusionOk="0">
                <a:moveTo>
                  <a:pt x="0" y="0"/>
                </a:moveTo>
                <a:cubicBezTo>
                  <a:pt x="163527" y="14898"/>
                  <a:pt x="325555" y="3771"/>
                  <a:pt x="579524" y="0"/>
                </a:cubicBezTo>
                <a:cubicBezTo>
                  <a:pt x="833493" y="-3771"/>
                  <a:pt x="967683" y="-19064"/>
                  <a:pt x="1233030" y="0"/>
                </a:cubicBezTo>
                <a:cubicBezTo>
                  <a:pt x="1251949" y="121875"/>
                  <a:pt x="1239894" y="299967"/>
                  <a:pt x="1233030" y="427015"/>
                </a:cubicBezTo>
                <a:cubicBezTo>
                  <a:pt x="944874" y="397907"/>
                  <a:pt x="905988" y="397236"/>
                  <a:pt x="628845" y="427015"/>
                </a:cubicBezTo>
                <a:cubicBezTo>
                  <a:pt x="351702" y="456794"/>
                  <a:pt x="232238" y="453682"/>
                  <a:pt x="0" y="427015"/>
                </a:cubicBezTo>
                <a:cubicBezTo>
                  <a:pt x="11043" y="294750"/>
                  <a:pt x="-6900" y="180786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1708121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/>
            <a:r>
              <a:rPr lang="en-US" sz="1400" dirty="0"/>
              <a:t>3</a:t>
            </a:r>
            <a:r>
              <a:rPr lang="id-ID" sz="1400" dirty="0"/>
              <a:t>E, </a:t>
            </a:r>
            <a:r>
              <a:rPr lang="en-US" sz="1400" dirty="0"/>
              <a:t>2</a:t>
            </a:r>
            <a:r>
              <a:rPr lang="id-ID" sz="1400" dirty="0"/>
              <a:t>F = </a:t>
            </a:r>
            <a:r>
              <a:rPr lang="en-US" sz="1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2227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5434-69D5-4B2B-A7E8-476ED429DC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12A1F1-9102-4EA7-B1B2-2D99B10F6D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BCD6D-41CC-453D-AFF6-38917E59E268}"/>
              </a:ext>
            </a:extLst>
          </p:cNvPr>
          <p:cNvSpPr/>
          <p:nvPr/>
        </p:nvSpPr>
        <p:spPr>
          <a:xfrm>
            <a:off x="5228528" y="2189939"/>
            <a:ext cx="111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 = 3?</a:t>
            </a:r>
          </a:p>
          <a:p>
            <a:r>
              <a:rPr lang="id-ID" dirty="0"/>
              <a:t>K = 5?</a:t>
            </a:r>
          </a:p>
          <a:p>
            <a:r>
              <a:rPr lang="id-ID" dirty="0"/>
              <a:t>K = 7?</a:t>
            </a:r>
          </a:p>
          <a:p>
            <a:r>
              <a:rPr lang="id-ID" dirty="0"/>
              <a:t>K = 10?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D5460-C164-4841-84BA-7CE2F80F660F}"/>
              </a:ext>
            </a:extLst>
          </p:cNvPr>
          <p:cNvSpPr/>
          <p:nvPr/>
        </p:nvSpPr>
        <p:spPr>
          <a:xfrm>
            <a:off x="6347745" y="2497641"/>
            <a:ext cx="2568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ym typeface="Wingdings" panose="05000000000000000000" pitchFamily="2" charset="2"/>
              </a:rPr>
              <a:t>Which one is better?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1AEEAD-51B0-4469-8738-4A452ED0C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4335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5434-69D5-4B2B-A7E8-476ED429DC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using k-NN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12A1F1-9102-4EA7-B1B2-2D99B10F6D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1A131EA-D853-48E2-A362-44DE54664C91}"/>
                  </a:ext>
                </a:extLst>
              </p:cNvPr>
              <p:cNvSpPr/>
              <p:nvPr/>
            </p:nvSpPr>
            <p:spPr>
              <a:xfrm>
                <a:off x="5005244" y="2221606"/>
                <a:ext cx="58718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>
                    <a:sym typeface="Wingdings" panose="05000000000000000000" pitchFamily="2" charset="2"/>
                  </a:rPr>
                  <a:t>Observe and determine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id-ID" dirty="0">
                    <a:sym typeface="Wingdings" panose="05000000000000000000" pitchFamily="2" charset="2"/>
                  </a:rPr>
                  <a:t> using validation set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1A131EA-D853-48E2-A362-44DE54664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44" y="2221606"/>
                <a:ext cx="5871863" cy="369332"/>
              </a:xfrm>
              <a:prstGeom prst="rect">
                <a:avLst/>
              </a:prstGeom>
              <a:blipFill>
                <a:blip r:embed="rId2"/>
                <a:stretch>
                  <a:fillRect l="-831" t="-8197" b="-245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61AEEAD-51B0-4469-8738-4A452ED0C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8983"/>
          <a:stretch/>
        </p:blipFill>
        <p:spPr bwMode="auto">
          <a:xfrm>
            <a:off x="658003" y="2179439"/>
            <a:ext cx="4135397" cy="389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C6C9A55-CD46-4056-80F6-BE430AA59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8" t="7003" r="7248"/>
          <a:stretch/>
        </p:blipFill>
        <p:spPr>
          <a:xfrm>
            <a:off x="5304301" y="2590938"/>
            <a:ext cx="4743465" cy="3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175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the best </a:t>
            </a:r>
            <a:r>
              <a:rPr lang="en-US" b="1" dirty="0">
                <a:solidFill>
                  <a:srgbClr val="0000FF"/>
                </a:solidFill>
              </a:rPr>
              <a:t>distance</a:t>
            </a:r>
            <a:r>
              <a:rPr lang="en-US" b="1" dirty="0"/>
              <a:t> </a:t>
            </a:r>
            <a:r>
              <a:rPr lang="en-US" dirty="0"/>
              <a:t>to use?</a:t>
            </a:r>
          </a:p>
          <a:p>
            <a:r>
              <a:rPr lang="en-US" dirty="0"/>
              <a:t>What is the best value of </a:t>
            </a:r>
            <a:r>
              <a:rPr lang="en-US" b="1" dirty="0">
                <a:solidFill>
                  <a:srgbClr val="0000FF"/>
                </a:solidFill>
              </a:rPr>
              <a:t>k</a:t>
            </a:r>
            <a:r>
              <a:rPr lang="en-US" b="1" dirty="0"/>
              <a:t> </a:t>
            </a:r>
            <a:r>
              <a:rPr lang="en-US" dirty="0"/>
              <a:t>to use?</a:t>
            </a:r>
          </a:p>
          <a:p>
            <a:endParaRPr lang="en-US" dirty="0"/>
          </a:p>
          <a:p>
            <a:r>
              <a:rPr lang="en-US" sz="2000" dirty="0"/>
              <a:t>Choices about the algorithm that we set rather than learn</a:t>
            </a:r>
          </a:p>
          <a:p>
            <a:r>
              <a:rPr lang="en-US" sz="2000" dirty="0"/>
              <a:t>Very problem-dependent.</a:t>
            </a:r>
          </a:p>
          <a:p>
            <a:r>
              <a:rPr lang="en-US" sz="2000" dirty="0"/>
              <a:t>Must try them all out and see what works best</a:t>
            </a:r>
            <a:r>
              <a:rPr lang="en-US" dirty="0"/>
              <a:t>.</a:t>
            </a:r>
            <a:endParaRPr lang="id-ID" dirty="0"/>
          </a:p>
          <a:p>
            <a:r>
              <a:rPr lang="id-ID" sz="2000" dirty="0"/>
              <a:t>Use train set and validation set to avoid overfitting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- Hyperparameters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9DFA74-AD25-4832-81E5-4CA57723E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0633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0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K-Fold Cross Validation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22B2-6AFA-4746-9061-412D278777D9}"/>
              </a:ext>
            </a:extLst>
          </p:cNvPr>
          <p:cNvSpPr txBox="1"/>
          <p:nvPr/>
        </p:nvSpPr>
        <p:spPr>
          <a:xfrm>
            <a:off x="2626179" y="3717494"/>
            <a:ext cx="693964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 09:30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1097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Observation on Trainset?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EF91D-9918-414C-9929-518210367E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 want to observe k={1, 2, 3, 4, 5}</a:t>
            </a:r>
          </a:p>
          <a:p>
            <a:r>
              <a:rPr lang="en-US" dirty="0"/>
              <a:t>What would happen if we check the performance on train set?</a:t>
            </a:r>
          </a:p>
          <a:p>
            <a:endParaRPr lang="en-US" dirty="0"/>
          </a:p>
          <a:p>
            <a:r>
              <a:rPr lang="en-US" dirty="0"/>
              <a:t>Best performance will ALWAYS be k=1</a:t>
            </a:r>
          </a:p>
        </p:txBody>
      </p:sp>
    </p:spTree>
    <p:extLst>
      <p:ext uri="{BB962C8B-B14F-4D97-AF65-F5344CB8AC3E}">
        <p14:creationId xmlns:p14="http://schemas.microsoft.com/office/powerpoint/2010/main" val="259392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K-Fold Cross Validation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33495-A214-4112-99D9-8A9BB59EDE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Example K-Fold Cross Validation using 5 folds</a:t>
            </a:r>
          </a:p>
          <a:p>
            <a:pPr lvl="1"/>
            <a:r>
              <a:rPr lang="en-US" sz="1800" dirty="0"/>
              <a:t>Iteration 1</a:t>
            </a:r>
          </a:p>
          <a:p>
            <a:pPr lvl="2"/>
            <a:r>
              <a:rPr lang="en-US" sz="1600" dirty="0"/>
              <a:t>1,2,3,4 train</a:t>
            </a:r>
          </a:p>
          <a:p>
            <a:pPr lvl="2"/>
            <a:r>
              <a:rPr lang="en-US" sz="1600" dirty="0"/>
              <a:t>Fold 5 validation</a:t>
            </a:r>
          </a:p>
          <a:p>
            <a:pPr lvl="1"/>
            <a:r>
              <a:rPr lang="en-US" sz="1800" dirty="0"/>
              <a:t>Iteration 2</a:t>
            </a:r>
          </a:p>
          <a:p>
            <a:pPr lvl="2"/>
            <a:r>
              <a:rPr lang="en-US" sz="1600" dirty="0"/>
              <a:t>1,2,3,5 train</a:t>
            </a:r>
          </a:p>
          <a:p>
            <a:pPr lvl="2"/>
            <a:r>
              <a:rPr lang="en-US" sz="1600" dirty="0"/>
              <a:t>Fold 4 validation</a:t>
            </a:r>
          </a:p>
          <a:p>
            <a:pPr lvl="1"/>
            <a:r>
              <a:rPr lang="en-US" sz="1800" dirty="0"/>
              <a:t>Iteration 3</a:t>
            </a:r>
          </a:p>
          <a:p>
            <a:pPr lvl="2"/>
            <a:r>
              <a:rPr lang="en-US" sz="1600" dirty="0"/>
              <a:t>1,2,4,5 train</a:t>
            </a:r>
          </a:p>
          <a:p>
            <a:pPr lvl="2"/>
            <a:r>
              <a:rPr lang="en-US" sz="1600" dirty="0"/>
              <a:t>Fold 3 validation</a:t>
            </a:r>
          </a:p>
          <a:p>
            <a:pPr lvl="1"/>
            <a:r>
              <a:rPr lang="en-US" sz="1800" dirty="0"/>
              <a:t>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C1AC1C-0841-4843-9FFE-E0EBFE2B5056}"/>
              </a:ext>
            </a:extLst>
          </p:cNvPr>
          <p:cNvGraphicFramePr>
            <a:graphicFrameLocks noGrp="1"/>
          </p:cNvGraphicFramePr>
          <p:nvPr/>
        </p:nvGraphicFramePr>
        <p:xfrm>
          <a:off x="5082181" y="2728684"/>
          <a:ext cx="506977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54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</a:tblGrid>
              <a:tr h="124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5FC312-E39D-4DE9-819D-19D4C1418265}"/>
              </a:ext>
            </a:extLst>
          </p:cNvPr>
          <p:cNvGraphicFramePr>
            <a:graphicFrameLocks noGrp="1"/>
          </p:cNvGraphicFramePr>
          <p:nvPr/>
        </p:nvGraphicFramePr>
        <p:xfrm>
          <a:off x="5082181" y="3413598"/>
          <a:ext cx="506977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54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</a:tblGrid>
              <a:tr h="124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DE54727-8FE2-4980-ACA5-2DE129244F75}"/>
              </a:ext>
            </a:extLst>
          </p:cNvPr>
          <p:cNvGraphicFramePr>
            <a:graphicFrameLocks noGrp="1"/>
          </p:cNvGraphicFramePr>
          <p:nvPr/>
        </p:nvGraphicFramePr>
        <p:xfrm>
          <a:off x="5082181" y="4098512"/>
          <a:ext cx="506977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954">
                  <a:extLst>
                    <a:ext uri="{9D8B030D-6E8A-4147-A177-3AD203B41FA5}">
                      <a16:colId xmlns:a16="http://schemas.microsoft.com/office/drawing/2014/main" val="1726322978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409412482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23059840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2453645651"/>
                    </a:ext>
                  </a:extLst>
                </a:gridCol>
                <a:gridCol w="1013954">
                  <a:extLst>
                    <a:ext uri="{9D8B030D-6E8A-4147-A177-3AD203B41FA5}">
                      <a16:colId xmlns:a16="http://schemas.microsoft.com/office/drawing/2014/main" val="922686074"/>
                    </a:ext>
                  </a:extLst>
                </a:gridCol>
              </a:tblGrid>
              <a:tr h="124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fold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fold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D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019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F7791-7CB3-49E3-8D7D-C796B368A0CE}"/>
              </a:ext>
            </a:extLst>
          </p:cNvPr>
          <p:cNvCxnSpPr>
            <a:cxnSpLocks/>
          </p:cNvCxnSpPr>
          <p:nvPr/>
        </p:nvCxnSpPr>
        <p:spPr>
          <a:xfrm>
            <a:off x="7562661" y="4664120"/>
            <a:ext cx="0" cy="40957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06208-A528-4999-AE7A-DC589ADB9B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898B55-B437-491F-AB7D-1574E63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C01F45-27CB-496A-8760-A736A07B9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3440A1-A026-4FAF-8F08-2A32D1C35B04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91295" y="172285"/>
            <a:ext cx="5322017" cy="618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B3D7F3-1E5C-4E82-A00F-336126D1E97A}"/>
              </a:ext>
            </a:extLst>
          </p:cNvPr>
          <p:cNvSpPr/>
          <p:nvPr/>
        </p:nvSpPr>
        <p:spPr>
          <a:xfrm>
            <a:off x="2190518" y="3414658"/>
            <a:ext cx="1536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 data</a:t>
            </a:r>
          </a:p>
          <a:p>
            <a:r>
              <a:rPr lang="en-US" dirty="0"/>
              <a:t>10x10 pixel</a:t>
            </a:r>
          </a:p>
          <a:p>
            <a:r>
              <a:rPr lang="en-US" dirty="0"/>
              <a:t>4 class</a:t>
            </a:r>
          </a:p>
        </p:txBody>
      </p:sp>
    </p:spTree>
    <p:extLst>
      <p:ext uri="{BB962C8B-B14F-4D97-AF65-F5344CB8AC3E}">
        <p14:creationId xmlns:p14="http://schemas.microsoft.com/office/powerpoint/2010/main" val="5429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Val: Hyperparameter Observation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73A65D-4937-4F19-82E3-B7314D82DB73}"/>
              </a:ext>
            </a:extLst>
          </p:cNvPr>
          <p:cNvGrpSpPr/>
          <p:nvPr/>
        </p:nvGrpSpPr>
        <p:grpSpPr>
          <a:xfrm>
            <a:off x="3903239" y="3127963"/>
            <a:ext cx="1970575" cy="803812"/>
            <a:chOff x="2379238" y="3127963"/>
            <a:chExt cx="1970575" cy="803812"/>
          </a:xfrm>
        </p:grpSpPr>
        <p:cxnSp>
          <p:nvCxnSpPr>
            <p:cNvPr id="46" name="Straight Arrow Connector 34">
              <a:extLst>
                <a:ext uri="{FF2B5EF4-FFF2-40B4-BE49-F238E27FC236}">
                  <a16:creationId xmlns:a16="http://schemas.microsoft.com/office/drawing/2014/main" id="{CB146430-C48B-4AFE-8F4E-2B696F571E67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2379238" y="3529869"/>
              <a:ext cx="236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F348302-9C0D-4F3B-876B-7B204B91131D}"/>
                </a:ext>
              </a:extLst>
            </p:cNvPr>
            <p:cNvSpPr/>
            <p:nvPr/>
          </p:nvSpPr>
          <p:spPr>
            <a:xfrm>
              <a:off x="2615970" y="3127963"/>
              <a:ext cx="1733843" cy="803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Hyperparameter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111D8-AAC7-47C9-9E61-0928D6E3F07E}"/>
              </a:ext>
            </a:extLst>
          </p:cNvPr>
          <p:cNvGrpSpPr/>
          <p:nvPr/>
        </p:nvGrpSpPr>
        <p:grpSpPr>
          <a:xfrm>
            <a:off x="5873814" y="3029058"/>
            <a:ext cx="2204209" cy="1001622"/>
            <a:chOff x="4349813" y="3029058"/>
            <a:chExt cx="2204209" cy="10016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4FEDF3-D338-4D5A-A50A-C207382F3C9A}"/>
                </a:ext>
              </a:extLst>
            </p:cNvPr>
            <p:cNvSpPr/>
            <p:nvPr/>
          </p:nvSpPr>
          <p:spPr>
            <a:xfrm>
              <a:off x="4548241" y="3029058"/>
              <a:ext cx="2005781" cy="1001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Train Model </a:t>
              </a:r>
              <a:r>
                <a:rPr lang="en-US" sz="1400" dirty="0"/>
                <a:t>on Train Data using current Hyperparameter</a:t>
              </a:r>
            </a:p>
          </p:txBody>
        </p:sp>
        <p:cxnSp>
          <p:nvCxnSpPr>
            <p:cNvPr id="86" name="Straight Arrow Connector 34">
              <a:extLst>
                <a:ext uri="{FF2B5EF4-FFF2-40B4-BE49-F238E27FC236}">
                  <a16:creationId xmlns:a16="http://schemas.microsoft.com/office/drawing/2014/main" id="{08E5DFC8-2015-4932-B120-4A0F05992907}"/>
                </a:ext>
              </a:extLst>
            </p:cNvPr>
            <p:cNvCxnSpPr>
              <a:cxnSpLocks/>
              <a:stCxn id="79" idx="3"/>
              <a:endCxn id="80" idx="1"/>
            </p:cNvCxnSpPr>
            <p:nvPr/>
          </p:nvCxnSpPr>
          <p:spPr>
            <a:xfrm>
              <a:off x="4349813" y="3529869"/>
              <a:ext cx="198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4FBDB9-7073-4273-A4E8-48E2D0AEC884}"/>
              </a:ext>
            </a:extLst>
          </p:cNvPr>
          <p:cNvGrpSpPr/>
          <p:nvPr/>
        </p:nvGrpSpPr>
        <p:grpSpPr>
          <a:xfrm>
            <a:off x="8078022" y="3127963"/>
            <a:ext cx="1983632" cy="803812"/>
            <a:chOff x="6554022" y="3127963"/>
            <a:chExt cx="1983632" cy="80381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0DA42AA-0FA5-4CF1-BB38-D8BAA00FF491}"/>
                </a:ext>
              </a:extLst>
            </p:cNvPr>
            <p:cNvSpPr/>
            <p:nvPr/>
          </p:nvSpPr>
          <p:spPr>
            <a:xfrm>
              <a:off x="6793091" y="3127963"/>
              <a:ext cx="1744563" cy="803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Evaluate Model </a:t>
              </a:r>
              <a:r>
                <a:rPr lang="en-US" sz="1400" dirty="0"/>
                <a:t>on Validation Data</a:t>
              </a:r>
            </a:p>
          </p:txBody>
        </p:sp>
        <p:cxnSp>
          <p:nvCxnSpPr>
            <p:cNvPr id="90" name="Straight Arrow Connector 34">
              <a:extLst>
                <a:ext uri="{FF2B5EF4-FFF2-40B4-BE49-F238E27FC236}">
                  <a16:creationId xmlns:a16="http://schemas.microsoft.com/office/drawing/2014/main" id="{9E328D7E-E9C2-4905-9338-AC4941378EBD}"/>
                </a:ext>
              </a:extLst>
            </p:cNvPr>
            <p:cNvCxnSpPr>
              <a:cxnSpLocks/>
              <a:stCxn id="80" idx="3"/>
              <a:endCxn id="81" idx="1"/>
            </p:cNvCxnSpPr>
            <p:nvPr/>
          </p:nvCxnSpPr>
          <p:spPr>
            <a:xfrm>
              <a:off x="6554022" y="3529869"/>
              <a:ext cx="239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D69299-A37A-4634-A5DE-0A68467317DA}"/>
              </a:ext>
            </a:extLst>
          </p:cNvPr>
          <p:cNvGrpSpPr/>
          <p:nvPr/>
        </p:nvGrpSpPr>
        <p:grpSpPr>
          <a:xfrm>
            <a:off x="4778292" y="4329240"/>
            <a:ext cx="2317683" cy="571500"/>
            <a:chOff x="3254291" y="4329240"/>
            <a:chExt cx="2317683" cy="571500"/>
          </a:xfrm>
        </p:grpSpPr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16BC0C15-D91E-462E-9F10-822CBD2139B0}"/>
                </a:ext>
              </a:extLst>
            </p:cNvPr>
            <p:cNvSpPr/>
            <p:nvPr/>
          </p:nvSpPr>
          <p:spPr>
            <a:xfrm>
              <a:off x="3254291" y="4329240"/>
              <a:ext cx="457200" cy="457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72ADD07-80A8-49AD-AA82-CA34A8E513D2}"/>
                </a:ext>
              </a:extLst>
            </p:cNvPr>
            <p:cNvSpPr/>
            <p:nvPr/>
          </p:nvSpPr>
          <p:spPr>
            <a:xfrm>
              <a:off x="3482891" y="4639130"/>
              <a:ext cx="20890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Next Hyperparameter?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CA330E-48F9-4083-8281-A730C23D0EEC}"/>
              </a:ext>
            </a:extLst>
          </p:cNvPr>
          <p:cNvGrpSpPr/>
          <p:nvPr/>
        </p:nvGrpSpPr>
        <p:grpSpPr>
          <a:xfrm>
            <a:off x="8317091" y="3931776"/>
            <a:ext cx="1744563" cy="946685"/>
            <a:chOff x="6793090" y="3931775"/>
            <a:chExt cx="1744563" cy="94668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6CD46D4-D6A6-420B-B069-4C3CD6591998}"/>
                </a:ext>
              </a:extLst>
            </p:cNvPr>
            <p:cNvSpPr/>
            <p:nvPr/>
          </p:nvSpPr>
          <p:spPr>
            <a:xfrm>
              <a:off x="6793090" y="4237221"/>
              <a:ext cx="1744563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Record</a:t>
              </a:r>
              <a:r>
                <a:rPr lang="en-US" sz="1400" dirty="0"/>
                <a:t> Validation Performance</a:t>
              </a:r>
            </a:p>
          </p:txBody>
        </p:sp>
        <p:cxnSp>
          <p:nvCxnSpPr>
            <p:cNvPr id="97" name="Straight Arrow Connector 34">
              <a:extLst>
                <a:ext uri="{FF2B5EF4-FFF2-40B4-BE49-F238E27FC236}">
                  <a16:creationId xmlns:a16="http://schemas.microsoft.com/office/drawing/2014/main" id="{681389C4-2B8D-4E17-9943-A02142166CF2}"/>
                </a:ext>
              </a:extLst>
            </p:cNvPr>
            <p:cNvCxnSpPr>
              <a:cxnSpLocks/>
              <a:stCxn id="81" idx="2"/>
              <a:endCxn id="82" idx="0"/>
            </p:cNvCxnSpPr>
            <p:nvPr/>
          </p:nvCxnSpPr>
          <p:spPr>
            <a:xfrm flipH="1">
              <a:off x="7665372" y="3931775"/>
              <a:ext cx="1" cy="305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34">
            <a:extLst>
              <a:ext uri="{FF2B5EF4-FFF2-40B4-BE49-F238E27FC236}">
                <a16:creationId xmlns:a16="http://schemas.microsoft.com/office/drawing/2014/main" id="{9F19DAD3-AFA4-4290-BA57-6532D40F9D96}"/>
              </a:ext>
            </a:extLst>
          </p:cNvPr>
          <p:cNvCxnSpPr>
            <a:cxnSpLocks/>
            <a:stCxn id="82" idx="1"/>
            <a:endCxn id="95" idx="3"/>
          </p:cNvCxnSpPr>
          <p:nvPr/>
        </p:nvCxnSpPr>
        <p:spPr>
          <a:xfrm flipH="1" flipV="1">
            <a:off x="5235492" y="4557841"/>
            <a:ext cx="30815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4B5FCC-15B4-43F8-AD17-19BC665F67A1}"/>
              </a:ext>
            </a:extLst>
          </p:cNvPr>
          <p:cNvGrpSpPr/>
          <p:nvPr/>
        </p:nvGrpSpPr>
        <p:grpSpPr>
          <a:xfrm>
            <a:off x="5006891" y="3931776"/>
            <a:ext cx="457202" cy="436251"/>
            <a:chOff x="3482891" y="3931775"/>
            <a:chExt cx="457202" cy="436251"/>
          </a:xfrm>
        </p:grpSpPr>
        <p:cxnSp>
          <p:nvCxnSpPr>
            <p:cNvPr id="105" name="Straight Arrow Connector 34">
              <a:extLst>
                <a:ext uri="{FF2B5EF4-FFF2-40B4-BE49-F238E27FC236}">
                  <a16:creationId xmlns:a16="http://schemas.microsoft.com/office/drawing/2014/main" id="{FD41D42C-2F54-4ACA-AAAC-74A632C0099E}"/>
                </a:ext>
              </a:extLst>
            </p:cNvPr>
            <p:cNvCxnSpPr>
              <a:cxnSpLocks/>
              <a:stCxn id="95" idx="0"/>
              <a:endCxn id="79" idx="2"/>
            </p:cNvCxnSpPr>
            <p:nvPr/>
          </p:nvCxnSpPr>
          <p:spPr>
            <a:xfrm flipV="1">
              <a:off x="3482891" y="3931775"/>
              <a:ext cx="1" cy="39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3676C56-B355-43F3-8739-9A3067B51486}"/>
                </a:ext>
              </a:extLst>
            </p:cNvPr>
            <p:cNvSpPr/>
            <p:nvPr/>
          </p:nvSpPr>
          <p:spPr>
            <a:xfrm>
              <a:off x="3482892" y="4106416"/>
              <a:ext cx="457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EA9649-6269-46C6-AB90-9EE855500A1A}"/>
              </a:ext>
            </a:extLst>
          </p:cNvPr>
          <p:cNvGrpSpPr/>
          <p:nvPr/>
        </p:nvGrpSpPr>
        <p:grpSpPr>
          <a:xfrm>
            <a:off x="3244599" y="4296230"/>
            <a:ext cx="1604170" cy="261610"/>
            <a:chOff x="1720599" y="4296230"/>
            <a:chExt cx="1604170" cy="2616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CFB4453-EA58-4124-BFA9-6251D317465F}"/>
                </a:ext>
              </a:extLst>
            </p:cNvPr>
            <p:cNvSpPr/>
            <p:nvPr/>
          </p:nvSpPr>
          <p:spPr>
            <a:xfrm>
              <a:off x="2867568" y="4296230"/>
              <a:ext cx="457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cxnSp>
          <p:nvCxnSpPr>
            <p:cNvPr id="114" name="Straight Arrow Connector 34">
              <a:extLst>
                <a:ext uri="{FF2B5EF4-FFF2-40B4-BE49-F238E27FC236}">
                  <a16:creationId xmlns:a16="http://schemas.microsoft.com/office/drawing/2014/main" id="{71646B1B-717C-4423-B109-E2AECB4BF684}"/>
                </a:ext>
              </a:extLst>
            </p:cNvPr>
            <p:cNvCxnSpPr>
              <a:cxnSpLocks/>
              <a:stCxn id="95" idx="1"/>
              <a:endCxn id="31" idx="3"/>
            </p:cNvCxnSpPr>
            <p:nvPr/>
          </p:nvCxnSpPr>
          <p:spPr>
            <a:xfrm flipH="1">
              <a:off x="1720599" y="4557840"/>
              <a:ext cx="1533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A74EBC-2F91-4DFD-A927-A2E327BBB2E2}"/>
              </a:ext>
            </a:extLst>
          </p:cNvPr>
          <p:cNvGrpSpPr/>
          <p:nvPr/>
        </p:nvGrpSpPr>
        <p:grpSpPr>
          <a:xfrm>
            <a:off x="6009625" y="5199476"/>
            <a:ext cx="2264351" cy="1001622"/>
            <a:chOff x="4485624" y="5199476"/>
            <a:chExt cx="2264351" cy="100162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6B0D2CB-2728-451D-ABF2-22BCC769384C}"/>
                </a:ext>
              </a:extLst>
            </p:cNvPr>
            <p:cNvSpPr/>
            <p:nvPr/>
          </p:nvSpPr>
          <p:spPr>
            <a:xfrm>
              <a:off x="4744194" y="5199476"/>
              <a:ext cx="2005781" cy="1001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Train </a:t>
              </a:r>
              <a:r>
                <a:rPr lang="en-US" sz="1400" dirty="0">
                  <a:solidFill>
                    <a:srgbClr val="FF0000"/>
                  </a:solidFill>
                </a:rPr>
                <a:t>Final Model </a:t>
              </a:r>
              <a:r>
                <a:rPr lang="en-US" sz="1400" dirty="0"/>
                <a:t>on All </a:t>
              </a:r>
              <a:r>
                <a:rPr lang="en-US" sz="1400" dirty="0" err="1"/>
                <a:t>train+val</a:t>
              </a:r>
              <a:r>
                <a:rPr lang="en-US" sz="1400" dirty="0"/>
                <a:t> data using Best Hyperparameter</a:t>
              </a:r>
            </a:p>
          </p:txBody>
        </p:sp>
        <p:cxnSp>
          <p:nvCxnSpPr>
            <p:cNvPr id="119" name="Straight Arrow Connector 34">
              <a:extLst>
                <a:ext uri="{FF2B5EF4-FFF2-40B4-BE49-F238E27FC236}">
                  <a16:creationId xmlns:a16="http://schemas.microsoft.com/office/drawing/2014/main" id="{4799F8F0-04E9-4451-8C99-A35F3CB0C489}"/>
                </a:ext>
              </a:extLst>
            </p:cNvPr>
            <p:cNvCxnSpPr>
              <a:cxnSpLocks/>
              <a:stCxn id="112" idx="3"/>
              <a:endCxn id="118" idx="1"/>
            </p:cNvCxnSpPr>
            <p:nvPr/>
          </p:nvCxnSpPr>
          <p:spPr>
            <a:xfrm flipV="1">
              <a:off x="4485624" y="5700287"/>
              <a:ext cx="2585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7A1F6B-7F46-43DB-9DE4-A6FAC48DDC32}"/>
                  </a:ext>
                </a:extLst>
              </p:cNvPr>
              <p:cNvSpPr/>
              <p:nvPr/>
            </p:nvSpPr>
            <p:spPr>
              <a:xfrm>
                <a:off x="2128760" y="2100241"/>
                <a:ext cx="1774478" cy="6104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 Fold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7A1F6B-7F46-43DB-9DE4-A6FAC48DD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60" y="2100241"/>
                <a:ext cx="1774478" cy="610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2E5D7-DFB6-4E8F-9500-E2E135A657F0}"/>
              </a:ext>
            </a:extLst>
          </p:cNvPr>
          <p:cNvGrpSpPr/>
          <p:nvPr/>
        </p:nvGrpSpPr>
        <p:grpSpPr>
          <a:xfrm>
            <a:off x="2787400" y="4329241"/>
            <a:ext cx="1219727" cy="548833"/>
            <a:chOff x="1263399" y="4329240"/>
            <a:chExt cx="1219727" cy="548833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A142ACCD-6593-46E6-9F8B-C53C2BB66D45}"/>
                </a:ext>
              </a:extLst>
            </p:cNvPr>
            <p:cNvSpPr/>
            <p:nvPr/>
          </p:nvSpPr>
          <p:spPr>
            <a:xfrm>
              <a:off x="1263399" y="4329240"/>
              <a:ext cx="457200" cy="457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7BC546-D9FE-4FC7-9D0E-33D114177269}"/>
                </a:ext>
              </a:extLst>
            </p:cNvPr>
            <p:cNvSpPr/>
            <p:nvPr/>
          </p:nvSpPr>
          <p:spPr>
            <a:xfrm>
              <a:off x="1620741" y="4616463"/>
              <a:ext cx="86238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Repeat?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454233-9C99-4648-8B1C-5370165B2AEA}"/>
              </a:ext>
            </a:extLst>
          </p:cNvPr>
          <p:cNvGrpSpPr/>
          <p:nvPr/>
        </p:nvGrpSpPr>
        <p:grpSpPr>
          <a:xfrm>
            <a:off x="2590821" y="3931776"/>
            <a:ext cx="457201" cy="459194"/>
            <a:chOff x="1066820" y="3931776"/>
            <a:chExt cx="457201" cy="4591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019406-B58F-47ED-A23E-7531895BA2D6}"/>
                </a:ext>
              </a:extLst>
            </p:cNvPr>
            <p:cNvSpPr/>
            <p:nvPr/>
          </p:nvSpPr>
          <p:spPr>
            <a:xfrm>
              <a:off x="1066820" y="4129360"/>
              <a:ext cx="457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cxnSp>
          <p:nvCxnSpPr>
            <p:cNvPr id="37" name="Straight Arrow Connector 34">
              <a:extLst>
                <a:ext uri="{FF2B5EF4-FFF2-40B4-BE49-F238E27FC236}">
                  <a16:creationId xmlns:a16="http://schemas.microsoft.com/office/drawing/2014/main" id="{771FCAB6-F357-487A-8449-2CCF1293749C}"/>
                </a:ext>
              </a:extLst>
            </p:cNvPr>
            <p:cNvCxnSpPr>
              <a:cxnSpLocks/>
              <a:stCxn id="31" idx="0"/>
              <a:endCxn id="78" idx="2"/>
            </p:cNvCxnSpPr>
            <p:nvPr/>
          </p:nvCxnSpPr>
          <p:spPr>
            <a:xfrm flipV="1">
              <a:off x="1491999" y="3931776"/>
              <a:ext cx="0" cy="3974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2A2F8F-17A3-4B4A-82B7-9C34DB894727}"/>
              </a:ext>
            </a:extLst>
          </p:cNvPr>
          <p:cNvGrpSpPr/>
          <p:nvPr/>
        </p:nvGrpSpPr>
        <p:grpSpPr>
          <a:xfrm>
            <a:off x="3989022" y="5379669"/>
            <a:ext cx="2020603" cy="641239"/>
            <a:chOff x="2465021" y="5379668"/>
            <a:chExt cx="2020603" cy="64123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B3539E-127D-4F3D-88C1-F16E929055B3}"/>
                </a:ext>
              </a:extLst>
            </p:cNvPr>
            <p:cNvSpPr/>
            <p:nvPr/>
          </p:nvSpPr>
          <p:spPr>
            <a:xfrm>
              <a:off x="2751781" y="5379668"/>
              <a:ext cx="1733843" cy="641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Get </a:t>
              </a:r>
              <a:r>
                <a:rPr lang="en-US" sz="1400" dirty="0">
                  <a:solidFill>
                    <a:srgbClr val="FF0000"/>
                  </a:solidFill>
                </a:rPr>
                <a:t>Best</a:t>
              </a:r>
              <a:r>
                <a:rPr lang="en-US" sz="1400" dirty="0"/>
                <a:t> Hyperparameter</a:t>
              </a:r>
            </a:p>
          </p:txBody>
        </p:sp>
        <p:cxnSp>
          <p:nvCxnSpPr>
            <p:cNvPr id="41" name="Straight Arrow Connector 34">
              <a:extLst>
                <a:ext uri="{FF2B5EF4-FFF2-40B4-BE49-F238E27FC236}">
                  <a16:creationId xmlns:a16="http://schemas.microsoft.com/office/drawing/2014/main" id="{5022A5EA-B6A5-4570-A549-E877DEDF84E6}"/>
                </a:ext>
              </a:extLst>
            </p:cNvPr>
            <p:cNvCxnSpPr>
              <a:cxnSpLocks/>
              <a:stCxn id="40" idx="3"/>
              <a:endCxn id="112" idx="1"/>
            </p:cNvCxnSpPr>
            <p:nvPr/>
          </p:nvCxnSpPr>
          <p:spPr>
            <a:xfrm>
              <a:off x="2465021" y="5700287"/>
              <a:ext cx="2867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FF2AE7-4200-46C5-BAB3-002DF7F88140}"/>
              </a:ext>
            </a:extLst>
          </p:cNvPr>
          <p:cNvGrpSpPr/>
          <p:nvPr/>
        </p:nvGrpSpPr>
        <p:grpSpPr>
          <a:xfrm>
            <a:off x="2042977" y="4714265"/>
            <a:ext cx="1946044" cy="1428680"/>
            <a:chOff x="518977" y="4714265"/>
            <a:chExt cx="1946044" cy="1428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BDACC-04D1-4CD1-8A88-BE909A8BA33D}"/>
                </a:ext>
              </a:extLst>
            </p:cNvPr>
            <p:cNvSpPr/>
            <p:nvPr/>
          </p:nvSpPr>
          <p:spPr>
            <a:xfrm>
              <a:off x="1062125" y="4714265"/>
              <a:ext cx="4572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5EC6AF-C932-4770-8885-08E845D878B0}"/>
                </a:ext>
              </a:extLst>
            </p:cNvPr>
            <p:cNvSpPr/>
            <p:nvPr/>
          </p:nvSpPr>
          <p:spPr>
            <a:xfrm>
              <a:off x="518977" y="5257629"/>
              <a:ext cx="1946044" cy="8853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Average</a:t>
              </a:r>
              <a:r>
                <a:rPr lang="en-US" sz="1400" dirty="0"/>
                <a:t> Validation Performance over all iteration</a:t>
              </a:r>
            </a:p>
          </p:txBody>
        </p:sp>
        <p:cxnSp>
          <p:nvCxnSpPr>
            <p:cNvPr id="44" name="Straight Arrow Connector 34">
              <a:extLst>
                <a:ext uri="{FF2B5EF4-FFF2-40B4-BE49-F238E27FC236}">
                  <a16:creationId xmlns:a16="http://schemas.microsoft.com/office/drawing/2014/main" id="{0BAFA88F-7D2E-4F23-B601-D0F7F86C796B}"/>
                </a:ext>
              </a:extLst>
            </p:cNvPr>
            <p:cNvCxnSpPr>
              <a:cxnSpLocks/>
              <a:stCxn id="31" idx="2"/>
              <a:endCxn id="40" idx="0"/>
            </p:cNvCxnSpPr>
            <p:nvPr/>
          </p:nvCxnSpPr>
          <p:spPr>
            <a:xfrm>
              <a:off x="1491999" y="4786440"/>
              <a:ext cx="0" cy="47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6A726-83C4-4860-A062-AC916DDD60EB}"/>
              </a:ext>
            </a:extLst>
          </p:cNvPr>
          <p:cNvGrpSpPr/>
          <p:nvPr/>
        </p:nvGrpSpPr>
        <p:grpSpPr>
          <a:xfrm>
            <a:off x="3903239" y="2100241"/>
            <a:ext cx="1970575" cy="610491"/>
            <a:chOff x="2379238" y="2100240"/>
            <a:chExt cx="1970575" cy="61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82D9A4-20A0-48BA-A815-EF88C262CF3D}"/>
                    </a:ext>
                  </a:extLst>
                </p:cNvPr>
                <p:cNvSpPr/>
                <p:nvPr/>
              </p:nvSpPr>
              <p:spPr>
                <a:xfrm>
                  <a:off x="2615970" y="2100240"/>
                  <a:ext cx="1733843" cy="61049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FF0000"/>
                      </a:solidFill>
                    </a:rPr>
                    <a:t>Split</a:t>
                  </a:r>
                  <a:r>
                    <a:rPr lang="en-US" sz="1400" dirty="0"/>
                    <a:t> train data into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400" dirty="0"/>
                    <a:t> portions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82D9A4-20A0-48BA-A815-EF88C262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970" y="2100240"/>
                  <a:ext cx="1733843" cy="610491"/>
                </a:xfrm>
                <a:prstGeom prst="rect">
                  <a:avLst/>
                </a:prstGeom>
                <a:blipFill>
                  <a:blip r:embed="rId4"/>
                  <a:stretch>
                    <a:fillRect b="-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34">
              <a:extLst>
                <a:ext uri="{FF2B5EF4-FFF2-40B4-BE49-F238E27FC236}">
                  <a16:creationId xmlns:a16="http://schemas.microsoft.com/office/drawing/2014/main" id="{984AD172-46A0-48B2-AE7E-DF2865C57373}"/>
                </a:ext>
              </a:extLst>
            </p:cNvPr>
            <p:cNvCxnSpPr>
              <a:cxnSpLocks/>
              <a:stCxn id="26" idx="3"/>
              <a:endCxn id="35" idx="1"/>
            </p:cNvCxnSpPr>
            <p:nvPr/>
          </p:nvCxnSpPr>
          <p:spPr>
            <a:xfrm>
              <a:off x="2379238" y="2405486"/>
              <a:ext cx="236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E332B8-650E-4D9A-BE18-7F73B8490FF5}"/>
              </a:ext>
            </a:extLst>
          </p:cNvPr>
          <p:cNvGrpSpPr/>
          <p:nvPr/>
        </p:nvGrpSpPr>
        <p:grpSpPr>
          <a:xfrm>
            <a:off x="2128761" y="2710732"/>
            <a:ext cx="2878133" cy="1221045"/>
            <a:chOff x="604760" y="2710731"/>
            <a:chExt cx="2878133" cy="122104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1134E0-FF00-44EE-B1E0-3D2CF8861563}"/>
                </a:ext>
              </a:extLst>
            </p:cNvPr>
            <p:cNvSpPr/>
            <p:nvPr/>
          </p:nvSpPr>
          <p:spPr>
            <a:xfrm>
              <a:off x="604760" y="3127962"/>
              <a:ext cx="1774478" cy="8038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Set </a:t>
              </a:r>
              <a:r>
                <a:rPr lang="en-US" sz="1400" dirty="0" err="1"/>
                <a:t>i-th</a:t>
              </a:r>
              <a:r>
                <a:rPr lang="en-US" sz="1400" dirty="0"/>
                <a:t> portion as validation data</a:t>
              </a:r>
            </a:p>
          </p:txBody>
        </p:sp>
        <p:cxnSp>
          <p:nvCxnSpPr>
            <p:cNvPr id="45" name="Straight Arrow Connector 34">
              <a:extLst>
                <a:ext uri="{FF2B5EF4-FFF2-40B4-BE49-F238E27FC236}">
                  <a16:creationId xmlns:a16="http://schemas.microsoft.com/office/drawing/2014/main" id="{806961DE-3AD1-41AC-9A95-D7B2BA972A8B}"/>
                </a:ext>
              </a:extLst>
            </p:cNvPr>
            <p:cNvCxnSpPr>
              <a:cxnSpLocks/>
              <a:stCxn id="35" idx="2"/>
              <a:endCxn id="78" idx="0"/>
            </p:cNvCxnSpPr>
            <p:nvPr/>
          </p:nvCxnSpPr>
          <p:spPr>
            <a:xfrm rot="5400000">
              <a:off x="2278831" y="1923900"/>
              <a:ext cx="417231" cy="1990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B0D2A7-4237-47FB-A9F8-162EF16AB578}"/>
              </a:ext>
            </a:extLst>
          </p:cNvPr>
          <p:cNvGrpSpPr/>
          <p:nvPr/>
        </p:nvGrpSpPr>
        <p:grpSpPr>
          <a:xfrm>
            <a:off x="8273976" y="5298381"/>
            <a:ext cx="1787679" cy="803812"/>
            <a:chOff x="6749975" y="5298381"/>
            <a:chExt cx="1787679" cy="8038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704937-8DBC-4F6C-B908-A6B46E35CD03}"/>
                </a:ext>
              </a:extLst>
            </p:cNvPr>
            <p:cNvSpPr/>
            <p:nvPr/>
          </p:nvSpPr>
          <p:spPr>
            <a:xfrm>
              <a:off x="7064688" y="5298381"/>
              <a:ext cx="1472966" cy="803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Test Model </a:t>
              </a:r>
              <a:r>
                <a:rPr lang="en-US" sz="1400" dirty="0"/>
                <a:t>on Test Data</a:t>
              </a:r>
            </a:p>
          </p:txBody>
        </p:sp>
        <p:cxnSp>
          <p:nvCxnSpPr>
            <p:cNvPr id="39" name="Straight Arrow Connector 34">
              <a:extLst>
                <a:ext uri="{FF2B5EF4-FFF2-40B4-BE49-F238E27FC236}">
                  <a16:creationId xmlns:a16="http://schemas.microsoft.com/office/drawing/2014/main" id="{F5398ED1-2D10-47C4-80FA-4EDB7E655656}"/>
                </a:ext>
              </a:extLst>
            </p:cNvPr>
            <p:cNvCxnSpPr>
              <a:cxnSpLocks/>
              <a:stCxn id="118" idx="3"/>
              <a:endCxn id="38" idx="1"/>
            </p:cNvCxnSpPr>
            <p:nvPr/>
          </p:nvCxnSpPr>
          <p:spPr>
            <a:xfrm>
              <a:off x="6749975" y="5700287"/>
              <a:ext cx="314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34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037D6AD-1E70-46F3-8ABE-0D0391DF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65" y="2127458"/>
            <a:ext cx="5797060" cy="2432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F0537A-719E-44B7-84EA-183EEDA9734F}"/>
              </a:ext>
            </a:extLst>
          </p:cNvPr>
          <p:cNvSpPr/>
          <p:nvPr/>
        </p:nvSpPr>
        <p:spPr>
          <a:xfrm>
            <a:off x="5299665" y="3657597"/>
            <a:ext cx="5797060" cy="9564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AF067-4DC6-448A-986A-EF709428A04F}"/>
              </a:ext>
            </a:extLst>
          </p:cNvPr>
          <p:cNvSpPr/>
          <p:nvPr/>
        </p:nvSpPr>
        <p:spPr>
          <a:xfrm>
            <a:off x="5299665" y="3352797"/>
            <a:ext cx="5797060" cy="1325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18125-2D23-405A-B32C-F95C50D9414F}"/>
              </a:ext>
            </a:extLst>
          </p:cNvPr>
          <p:cNvSpPr/>
          <p:nvPr/>
        </p:nvSpPr>
        <p:spPr>
          <a:xfrm>
            <a:off x="5299665" y="3058885"/>
            <a:ext cx="5797060" cy="1523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8308-9480-489F-BC97-11DEDC3A7CD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For each iteration</a:t>
            </a:r>
          </a:p>
          <a:p>
            <a:pPr lvl="1"/>
            <a:r>
              <a:rPr lang="en-US" dirty="0"/>
              <a:t>Try all hyperparameters</a:t>
            </a:r>
          </a:p>
          <a:p>
            <a:pPr lvl="1"/>
            <a:r>
              <a:rPr lang="en-US" dirty="0"/>
              <a:t>Record the validation acc</a:t>
            </a:r>
          </a:p>
          <a:p>
            <a:r>
              <a:rPr lang="en-US" sz="2000" dirty="0"/>
              <a:t>At the end of iteration,</a:t>
            </a:r>
            <a:br>
              <a:rPr lang="en-US" sz="2000" dirty="0"/>
            </a:br>
            <a:r>
              <a:rPr lang="en-US" sz="2000" dirty="0"/>
              <a:t>average the validation acc</a:t>
            </a:r>
          </a:p>
          <a:p>
            <a:r>
              <a:rPr lang="en-US" sz="2000" dirty="0"/>
              <a:t>Choose best hyperparameter</a:t>
            </a:r>
          </a:p>
          <a:p>
            <a:r>
              <a:rPr lang="en-US" sz="2000" dirty="0"/>
              <a:t>Use the chosen hyperparameter to test new data using ALL data (</a:t>
            </a:r>
            <a:r>
              <a:rPr lang="en-US" sz="2000" dirty="0" err="1"/>
              <a:t>train+val</a:t>
            </a:r>
            <a:r>
              <a:rPr lang="en-US" sz="2000" dirty="0"/>
              <a:t>)</a:t>
            </a: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Val: Hyperparameter Observation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3CC2D-C866-4FF9-8BEA-48B696604F14}"/>
              </a:ext>
            </a:extLst>
          </p:cNvPr>
          <p:cNvSpPr/>
          <p:nvPr/>
        </p:nvSpPr>
        <p:spPr>
          <a:xfrm>
            <a:off x="5299665" y="4256313"/>
            <a:ext cx="5797060" cy="389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A5172-5627-4E12-A860-E6B8A45C81F3}"/>
              </a:ext>
            </a:extLst>
          </p:cNvPr>
          <p:cNvSpPr/>
          <p:nvPr/>
        </p:nvSpPr>
        <p:spPr>
          <a:xfrm>
            <a:off x="5299665" y="2743197"/>
            <a:ext cx="5797060" cy="181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2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</a:t>
            </a:r>
            <a:r>
              <a:rPr lang="en-US" dirty="0" err="1"/>
              <a:t>kNN</a:t>
            </a:r>
            <a:r>
              <a:rPr lang="en-US" dirty="0"/>
              <a:t> Hyperparameter Observation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1E362D-27F3-4FD5-81C2-6381E6857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Myth: k value should be an odd-number</a:t>
            </a:r>
          </a:p>
        </p:txBody>
      </p:sp>
    </p:spTree>
    <p:extLst>
      <p:ext uri="{BB962C8B-B14F-4D97-AF65-F5344CB8AC3E}">
        <p14:creationId xmlns:p14="http://schemas.microsoft.com/office/powerpoint/2010/main" val="1684199388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56351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06208-A528-4999-AE7A-DC589ADB9B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898B55-B437-491F-AB7D-1574E63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C01F45-27CB-496A-8760-A736A07B9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0941FE0D-8945-4757-A3C5-E2392BC2CDAF}"/>
              </a:ext>
            </a:extLst>
          </p:cNvPr>
          <p:cNvSpPr/>
          <p:nvPr/>
        </p:nvSpPr>
        <p:spPr>
          <a:xfrm>
            <a:off x="3023800" y="3007487"/>
            <a:ext cx="528765" cy="3745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1A377A5C-8C7B-4628-B619-7FE022B42780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614" y="2232157"/>
            <a:ext cx="2184360" cy="19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263EF-7BBF-4B6F-AC89-D87A24BDEFE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b="2059"/>
          <a:stretch/>
        </p:blipFill>
        <p:spPr>
          <a:xfrm>
            <a:off x="3663549" y="2232286"/>
            <a:ext cx="2184360" cy="1924914"/>
          </a:xfrm>
          <a:prstGeom prst="rect">
            <a:avLst/>
          </a:prstGeom>
        </p:spPr>
      </p:pic>
      <p:sp>
        <p:nvSpPr>
          <p:cNvPr id="36" name="Right Arrow 6">
            <a:extLst>
              <a:ext uri="{FF2B5EF4-FFF2-40B4-BE49-F238E27FC236}">
                <a16:creationId xmlns:a16="http://schemas.microsoft.com/office/drawing/2014/main" id="{2A882036-0B3C-4492-8EFF-F906DA7AE069}"/>
              </a:ext>
            </a:extLst>
          </p:cNvPr>
          <p:cNvSpPr/>
          <p:nvPr/>
        </p:nvSpPr>
        <p:spPr>
          <a:xfrm>
            <a:off x="3376468" y="5222053"/>
            <a:ext cx="528765" cy="3745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7A330DF-7B76-4256-BF98-935BA6A1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75" y="5074161"/>
            <a:ext cx="7078483" cy="6412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19B711-B7F5-470A-9982-174E5C0326E0}"/>
              </a:ext>
            </a:extLst>
          </p:cNvPr>
          <p:cNvSpPr/>
          <p:nvPr/>
        </p:nvSpPr>
        <p:spPr>
          <a:xfrm>
            <a:off x="3185261" y="4592411"/>
            <a:ext cx="6243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ease the computation, change data into 1D array</a:t>
            </a:r>
          </a:p>
        </p:txBody>
      </p:sp>
    </p:spTree>
    <p:extLst>
      <p:ext uri="{BB962C8B-B14F-4D97-AF65-F5344CB8AC3E}">
        <p14:creationId xmlns:p14="http://schemas.microsoft.com/office/powerpoint/2010/main" val="5215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12ACC-EC15-4702-802A-FA09ACCDD4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Character Recognition</a:t>
            </a:r>
            <a:r>
              <a:rPr lang="en-US"/>
              <a:t> Dataset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2E308-C569-49D2-9DF1-D88075942D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02978"/>
              </p:ext>
            </p:extLst>
          </p:nvPr>
        </p:nvGraphicFramePr>
        <p:xfrm>
          <a:off x="6095999" y="2057399"/>
          <a:ext cx="4632248" cy="237637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339"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2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3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4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5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Pix</a:t>
                      </a:r>
                    </a:p>
                    <a:p>
                      <a:pPr algn="ctr"/>
                      <a:r>
                        <a:rPr lang="en-US" sz="1200" dirty="0"/>
                        <a:t>100</a:t>
                      </a:r>
                      <a:endParaRPr lang="id-ID" sz="1200" dirty="0"/>
                    </a:p>
                  </a:txBody>
                  <a:tcPr marL="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E1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G1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</a:t>
                      </a:r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 marL="0" marR="0" marT="46800" marB="46800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O5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id-ID" sz="1200" dirty="0"/>
                    </a:p>
                  </a:txBody>
                  <a:tcPr marL="0" marR="0" marT="46800" marB="46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id-ID" sz="1200" dirty="0"/>
                    </a:p>
                  </a:txBody>
                  <a:tcPr marL="0" marR="0" marT="46800" marB="46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57399"/>
            <a:ext cx="3733801" cy="433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809998-7FBE-4F12-97E3-E13315434E3C}"/>
              </a:ext>
            </a:extLst>
          </p:cNvPr>
          <p:cNvSpPr/>
          <p:nvPr/>
        </p:nvSpPr>
        <p:spPr>
          <a:xfrm>
            <a:off x="6095999" y="4684192"/>
            <a:ext cx="2560027" cy="1153082"/>
          </a:xfrm>
          <a:custGeom>
            <a:avLst/>
            <a:gdLst>
              <a:gd name="connsiteX0" fmla="*/ 0 w 2560027"/>
              <a:gd name="connsiteY0" fmla="*/ 0 h 1153082"/>
              <a:gd name="connsiteX1" fmla="*/ 563206 w 2560027"/>
              <a:gd name="connsiteY1" fmla="*/ 0 h 1153082"/>
              <a:gd name="connsiteX2" fmla="*/ 1177612 w 2560027"/>
              <a:gd name="connsiteY2" fmla="*/ 0 h 1153082"/>
              <a:gd name="connsiteX3" fmla="*/ 1740818 w 2560027"/>
              <a:gd name="connsiteY3" fmla="*/ 0 h 1153082"/>
              <a:gd name="connsiteX4" fmla="*/ 2560027 w 2560027"/>
              <a:gd name="connsiteY4" fmla="*/ 0 h 1153082"/>
              <a:gd name="connsiteX5" fmla="*/ 2560027 w 2560027"/>
              <a:gd name="connsiteY5" fmla="*/ 553479 h 1153082"/>
              <a:gd name="connsiteX6" fmla="*/ 2560027 w 2560027"/>
              <a:gd name="connsiteY6" fmla="*/ 1153082 h 1153082"/>
              <a:gd name="connsiteX7" fmla="*/ 1894420 w 2560027"/>
              <a:gd name="connsiteY7" fmla="*/ 1153082 h 1153082"/>
              <a:gd name="connsiteX8" fmla="*/ 1203213 w 2560027"/>
              <a:gd name="connsiteY8" fmla="*/ 1153082 h 1153082"/>
              <a:gd name="connsiteX9" fmla="*/ 0 w 2560027"/>
              <a:gd name="connsiteY9" fmla="*/ 1153082 h 1153082"/>
              <a:gd name="connsiteX10" fmla="*/ 0 w 2560027"/>
              <a:gd name="connsiteY10" fmla="*/ 588072 h 1153082"/>
              <a:gd name="connsiteX11" fmla="*/ 0 w 2560027"/>
              <a:gd name="connsiteY11" fmla="*/ 0 h 11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0027" h="1153082" fill="none" extrusionOk="0">
                <a:moveTo>
                  <a:pt x="0" y="0"/>
                </a:moveTo>
                <a:cubicBezTo>
                  <a:pt x="263338" y="-17348"/>
                  <a:pt x="413181" y="12447"/>
                  <a:pt x="563206" y="0"/>
                </a:cubicBezTo>
                <a:cubicBezTo>
                  <a:pt x="713231" y="-12447"/>
                  <a:pt x="1054673" y="25730"/>
                  <a:pt x="1177612" y="0"/>
                </a:cubicBezTo>
                <a:cubicBezTo>
                  <a:pt x="1300551" y="-25730"/>
                  <a:pt x="1614318" y="23525"/>
                  <a:pt x="1740818" y="0"/>
                </a:cubicBezTo>
                <a:cubicBezTo>
                  <a:pt x="1867318" y="-23525"/>
                  <a:pt x="2212299" y="5986"/>
                  <a:pt x="2560027" y="0"/>
                </a:cubicBezTo>
                <a:cubicBezTo>
                  <a:pt x="2549723" y="237578"/>
                  <a:pt x="2571882" y="369060"/>
                  <a:pt x="2560027" y="553479"/>
                </a:cubicBezTo>
                <a:cubicBezTo>
                  <a:pt x="2548172" y="737898"/>
                  <a:pt x="2571589" y="905097"/>
                  <a:pt x="2560027" y="1153082"/>
                </a:cubicBezTo>
                <a:cubicBezTo>
                  <a:pt x="2267011" y="1181515"/>
                  <a:pt x="2151951" y="1181646"/>
                  <a:pt x="1894420" y="1153082"/>
                </a:cubicBezTo>
                <a:cubicBezTo>
                  <a:pt x="1636889" y="1124518"/>
                  <a:pt x="1521139" y="1139060"/>
                  <a:pt x="1203213" y="1153082"/>
                </a:cubicBezTo>
                <a:cubicBezTo>
                  <a:pt x="885287" y="1167104"/>
                  <a:pt x="253387" y="1094737"/>
                  <a:pt x="0" y="1153082"/>
                </a:cubicBezTo>
                <a:cubicBezTo>
                  <a:pt x="6642" y="908360"/>
                  <a:pt x="7394" y="728089"/>
                  <a:pt x="0" y="588072"/>
                </a:cubicBezTo>
                <a:cubicBezTo>
                  <a:pt x="-7394" y="448055"/>
                  <a:pt x="-24781" y="154254"/>
                  <a:pt x="0" y="0"/>
                </a:cubicBezTo>
                <a:close/>
              </a:path>
              <a:path w="2560027" h="1153082" stroke="0" extrusionOk="0">
                <a:moveTo>
                  <a:pt x="0" y="0"/>
                </a:moveTo>
                <a:cubicBezTo>
                  <a:pt x="167845" y="-6873"/>
                  <a:pt x="433826" y="19869"/>
                  <a:pt x="614406" y="0"/>
                </a:cubicBezTo>
                <a:cubicBezTo>
                  <a:pt x="794986" y="-19869"/>
                  <a:pt x="1013073" y="5968"/>
                  <a:pt x="1280014" y="0"/>
                </a:cubicBezTo>
                <a:cubicBezTo>
                  <a:pt x="1546955" y="-5968"/>
                  <a:pt x="1709291" y="-27136"/>
                  <a:pt x="1868820" y="0"/>
                </a:cubicBezTo>
                <a:cubicBezTo>
                  <a:pt x="2028349" y="27136"/>
                  <a:pt x="2245398" y="-26252"/>
                  <a:pt x="2560027" y="0"/>
                </a:cubicBezTo>
                <a:cubicBezTo>
                  <a:pt x="2572299" y="235548"/>
                  <a:pt x="2578040" y="414669"/>
                  <a:pt x="2560027" y="588072"/>
                </a:cubicBezTo>
                <a:cubicBezTo>
                  <a:pt x="2542014" y="761475"/>
                  <a:pt x="2577331" y="1026369"/>
                  <a:pt x="2560027" y="1153082"/>
                </a:cubicBezTo>
                <a:cubicBezTo>
                  <a:pt x="2313582" y="1147562"/>
                  <a:pt x="2199702" y="1169422"/>
                  <a:pt x="1945621" y="1153082"/>
                </a:cubicBezTo>
                <a:cubicBezTo>
                  <a:pt x="1691540" y="1136742"/>
                  <a:pt x="1649261" y="1141354"/>
                  <a:pt x="1356814" y="1153082"/>
                </a:cubicBezTo>
                <a:cubicBezTo>
                  <a:pt x="1064367" y="1164810"/>
                  <a:pt x="931506" y="1148687"/>
                  <a:pt x="742408" y="1153082"/>
                </a:cubicBezTo>
                <a:cubicBezTo>
                  <a:pt x="553310" y="1157477"/>
                  <a:pt x="247618" y="1129922"/>
                  <a:pt x="0" y="1153082"/>
                </a:cubicBezTo>
                <a:cubicBezTo>
                  <a:pt x="24409" y="980415"/>
                  <a:pt x="9771" y="836581"/>
                  <a:pt x="0" y="565010"/>
                </a:cubicBezTo>
                <a:cubicBezTo>
                  <a:pt x="-9771" y="293439"/>
                  <a:pt x="10796" y="176768"/>
                  <a:pt x="0" y="0"/>
                </a:cubicBezTo>
                <a:close/>
              </a:path>
            </a:pathLst>
          </a:custGeom>
          <a:ln>
            <a:prstDash val="dash"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52388"/>
            <a:r>
              <a:rPr lang="en-US" dirty="0"/>
              <a:t>20 data</a:t>
            </a:r>
          </a:p>
          <a:p>
            <a:pPr marL="52388"/>
            <a:r>
              <a:rPr lang="en-US" dirty="0"/>
              <a:t>100 dimensional</a:t>
            </a:r>
          </a:p>
          <a:p>
            <a:pPr marL="52388"/>
            <a:r>
              <a:rPr lang="en-US" dirty="0"/>
              <a:t>4 class</a:t>
            </a:r>
          </a:p>
        </p:txBody>
      </p:sp>
    </p:spTree>
    <p:extLst>
      <p:ext uri="{BB962C8B-B14F-4D97-AF65-F5344CB8AC3E}">
        <p14:creationId xmlns:p14="http://schemas.microsoft.com/office/powerpoint/2010/main" val="29337819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CA88-B12E-4F8B-ADE6-7E7457A5A4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Let’s say we try to build character classifier based on pixel input using ID3</a:t>
            </a:r>
          </a:p>
          <a:p>
            <a:r>
              <a:rPr lang="en-US" dirty="0"/>
              <a:t>What will happen?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DDB9-B402-412B-A545-89500BED87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5289-3F42-4396-B80D-FCBB3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– ID3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E9E0F5-04BB-4FA8-BF42-1D1B493713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610400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0706-6BA3-475A-8AF7-C774430962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85219-8E73-4128-8FFF-9C8F3157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– ID3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2983A0-2AA8-4680-BA3C-9A6D106108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897083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CA88-B12E-4F8B-ADE6-7E7457A5A4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681" y="2009550"/>
            <a:ext cx="7700620" cy="4025490"/>
          </a:xfrm>
        </p:spPr>
        <p:txBody>
          <a:bodyPr/>
          <a:lstStyle/>
          <a:p>
            <a:r>
              <a:rPr lang="en-US" dirty="0"/>
              <a:t>The tree will be too long</a:t>
            </a:r>
          </a:p>
          <a:p>
            <a:r>
              <a:rPr lang="en-US" dirty="0"/>
              <a:t>A complete ID3 will result a 100-level-depth tree (100-dimensional input)</a:t>
            </a:r>
          </a:p>
          <a:p>
            <a:r>
              <a:rPr lang="en-US" dirty="0"/>
              <a:t>Not efficient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DDB9-B402-412B-A545-89500BED87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5289-3F42-4396-B80D-FCBB3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 Recognition – ID3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438BEE-345C-4DD7-A84E-D4C2D294A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 to Artificial Intelligence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997EE-F099-40AE-B874-90FFA0E627AC}"/>
              </a:ext>
            </a:extLst>
          </p:cNvPr>
          <p:cNvSpPr/>
          <p:nvPr/>
        </p:nvSpPr>
        <p:spPr>
          <a:xfrm>
            <a:off x="9381936" y="1929868"/>
            <a:ext cx="735290" cy="32051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px48</a:t>
            </a:r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973808-3B91-439E-9CF7-57CDA7F4970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749582" y="2250380"/>
            <a:ext cx="831271" cy="699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244-1F27-4591-A845-AC8DAA88BD7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861107" y="2250380"/>
            <a:ext cx="888475" cy="699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B9AE-1B52-480C-A047-64710919F1FC}"/>
              </a:ext>
            </a:extLst>
          </p:cNvPr>
          <p:cNvSpPr/>
          <p:nvPr/>
        </p:nvSpPr>
        <p:spPr>
          <a:xfrm>
            <a:off x="8643644" y="2949534"/>
            <a:ext cx="434924" cy="3205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/>
              <a:t>E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041FE-C732-46AC-801A-DAB1899EA724}"/>
              </a:ext>
            </a:extLst>
          </p:cNvPr>
          <p:cNvSpPr/>
          <p:nvPr/>
        </p:nvSpPr>
        <p:spPr>
          <a:xfrm>
            <a:off x="10213207" y="2949534"/>
            <a:ext cx="735290" cy="32051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px20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F4EE0-153E-4BD4-A96F-BDB3190A1D29}"/>
              </a:ext>
            </a:extLst>
          </p:cNvPr>
          <p:cNvSpPr/>
          <p:nvPr/>
        </p:nvSpPr>
        <p:spPr>
          <a:xfrm>
            <a:off x="8931147" y="2311800"/>
            <a:ext cx="330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121ED-E5B1-4032-A7CA-CCE77BA8134E}"/>
              </a:ext>
            </a:extLst>
          </p:cNvPr>
          <p:cNvSpPr/>
          <p:nvPr/>
        </p:nvSpPr>
        <p:spPr>
          <a:xfrm>
            <a:off x="10209081" y="2311800"/>
            <a:ext cx="330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0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76D69B-945C-4D88-AF42-C9C1F49931D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10580852" y="3270046"/>
            <a:ext cx="751142" cy="74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B06834-A131-4572-93F0-BC6FE186989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9829710" y="3270046"/>
            <a:ext cx="751142" cy="74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24F8E-CB5D-4C47-9427-8CD741F78383}"/>
              </a:ext>
            </a:extLst>
          </p:cNvPr>
          <p:cNvSpPr/>
          <p:nvPr/>
        </p:nvSpPr>
        <p:spPr>
          <a:xfrm>
            <a:off x="10964349" y="4018306"/>
            <a:ext cx="735290" cy="32051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px12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0E638-12FF-4AE3-960C-1DDB1EE25645}"/>
              </a:ext>
            </a:extLst>
          </p:cNvPr>
          <p:cNvSpPr/>
          <p:nvPr/>
        </p:nvSpPr>
        <p:spPr>
          <a:xfrm>
            <a:off x="9749581" y="3405892"/>
            <a:ext cx="330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2372F9-D996-484D-97CD-B81319EB97CF}"/>
              </a:ext>
            </a:extLst>
          </p:cNvPr>
          <p:cNvSpPr/>
          <p:nvPr/>
        </p:nvSpPr>
        <p:spPr>
          <a:xfrm>
            <a:off x="11027515" y="3405892"/>
            <a:ext cx="330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2027C-B90B-4199-8CF4-90E82039D415}"/>
              </a:ext>
            </a:extLst>
          </p:cNvPr>
          <p:cNvSpPr/>
          <p:nvPr/>
        </p:nvSpPr>
        <p:spPr>
          <a:xfrm>
            <a:off x="9462065" y="4018306"/>
            <a:ext cx="735290" cy="32051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px85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F9F744-C090-4868-B4C4-2C931F6449A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829711" y="4338819"/>
            <a:ext cx="568023" cy="8432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A80D95-61B1-473A-8F38-30E6FEC1AA2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261688" y="4338819"/>
            <a:ext cx="568023" cy="8432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741AD8-183E-4F51-8C91-B06EB65FA81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331994" y="4338819"/>
            <a:ext cx="594084" cy="8493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F33B3-F6D8-4A4B-87C5-7FFF84540A1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0790034" y="4338819"/>
            <a:ext cx="541960" cy="8493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644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4007</TotalTime>
  <Words>1854</Words>
  <Application>Microsoft Office PowerPoint</Application>
  <PresentationFormat>Widescreen</PresentationFormat>
  <Paragraphs>970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Introduction to Artificial Intelligence– CII2M3</vt:lpstr>
      <vt:lpstr>Nearest Neighbor</vt:lpstr>
      <vt:lpstr>Enormous Attributes</vt:lpstr>
      <vt:lpstr>Character Recognition</vt:lpstr>
      <vt:lpstr>Character Recognition</vt:lpstr>
      <vt:lpstr>Character Recognition Dataset</vt:lpstr>
      <vt:lpstr>Character Recognition – ID3</vt:lpstr>
      <vt:lpstr>Character Recognition – ID3</vt:lpstr>
      <vt:lpstr>Character Recognition – ID3</vt:lpstr>
      <vt:lpstr>Nearest Neighbor</vt:lpstr>
      <vt:lpstr>Nearest Neighbor</vt:lpstr>
      <vt:lpstr>Nearest Neighbor</vt:lpstr>
      <vt:lpstr>Distance Metric</vt:lpstr>
      <vt:lpstr>Nearest Neighbor</vt:lpstr>
      <vt:lpstr>Nearest Neighbor</vt:lpstr>
      <vt:lpstr>Nearest Neighbor</vt:lpstr>
      <vt:lpstr>Nearest Neighbor Algorithm</vt:lpstr>
      <vt:lpstr>Character Recognition with  Nearest Neighbor  Training and Testing</vt:lpstr>
      <vt:lpstr>Nearest Neighbor Learning Process</vt:lpstr>
      <vt:lpstr>Nearest Neighbor Learning Process</vt:lpstr>
      <vt:lpstr>Nearest Neighbor Testing Process</vt:lpstr>
      <vt:lpstr>Nearest Neighbor Testing Process</vt:lpstr>
      <vt:lpstr>Nearest Neighbor Testing Process</vt:lpstr>
      <vt:lpstr>Nearest Neighbor Problem</vt:lpstr>
      <vt:lpstr>Nearest Neighbor</vt:lpstr>
      <vt:lpstr>Character Recognition using  Nearest Neighbor</vt:lpstr>
      <vt:lpstr>k-Nearest Neighbor</vt:lpstr>
      <vt:lpstr>K-Nearest Neighbor</vt:lpstr>
      <vt:lpstr>Character Recognition using k-NN</vt:lpstr>
      <vt:lpstr>Character Recognition using k-NN</vt:lpstr>
      <vt:lpstr>Character Recognition using k-NN</vt:lpstr>
      <vt:lpstr>Character Recognition using k-NN</vt:lpstr>
      <vt:lpstr>Character Recognition using k-NN</vt:lpstr>
      <vt:lpstr>Character Recognition using k-NN</vt:lpstr>
      <vt:lpstr>Character Recognition using k-NN</vt:lpstr>
      <vt:lpstr>k-Nearest Neighbors - Hyperparameters</vt:lpstr>
      <vt:lpstr>K-Fold Cross Validation</vt:lpstr>
      <vt:lpstr>Hyperparameter Observation on Trainset?</vt:lpstr>
      <vt:lpstr>Example K-Fold Cross Validation</vt:lpstr>
      <vt:lpstr>K-Fold Val: Hyperparameter Observation</vt:lpstr>
      <vt:lpstr>K-Fold Val: Hyperparameter Observation</vt:lpstr>
      <vt:lpstr>Note on kNN Hyperparameter Observation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 Arifianto</cp:lastModifiedBy>
  <cp:revision>509</cp:revision>
  <dcterms:created xsi:type="dcterms:W3CDTF">2012-11-14T18:53:32Z</dcterms:created>
  <dcterms:modified xsi:type="dcterms:W3CDTF">2020-11-24T02:56:51Z</dcterms:modified>
</cp:coreProperties>
</file>