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Oswald Regular"/>
      <p:regular r:id="rId24"/>
      <p:bold r:id="rId25"/>
    </p:embeddedFont>
    <p:embeddedFont>
      <p:font typeface="Playfair Display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Regular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regular.fntdata"/><Relationship Id="rId25" Type="http://schemas.openxmlformats.org/officeDocument/2006/relationships/font" Target="fonts/OswaldRegular-bold.fntdata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Oswald-bold.fntdata"/><Relationship Id="rId12" Type="http://schemas.openxmlformats.org/officeDocument/2006/relationships/slide" Target="slides/slide8.xml"/><Relationship Id="rId34" Type="http://schemas.openxmlformats.org/officeDocument/2006/relationships/font" Target="fonts/Oswald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6532992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6532992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6532992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6532992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6532992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6532992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6c995cb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06c995cb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6c995cb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6c995cb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6532992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06532992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6532992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6532992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6532992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6532992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6532992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6532992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6532992d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6532992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6532992d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6532992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who.int/mediacentre/factsheets/fs178/en/index.html" TargetMode="External"/><Relationship Id="rId4" Type="http://schemas.openxmlformats.org/officeDocument/2006/relationships/image" Target="../media/image23.jpg"/><Relationship Id="rId5" Type="http://schemas.openxmlformats.org/officeDocument/2006/relationships/image" Target="../media/image22.jpg"/><Relationship Id="rId6" Type="http://schemas.openxmlformats.org/officeDocument/2006/relationships/image" Target="../media/image24.jpg"/><Relationship Id="rId7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SIR Vaccination Model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With Vital Dynamics</a:t>
            </a:r>
            <a:endParaRPr sz="36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MTH 3006  //   17 April, 2017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Since N=S + I + R          R= N - S - I, using the conservation law, we can rewrite the S, I equations: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CASE 1:  </a:t>
            </a:r>
            <a:r>
              <a:rPr lang="en" sz="1800"/>
              <a:t>                                                                 </a:t>
            </a:r>
            <a:r>
              <a:rPr lang="en" sz="2400"/>
              <a:t>CASE 2:</a:t>
            </a:r>
            <a:endParaRPr sz="2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dS/dt=-βSI+ρ(N-S-I)+μ</a:t>
            </a:r>
            <a:r>
              <a:rPr lang="en" sz="600"/>
              <a:t>u</a:t>
            </a:r>
            <a:r>
              <a:rPr lang="en" sz="1400"/>
              <a:t>N-μS                                       a)  dS/dt=-βSI+ρ(N-S-I)+μ</a:t>
            </a:r>
            <a:r>
              <a:rPr lang="en" sz="600"/>
              <a:t>u</a:t>
            </a:r>
            <a:r>
              <a:rPr lang="en" sz="1400"/>
              <a:t>N-μS-V</a:t>
            </a:r>
            <a:r>
              <a:rPr lang="en" sz="600"/>
              <a:t>s</a:t>
            </a:r>
            <a:r>
              <a:rPr lang="en" sz="1400"/>
              <a:t>ΘS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dI/dt= βSI-δI-μI                                                                b)  dI/dt= βSI-(V</a:t>
            </a:r>
            <a:r>
              <a:rPr lang="en" sz="600"/>
              <a:t>i</a:t>
            </a:r>
            <a:r>
              <a:rPr lang="en" sz="1400"/>
              <a:t>δ</a:t>
            </a:r>
            <a:r>
              <a:rPr lang="en" sz="600"/>
              <a:t>i</a:t>
            </a:r>
            <a:r>
              <a:rPr lang="en" sz="1400"/>
              <a:t>+δ</a:t>
            </a:r>
            <a:r>
              <a:rPr lang="en" sz="600"/>
              <a:t>u</a:t>
            </a:r>
            <a:r>
              <a:rPr lang="en" sz="1400"/>
              <a:t>)I-μI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5" name="Google Shape;165;p22"/>
          <p:cNvSpPr txBox="1"/>
          <p:nvPr/>
        </p:nvSpPr>
        <p:spPr>
          <a:xfrm>
            <a:off x="583575" y="927375"/>
            <a:ext cx="3324900" cy="57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Conservation Laws: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66" name="Google Shape;166;p22"/>
          <p:cNvCxnSpPr/>
          <p:nvPr/>
        </p:nvCxnSpPr>
        <p:spPr>
          <a:xfrm>
            <a:off x="2316150" y="1651175"/>
            <a:ext cx="34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Letting S=Nx, I=Ny, R=Nz, t=Tτ and choosing T=1/μ, βN/μ=β’ , ρ/μ=ρ’ , δ/μ=δ’ , Θ/μ=Ө’ , μ</a:t>
            </a:r>
            <a:r>
              <a:rPr lang="en" sz="600"/>
              <a:t>u</a:t>
            </a:r>
            <a:r>
              <a:rPr lang="en" sz="1800"/>
              <a:t>/μ=μ’, we get: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CASE 1:  </a:t>
            </a:r>
            <a:r>
              <a:rPr lang="en" sz="1800"/>
              <a:t>                                                                 </a:t>
            </a:r>
            <a:r>
              <a:rPr lang="en" sz="2400"/>
              <a:t>CASE 2:</a:t>
            </a:r>
            <a:endParaRPr sz="2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dx/dτ=-β’xy+ρ’(1-x-y)+μ’-x                                              a)  dx/dτ=-β’xy+ρ’(1-x-y)+μ’-(1+V</a:t>
            </a:r>
            <a:r>
              <a:rPr lang="en" sz="600"/>
              <a:t>s</a:t>
            </a:r>
            <a:r>
              <a:rPr lang="en" sz="1400"/>
              <a:t>Θ’)x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dy/dτ= β’xy-y(δ+1)                                                               b)  dy/dτ= β’xy-(1+V</a:t>
            </a:r>
            <a:r>
              <a:rPr lang="en" sz="600"/>
              <a:t>i</a:t>
            </a:r>
            <a:r>
              <a:rPr lang="en" sz="1400"/>
              <a:t>δ</a:t>
            </a:r>
            <a:r>
              <a:rPr lang="en" sz="600"/>
              <a:t>i</a:t>
            </a:r>
            <a:r>
              <a:rPr lang="en" sz="1400"/>
              <a:t>’</a:t>
            </a:r>
            <a:r>
              <a:rPr lang="en" sz="1400"/>
              <a:t>+δ</a:t>
            </a:r>
            <a:r>
              <a:rPr lang="en" sz="600"/>
              <a:t>u</a:t>
            </a:r>
            <a:r>
              <a:rPr lang="en" sz="1400"/>
              <a:t>’)y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23"/>
          <p:cNvSpPr txBox="1"/>
          <p:nvPr/>
        </p:nvSpPr>
        <p:spPr>
          <a:xfrm>
            <a:off x="583575" y="927375"/>
            <a:ext cx="3324900" cy="57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layfair Display"/>
                <a:ea typeface="Playfair Display"/>
                <a:cs typeface="Playfair Display"/>
                <a:sym typeface="Playfair Display"/>
              </a:rPr>
              <a:t>Non-Dimensionalization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247425" y="18220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POINTS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WHERE dx/dτ=dy/dτ=0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78" name="Google Shape;178;p24"/>
          <p:cNvSpPr txBox="1"/>
          <p:nvPr>
            <p:ph idx="2" type="body"/>
          </p:nvPr>
        </p:nvSpPr>
        <p:spPr>
          <a:xfrm>
            <a:off x="4925925" y="298975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JACOBIAN: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493100" y="1755225"/>
            <a:ext cx="3799500" cy="29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CASE 1:</a:t>
            </a:r>
            <a:endParaRPr b="1"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(x*,y*)=                  : </a:t>
            </a:r>
            <a:r>
              <a:rPr lang="en" sz="1000"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disease free equilibrium</a:t>
            </a:r>
            <a:endParaRPr sz="1000"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  (x*,y*)=                                             : </a:t>
            </a:r>
            <a:r>
              <a:rPr lang="en" sz="1000">
                <a:latin typeface="Playfair Display"/>
                <a:ea typeface="Playfair Display"/>
                <a:cs typeface="Playfair Display"/>
                <a:sym typeface="Playfair Display"/>
              </a:rPr>
              <a:t>Endemic</a:t>
            </a:r>
            <a:endParaRPr sz="1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CASE 2:</a:t>
            </a:r>
            <a:endParaRPr b="1"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  (x*,y*)=                              : </a:t>
            </a:r>
            <a:r>
              <a:rPr lang="en" sz="1000">
                <a:latin typeface="Playfair Display"/>
                <a:ea typeface="Playfair Display"/>
                <a:cs typeface="Playfair Display"/>
                <a:sym typeface="Playfair Display"/>
              </a:rPr>
              <a:t>disease free equilibrium</a:t>
            </a:r>
            <a:endParaRPr sz="1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  (x*,y*)=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050" y="182200"/>
            <a:ext cx="1050575" cy="10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137" y="1952475"/>
            <a:ext cx="2992100" cy="7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6725" y="3668025"/>
            <a:ext cx="3276925" cy="6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4925925" y="1442025"/>
            <a:ext cx="1125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CASE 1: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4925925" y="3251425"/>
            <a:ext cx="1173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CASE 2: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6640625" y="1106775"/>
            <a:ext cx="202200" cy="4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1525" y="2215825"/>
            <a:ext cx="710825" cy="3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6927" y="2656578"/>
            <a:ext cx="1812352" cy="3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6917" y="3472375"/>
            <a:ext cx="1018133" cy="3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31525" y="3939175"/>
            <a:ext cx="3168951" cy="2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25" y="141950"/>
            <a:ext cx="85206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*After plugging in fixed points to the Jacobian Matrices, the results gave,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5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96" name="Google Shape;196;p25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5"/>
          <p:cNvSpPr txBox="1"/>
          <p:nvPr>
            <p:ph idx="4294967295" type="body"/>
          </p:nvPr>
        </p:nvSpPr>
        <p:spPr>
          <a:xfrm>
            <a:off x="539675" y="1254200"/>
            <a:ext cx="27762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Disease Free Equilibrium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25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Stable when: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0" name="Google Shape;200;p25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01" name="Google Shape;201;p25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5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5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Unstable when DFE is stable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</a:t>
            </a:r>
            <a:r>
              <a:rPr lang="en" sz="1200">
                <a:solidFill>
                  <a:schemeClr val="lt1"/>
                </a:solidFill>
              </a:rPr>
              <a:t>(which is the desired outcome!)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205" name="Google Shape;205;p25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06" name="Google Shape;206;p25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5"/>
          <p:cNvSpPr txBox="1"/>
          <p:nvPr>
            <p:ph idx="4294967295" type="body"/>
          </p:nvPr>
        </p:nvSpPr>
        <p:spPr>
          <a:xfrm>
            <a:off x="539675" y="3000775"/>
            <a:ext cx="27762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Disease Free Equilibrium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5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Stable when: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10" name="Google Shape;210;p25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211" name="Google Shape;211;p25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5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25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Unstable when DFE is stable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</a:t>
            </a:r>
            <a:r>
              <a:rPr lang="en" sz="1200">
                <a:solidFill>
                  <a:schemeClr val="lt1"/>
                </a:solidFill>
              </a:rPr>
              <a:t>(yay!)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224450" y="1017725"/>
            <a:ext cx="1230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layfair Display"/>
                <a:ea typeface="Playfair Display"/>
                <a:cs typeface="Playfair Display"/>
                <a:sym typeface="Playfair Display"/>
              </a:rPr>
              <a:t>CASE 1:</a:t>
            </a:r>
            <a:endParaRPr b="1"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224450" y="2812250"/>
            <a:ext cx="1028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layfair Display"/>
                <a:ea typeface="Playfair Display"/>
                <a:cs typeface="Playfair Display"/>
                <a:sym typeface="Playfair Display"/>
              </a:rPr>
              <a:t>CASE 2:</a:t>
            </a:r>
            <a:endParaRPr b="1"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125" y="1361188"/>
            <a:ext cx="1462525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977" y="3248887"/>
            <a:ext cx="2901339" cy="3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975" y="375838"/>
            <a:ext cx="3610950" cy="337938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/>
        </p:nvSpPr>
        <p:spPr>
          <a:xfrm>
            <a:off x="3909975" y="-51200"/>
            <a:ext cx="22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CASE 2:</a:t>
            </a:r>
            <a:endParaRPr sz="2400"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517375" y="3982050"/>
            <a:ext cx="3794100" cy="97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layfair Display"/>
                <a:ea typeface="Playfair Display"/>
                <a:cs typeface="Playfair Display"/>
                <a:sym typeface="Playfair Display"/>
              </a:rPr>
              <a:t>Interpretation: as long as the conditions from the previous slide are met, and μ’ &lt; 1 (meaning the birth rate that is unvaccinated is strictly less than the total birth rate) this model will achieve a stable DFE. For some time, as the susceptible population decreases the infected population increases. As the infected population starts decreasing to a stable zero, the susceptible population settles into a population &gt; 0.</a:t>
            </a:r>
            <a:endParaRPr sz="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4631475" y="3970500"/>
            <a:ext cx="3869700" cy="9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layfair Display"/>
                <a:ea typeface="Playfair Display"/>
                <a:cs typeface="Playfair Display"/>
                <a:sym typeface="Playfair Display"/>
              </a:rPr>
              <a:t>Interpretation: As long as DFE </a:t>
            </a:r>
            <a:r>
              <a:rPr lang="en" sz="1000">
                <a:latin typeface="Playfair Display"/>
                <a:ea typeface="Playfair Display"/>
                <a:cs typeface="Playfair Display"/>
                <a:sym typeface="Playfair Display"/>
              </a:rPr>
              <a:t>constraints</a:t>
            </a:r>
            <a:r>
              <a:rPr lang="en" sz="1000">
                <a:latin typeface="Playfair Display"/>
                <a:ea typeface="Playfair Display"/>
                <a:cs typeface="Playfair Display"/>
                <a:sym typeface="Playfair Display"/>
              </a:rPr>
              <a:t> are met (from previous slide), there will be a stable solution with zero infected people. Because of the V</a:t>
            </a:r>
            <a:r>
              <a:rPr lang="en" sz="600">
                <a:latin typeface="Playfair Display"/>
                <a:ea typeface="Playfair Display"/>
                <a:cs typeface="Playfair Display"/>
                <a:sym typeface="Playfair Display"/>
              </a:rPr>
              <a:t>s</a:t>
            </a:r>
            <a:r>
              <a:rPr lang="en" sz="1000">
                <a:latin typeface="Playfair Display"/>
                <a:ea typeface="Playfair Display"/>
                <a:cs typeface="Playfair Display"/>
                <a:sym typeface="Playfair Display"/>
              </a:rPr>
              <a:t>ϴ’ (rate of susceptible vaccination) term, both the susceptible and infected population are decreasing through time. </a:t>
            </a:r>
            <a:endParaRPr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50" y="395125"/>
            <a:ext cx="3610950" cy="338754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-782000" y="-51200"/>
            <a:ext cx="30255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CASE 1:</a:t>
            </a:r>
            <a:endParaRPr sz="2400"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2179000" y="3692575"/>
            <a:ext cx="20409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layfair Display"/>
                <a:ea typeface="Playfair Display"/>
                <a:cs typeface="Playfair Display"/>
                <a:sym typeface="Playfair Display"/>
              </a:rPr>
              <a:t>X-axis: rescaled susceptible population</a:t>
            </a:r>
            <a:endParaRPr sz="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6296025" y="3692575"/>
            <a:ext cx="20409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layfair Display"/>
                <a:ea typeface="Playfair Display"/>
                <a:cs typeface="Playfair Display"/>
                <a:sym typeface="Playfair Display"/>
              </a:rPr>
              <a:t>X-axis: rescaled  susceptible population</a:t>
            </a:r>
            <a:endParaRPr sz="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 rot="-5400000">
            <a:off x="-655375" y="1613300"/>
            <a:ext cx="2191800" cy="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layfair Display"/>
                <a:ea typeface="Playfair Display"/>
                <a:cs typeface="Playfair Display"/>
                <a:sym typeface="Playfair Display"/>
              </a:rPr>
              <a:t>Y-axis: rescaled infected population</a:t>
            </a:r>
            <a:endParaRPr sz="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 rot="-5400000">
            <a:off x="3538200" y="1654850"/>
            <a:ext cx="20676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layfair Display"/>
                <a:ea typeface="Playfair Display"/>
                <a:cs typeface="Playfair Display"/>
                <a:sym typeface="Playfair Display"/>
              </a:rPr>
              <a:t>Y-axis: rescaled infected population</a:t>
            </a:r>
            <a:endParaRPr sz="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53400" y="55400"/>
            <a:ext cx="4469400" cy="17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What-If Scenarios: Case 1</a:t>
            </a:r>
            <a:endParaRPr sz="3600"/>
          </a:p>
        </p:txBody>
      </p:sp>
      <p:sp>
        <p:nvSpPr>
          <p:cNvPr id="239" name="Google Shape;239;p2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73" y="823712"/>
            <a:ext cx="3693865" cy="34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050" y="823700"/>
            <a:ext cx="3733299" cy="34960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/>
        </p:nvSpPr>
        <p:spPr>
          <a:xfrm>
            <a:off x="441150" y="4513750"/>
            <a:ext cx="3693900" cy="51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layfair Display"/>
                <a:ea typeface="Playfair Display"/>
                <a:cs typeface="Playfair Display"/>
                <a:sym typeface="Playfair Display"/>
              </a:rPr>
              <a:t>What if,                                                stable endemic solution</a:t>
            </a:r>
            <a:endParaRPr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5975" y="4660850"/>
            <a:ext cx="1117875" cy="31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7"/>
          <p:cNvCxnSpPr/>
          <p:nvPr/>
        </p:nvCxnSpPr>
        <p:spPr>
          <a:xfrm flipH="1" rot="10800000">
            <a:off x="2190450" y="4815275"/>
            <a:ext cx="1953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7"/>
          <p:cNvSpPr txBox="1"/>
          <p:nvPr/>
        </p:nvSpPr>
        <p:spPr>
          <a:xfrm>
            <a:off x="4979700" y="4630250"/>
            <a:ext cx="37968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layfair Display"/>
                <a:ea typeface="Playfair Display"/>
                <a:cs typeface="Playfair Display"/>
                <a:sym typeface="Playfair Display"/>
              </a:rPr>
              <a:t>What if, </a:t>
            </a:r>
            <a:r>
              <a:rPr b="1" lang="en" sz="1100">
                <a:latin typeface="Playfair Display"/>
                <a:ea typeface="Playfair Display"/>
                <a:cs typeface="Playfair Display"/>
                <a:sym typeface="Playfair Display"/>
              </a:rPr>
              <a:t>μ’ = 1 </a:t>
            </a:r>
            <a:r>
              <a:rPr lang="en" sz="1000">
                <a:latin typeface="Playfair Display"/>
                <a:ea typeface="Playfair Display"/>
                <a:cs typeface="Playfair Display"/>
                <a:sym typeface="Playfair Display"/>
              </a:rPr>
              <a:t>(the unvaccinated birth rate = total birth rate)</a:t>
            </a:r>
            <a:endParaRPr sz="1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layfair Display"/>
                <a:ea typeface="Playfair Display"/>
                <a:cs typeface="Playfair Display"/>
                <a:sym typeface="Playfair Display"/>
              </a:rPr>
              <a:t>(all other parameters same as DFE stable solution)</a:t>
            </a:r>
            <a:endParaRPr sz="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2021000" y="4243600"/>
            <a:ext cx="2067600" cy="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layfair Display"/>
                <a:ea typeface="Playfair Display"/>
                <a:cs typeface="Playfair Display"/>
                <a:sym typeface="Playfair Display"/>
              </a:rPr>
              <a:t>X-axis: rescaled susceptible population</a:t>
            </a:r>
            <a:endParaRPr sz="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6616300" y="4286100"/>
            <a:ext cx="2009400" cy="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X-axis: rescaled susceptible population</a:t>
            </a:r>
            <a:endParaRPr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/>
        </p:nvSpPr>
        <p:spPr>
          <a:xfrm rot="-5400000">
            <a:off x="3925550" y="1633100"/>
            <a:ext cx="18519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layfair Display"/>
                <a:ea typeface="Playfair Display"/>
                <a:cs typeface="Playfair Display"/>
                <a:sym typeface="Playfair Display"/>
              </a:rPr>
              <a:t>Y-axis: rescaled infected population</a:t>
            </a:r>
            <a:endParaRPr sz="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 rot="-5400000">
            <a:off x="-653950" y="1668050"/>
            <a:ext cx="18612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Y-axis: rescaled infected population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311700" y="392525"/>
            <a:ext cx="3043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Influenza Model:</a:t>
            </a:r>
            <a:endParaRPr sz="3600"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795125" y="1430375"/>
            <a:ext cx="2808000" cy="31794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Using given parameters (rate of transmission: β’ , rate of recovery (vaccinated and unvaccinated): δ’ ) from </a:t>
            </a:r>
            <a:r>
              <a:rPr i="1" lang="en">
                <a:solidFill>
                  <a:schemeClr val="lt1"/>
                </a:solidFill>
              </a:rPr>
              <a:t>Modeling the Effects of Vaccination and Treatment on Pandemic Influenza </a:t>
            </a:r>
            <a:r>
              <a:rPr lang="en" sz="800">
                <a:solidFill>
                  <a:schemeClr val="lt1"/>
                </a:solidFill>
              </a:rPr>
              <a:t>[4]</a:t>
            </a:r>
            <a:r>
              <a:rPr i="1" lang="en">
                <a:solidFill>
                  <a:schemeClr val="lt1"/>
                </a:solidFill>
              </a:rPr>
              <a:t>,</a:t>
            </a:r>
            <a:r>
              <a:rPr lang="en">
                <a:solidFill>
                  <a:schemeClr val="lt1"/>
                </a:solidFill>
              </a:rPr>
              <a:t> and using the constraints previously stated for DFE stability, I found the rate of immunity loss: ρ’ and a chosen unvaccinated birth rate: μ’ &lt; 1. 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572" y="720225"/>
            <a:ext cx="4137101" cy="38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6365775" y="4659375"/>
            <a:ext cx="2015400" cy="25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X-axis: rescaled susceptible population</a:t>
            </a:r>
            <a:endParaRPr sz="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 txBox="1"/>
          <p:nvPr/>
        </p:nvSpPr>
        <p:spPr>
          <a:xfrm rot="-5400000">
            <a:off x="3183025" y="1480275"/>
            <a:ext cx="1846200" cy="32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Y-axis: rescaled infected population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Results Summary</a:t>
            </a:r>
            <a:endParaRPr sz="4000"/>
          </a:p>
        </p:txBody>
      </p:sp>
      <p:sp>
        <p:nvSpPr>
          <p:cNvPr descr="Timeline background shape" id="265" name="Google Shape;265;p29"/>
          <p:cNvSpPr/>
          <p:nvPr/>
        </p:nvSpPr>
        <p:spPr>
          <a:xfrm>
            <a:off x="489153" y="1744400"/>
            <a:ext cx="28719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 txBox="1"/>
          <p:nvPr>
            <p:ph idx="4294967295" type="body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Vaccinations present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Timeline background shape" id="267" name="Google Shape;267;p29"/>
          <p:cNvSpPr/>
          <p:nvPr/>
        </p:nvSpPr>
        <p:spPr>
          <a:xfrm>
            <a:off x="3556750" y="1744400"/>
            <a:ext cx="4804200" cy="45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 txBox="1"/>
          <p:nvPr>
            <p:ph idx="4294967295" type="body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Zero infected people through 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" name="Google Shape;269;p29"/>
          <p:cNvSpPr txBox="1"/>
          <p:nvPr>
            <p:ph idx="4294967295" type="body"/>
          </p:nvPr>
        </p:nvSpPr>
        <p:spPr>
          <a:xfrm>
            <a:off x="2594125" y="2345038"/>
            <a:ext cx="2010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[</a:t>
            </a:r>
            <a:r>
              <a:rPr b="1" lang="en" sz="2000">
                <a:solidFill>
                  <a:schemeClr val="dk1"/>
                </a:solidFill>
              </a:rPr>
              <a:t>vs</a:t>
            </a:r>
            <a:r>
              <a:rPr b="1" lang="en" sz="2000">
                <a:solidFill>
                  <a:srgbClr val="000000"/>
                </a:solidFill>
              </a:rPr>
              <a:t>]</a:t>
            </a:r>
            <a:endParaRPr b="1" sz="2000">
              <a:solidFill>
                <a:srgbClr val="000000"/>
              </a:solidFill>
            </a:endParaRPr>
          </a:p>
        </p:txBody>
      </p:sp>
      <p:grpSp>
        <p:nvGrpSpPr>
          <p:cNvPr id="270" name="Google Shape;270;p29"/>
          <p:cNvGrpSpPr/>
          <p:nvPr/>
        </p:nvGrpSpPr>
        <p:grpSpPr>
          <a:xfrm>
            <a:off x="3599222" y="2956828"/>
            <a:ext cx="4764170" cy="441657"/>
            <a:chOff x="6448870" y="3733723"/>
            <a:chExt cx="2453355" cy="351302"/>
          </a:xfrm>
        </p:grpSpPr>
        <p:sp>
          <p:nvSpPr>
            <p:cNvPr id="271" name="Google Shape;271;p29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9"/>
          <p:cNvSpPr txBox="1"/>
          <p:nvPr>
            <p:ph idx="4294967295" type="body"/>
          </p:nvPr>
        </p:nvSpPr>
        <p:spPr>
          <a:xfrm>
            <a:off x="3617300" y="2953875"/>
            <a:ext cx="47280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There will exists an infected population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495200" y="2961825"/>
            <a:ext cx="2871900" cy="441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555925" y="2985200"/>
            <a:ext cx="260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 Vaccinations Present</a:t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prah crazy" id="282" name="Google Shape;2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877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0"/>
          <p:cNvSpPr txBox="1"/>
          <p:nvPr/>
        </p:nvSpPr>
        <p:spPr>
          <a:xfrm>
            <a:off x="245750" y="202625"/>
            <a:ext cx="37380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YOU GET A VACCINE!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5091775" y="1146825"/>
            <a:ext cx="38286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YOU GET A VACCINE!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995925" y="3720750"/>
            <a:ext cx="60792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 ALL GET A VACCINE!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[1]</a:t>
            </a:r>
            <a:endParaRPr b="1" sz="1700">
              <a:solidFill>
                <a:schemeClr val="dk1"/>
              </a:solidFill>
            </a:endParaRPr>
          </a:p>
        </p:txBody>
      </p:sp>
      <p:cxnSp>
        <p:nvCxnSpPr>
          <p:cNvPr id="293" name="Google Shape;293;p31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31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World Mapper. (2002). </a:t>
            </a:r>
            <a:r>
              <a:rPr i="1" lang="en" sz="1200"/>
              <a:t>Vaccine Preventable Deaths. </a:t>
            </a:r>
            <a:r>
              <a:rPr lang="en" sz="1200"/>
              <a:t>Retrieved April 2017.</a:t>
            </a:r>
            <a:endParaRPr sz="6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">
                <a:latin typeface="Oswald Regular"/>
                <a:ea typeface="Oswald Regular"/>
                <a:cs typeface="Oswald Regular"/>
                <a:sym typeface="Oswald Regular"/>
              </a:rPr>
              <a:t>http://www.worldmapper.org/display_extra.php?selected=380</a:t>
            </a:r>
            <a:endParaRPr sz="6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95" name="Google Shape;295;p31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[2]</a:t>
            </a:r>
            <a:endParaRPr b="1" sz="1700">
              <a:solidFill>
                <a:schemeClr val="dk1"/>
              </a:solidFill>
            </a:endParaRPr>
          </a:p>
        </p:txBody>
      </p:sp>
      <p:cxnSp>
        <p:nvCxnSpPr>
          <p:cNvPr id="296" name="Google Shape;296;p31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31"/>
          <p:cNvSpPr txBox="1"/>
          <p:nvPr>
            <p:ph idx="4294967295" type="body"/>
          </p:nvPr>
        </p:nvSpPr>
        <p:spPr>
          <a:xfrm>
            <a:off x="46600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WHO. (2011).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Children: Reducing Mortality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 Retrieved April 2017.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  <a:latin typeface="Oswald Regular"/>
                <a:ea typeface="Oswald Regular"/>
                <a:cs typeface="Oswald Regular"/>
                <a:sym typeface="Oswald Regular"/>
              </a:rPr>
              <a:t>http://www.who.int/immunization_monitoring/Global_Immunization_Data.pdf</a:t>
            </a:r>
            <a:endParaRPr sz="600">
              <a:solidFill>
                <a:srgbClr val="222222"/>
              </a:solidFill>
              <a:highlight>
                <a:srgbClr val="FFFFFF"/>
              </a:highlight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98" name="Google Shape;298;p31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[3]</a:t>
            </a:r>
            <a:endParaRPr b="1" sz="1700">
              <a:solidFill>
                <a:schemeClr val="dk1"/>
              </a:solidFill>
            </a:endParaRPr>
          </a:p>
        </p:txBody>
      </p:sp>
      <p:cxnSp>
        <p:nvCxnSpPr>
          <p:cNvPr id="299" name="Google Shape;299;p31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31"/>
          <p:cNvSpPr txBox="1"/>
          <p:nvPr>
            <p:ph idx="4294967295" type="body"/>
          </p:nvPr>
        </p:nvSpPr>
        <p:spPr>
          <a:xfrm>
            <a:off x="2382881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WHO. (2011).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Global Immunization Data.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Retrieved April 2017.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">
                <a:highlight>
                  <a:srgbClr val="FFFFFF"/>
                </a:highlight>
                <a:uFill>
                  <a:noFill/>
                </a:uFill>
                <a:latin typeface="Oswald Regular"/>
                <a:ea typeface="Oswald Regular"/>
                <a:cs typeface="Oswald Regular"/>
                <a:sym typeface="Oswald Regular"/>
                <a:hlinkClick r:id="rId3"/>
              </a:rPr>
              <a:t>http://www.who.int/mediacentre/factsheets/fs178/en/index.html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01" name="Google Shape;301;p31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[4]</a:t>
            </a:r>
            <a:endParaRPr b="1" sz="1700">
              <a:solidFill>
                <a:schemeClr val="dk1"/>
              </a:solidFill>
            </a:endParaRPr>
          </a:p>
        </p:txBody>
      </p:sp>
      <p:cxnSp>
        <p:nvCxnSpPr>
          <p:cNvPr id="302" name="Google Shape;302;p31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31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Zhilan Feng, Sherry Towers, Yiding Yang. (2011). The AAPS Journal, Vol. 13, No. 3, September 2011.  </a:t>
            </a:r>
            <a:r>
              <a:rPr i="1" lang="en" sz="1000"/>
              <a:t>Modeling the Effects of Vaccination and Treatment on Pandemic Influenza</a:t>
            </a:r>
            <a:r>
              <a:rPr lang="en" sz="1000"/>
              <a:t>. Retrieved April 2017. </a:t>
            </a:r>
            <a:endParaRPr sz="1000"/>
          </a:p>
        </p:txBody>
      </p:sp>
      <p:pic>
        <p:nvPicPr>
          <p:cNvPr descr="Image result for world mapper" id="304" name="Google Shape;3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00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Image result for WHO" id="305" name="Google Shape;30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1090" y="136804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Image result for WHO" id="306" name="Google Shape;30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7375" y="1440650"/>
            <a:ext cx="1644300" cy="15717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Image result for the aaps journal logo" id="307" name="Google Shape;30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0350" y="1447750"/>
            <a:ext cx="1644300" cy="1644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Focus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10975"/>
            <a:ext cx="4263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This model will represent the behavior of communicable disease amongst a susceptible population using an SIR-type model.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model will analyze the effects of vaccination within a burdened population, and will serve to highlight the most effective vaccination strategies.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952800" y="3858275"/>
            <a:ext cx="3808200" cy="68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File:BoosterWellbee7221.jpg - Wikimedia Commons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309" y="904350"/>
            <a:ext cx="2551190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45250" y="526350"/>
            <a:ext cx="4325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“why is this important to me?”</a:t>
            </a:r>
            <a:endParaRPr/>
          </a:p>
        </p:txBody>
      </p:sp>
      <p:pic>
        <p:nvPicPr>
          <p:cNvPr descr="Image result for meme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600" y="277900"/>
            <a:ext cx="3952475" cy="45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44250" y="755475"/>
            <a:ext cx="8455500" cy="27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497350" y="3931125"/>
            <a:ext cx="6355800" cy="79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world map redistributed to represent the deaths that occurred by diseases preventable by vaccination.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952875"/>
            <a:ext cx="48006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972300" y="3265775"/>
            <a:ext cx="337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[1]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667000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2.5 million </a:t>
            </a:r>
            <a:r>
              <a:rPr lang="en" sz="3600"/>
              <a:t>deaths are prevented every year due to vaccinations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(WHO, 2011) </a:t>
            </a:r>
            <a:r>
              <a:rPr lang="en" sz="800"/>
              <a:t>[2]</a:t>
            </a:r>
            <a:endParaRPr sz="8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 million additional lives (children under 5) could be saved yearly by expanding vaccination coverage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(WHO, UNICEF, World Bank, 2009)</a:t>
            </a:r>
            <a:r>
              <a:rPr lang="en" sz="800"/>
              <a:t>[3]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2400"/>
            </a:b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93" name="Google Shape;93;p1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Case 1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4853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vaccinations occur at birth/ early age  (simplest model)</a:t>
            </a:r>
            <a:endParaRPr sz="1600"/>
          </a:p>
        </p:txBody>
      </p:sp>
      <p:grpSp>
        <p:nvGrpSpPr>
          <p:cNvPr id="98" name="Google Shape;98;p1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Case</a:t>
            </a:r>
            <a:r>
              <a:rPr b="1" lang="en">
                <a:solidFill>
                  <a:srgbClr val="000000"/>
                </a:solidFill>
              </a:rPr>
              <a:t> 2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Vaccinations can occur at any stage of the SIR-type model</a:t>
            </a:r>
            <a:endParaRPr sz="1600"/>
          </a:p>
        </p:txBody>
      </p:sp>
      <p:grpSp>
        <p:nvGrpSpPr>
          <p:cNvPr id="103" name="Google Shape;103;p18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Case</a:t>
            </a:r>
            <a:r>
              <a:rPr b="1" lang="en">
                <a:solidFill>
                  <a:srgbClr val="000000"/>
                </a:solidFill>
              </a:rPr>
              <a:t> 3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6280425" y="18320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vaccinations occur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was modeled previously in class (SIR with Vital Dynamics) so we will ignore this case moving forward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Model: Case 1</a:t>
            </a:r>
            <a:endParaRPr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14" name="Google Shape;114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477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Assumptions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4853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All vaccinations occur at birth (early age)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total population is split between three populated groups, Susceptible (S), Infected (I), Recovered (R)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Total population is constant, death rate=birth rate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All births split into unvaccinated (susceptible) and vaccinated (recovered)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Immunity may be lost over time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Susceptible</a:t>
            </a:r>
            <a:r>
              <a:rPr lang="en" sz="1000"/>
              <a:t> become ill only through contact will an infected being</a:t>
            </a:r>
            <a:endParaRPr sz="1000"/>
          </a:p>
        </p:txBody>
      </p:sp>
      <p:grpSp>
        <p:nvGrpSpPr>
          <p:cNvPr id="118" name="Google Shape;118;p1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9" name="Google Shape;119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Variables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9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S= susceptible population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I= infected population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R= recovered population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N= total population= S+I+R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23" name="Google Shape;123;p19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24" name="Google Shape;124;p1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Parameters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6280425" y="18320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Rate of susceptible becoming ill: β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Rate of ill recovering: δ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Rate of recovered losing immunity: ρ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Vaccinated birth rate: μ</a:t>
            </a:r>
            <a:r>
              <a:rPr lang="en" sz="600"/>
              <a:t>v</a:t>
            </a:r>
            <a:endParaRPr sz="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Unvaccinated birth rate: μ</a:t>
            </a:r>
            <a:r>
              <a:rPr lang="en" sz="600"/>
              <a:t>u</a:t>
            </a:r>
            <a:endParaRPr sz="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Total birth rate=death rate: μ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Model: </a:t>
            </a:r>
            <a:r>
              <a:rPr lang="en"/>
              <a:t>Case 2 </a:t>
            </a:r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34" name="Google Shape;134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477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Assumptions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4853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Vaccinations occur at any stage of the SIR model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total population is split between three populated groups, Susceptible (S), Infected (I), Recovered (R)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Total population is constant, death rate=birth rate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When births are vaccinated they are part of the Recovered population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Immunity may be lost over time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Susceptible become ill only through contact will an infected person</a:t>
            </a:r>
            <a:endParaRPr sz="1000"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39" name="Google Shape;139;p2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0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Variables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0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S= susceptible population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I= infected population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R= recovered population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N= total population= S+I+R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43" name="Google Shape;143;p20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44" name="Google Shape;144;p2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0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Parameters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/>
          <p:nvPr>
            <p:ph idx="4294967295" type="body"/>
          </p:nvPr>
        </p:nvSpPr>
        <p:spPr>
          <a:xfrm>
            <a:off x="6280425" y="18320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Rate of susceptible becoming ill: β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Rate of ill recovery unvaccinated: δ</a:t>
            </a:r>
            <a:r>
              <a:rPr lang="en" sz="600"/>
              <a:t>u</a:t>
            </a:r>
            <a:endParaRPr sz="6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Rate of vaccinated recovery: δ</a:t>
            </a:r>
            <a:r>
              <a:rPr lang="en" sz="600"/>
              <a:t>i</a:t>
            </a:r>
            <a:endParaRPr sz="6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Rate of immunity loss: ρ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Rate of susceptible vacc: Θ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Vaccinated birth rate: μ</a:t>
            </a:r>
            <a:r>
              <a:rPr lang="en" sz="600"/>
              <a:t>v</a:t>
            </a:r>
            <a:r>
              <a:rPr lang="en" sz="1000"/>
              <a:t> </a:t>
            </a:r>
            <a:r>
              <a:rPr lang="en" sz="1000"/>
              <a:t>= V</a:t>
            </a:r>
            <a:r>
              <a:rPr lang="en" sz="600"/>
              <a:t>o </a:t>
            </a:r>
            <a:r>
              <a:rPr lang="en" sz="1000"/>
              <a:t> (initial vaccination conditions ie. those vaccinated at birth)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Unvaccinated birth rate: μ</a:t>
            </a:r>
            <a:r>
              <a:rPr lang="en" sz="600"/>
              <a:t>u</a:t>
            </a:r>
            <a:endParaRPr sz="6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Total birth rate=death rate: μ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Vaccination rate: V</a:t>
            </a:r>
            <a:r>
              <a:rPr lang="en" sz="600"/>
              <a:t>i </a:t>
            </a:r>
            <a:r>
              <a:rPr lang="en" sz="1000"/>
              <a:t>(infected), V</a:t>
            </a:r>
            <a:r>
              <a:rPr lang="en" sz="600"/>
              <a:t>s</a:t>
            </a:r>
            <a:r>
              <a:rPr lang="en" sz="1000"/>
              <a:t> (susceptible)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4350" y="102200"/>
            <a:ext cx="5618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The Models</a:t>
            </a:r>
            <a:r>
              <a:rPr b="1" lang="en" sz="4200"/>
              <a:t>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900" y="1179613"/>
            <a:ext cx="3557700" cy="27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00" y="1179613"/>
            <a:ext cx="3593783" cy="2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743375" y="1003350"/>
            <a:ext cx="1737600" cy="27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layfair Display"/>
                <a:ea typeface="Playfair Display"/>
                <a:cs typeface="Playfair Display"/>
                <a:sym typeface="Playfair Display"/>
              </a:rPr>
              <a:t>CASE 1: all vacc at birth</a:t>
            </a:r>
            <a:endParaRPr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592550" y="1003350"/>
            <a:ext cx="2025000" cy="30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layfair Display"/>
                <a:ea typeface="Playfair Display"/>
                <a:cs typeface="Playfair Display"/>
                <a:sym typeface="Playfair Display"/>
              </a:rPr>
              <a:t>CASE 2: vacc at any stage</a:t>
            </a:r>
            <a:endParaRPr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176625" y="4195750"/>
            <a:ext cx="2563200" cy="78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layfair Display"/>
                <a:ea typeface="Playfair Display"/>
                <a:cs typeface="Playfair Display"/>
                <a:sym typeface="Playfair Display"/>
              </a:rPr>
              <a:t>Equations: </a:t>
            </a:r>
            <a:r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dS/dt=-βSI+ρR+μ</a:t>
            </a:r>
            <a:r>
              <a:rPr lang="en" sz="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</a:t>
            </a:r>
            <a:r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N-μS</a:t>
            </a:r>
            <a:endParaRPr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dI/dt= βSI-δI-μI</a:t>
            </a:r>
            <a:endParaRPr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dR/dt= δI-ρR+μ</a:t>
            </a:r>
            <a:r>
              <a:rPr lang="en" sz="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</a:t>
            </a:r>
            <a:r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N-μR</a:t>
            </a:r>
            <a:endParaRPr sz="1200">
              <a:solidFill>
                <a:srgbClr val="3B40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5505400" y="4195750"/>
            <a:ext cx="2664600" cy="78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Equations: dS/dt=-βSI+ρR+μ</a:t>
            </a:r>
            <a:r>
              <a:rPr lang="en" sz="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</a:t>
            </a:r>
            <a:r>
              <a:rPr lang="en" sz="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N-μS-V</a:t>
            </a:r>
            <a:r>
              <a:rPr lang="en" sz="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</a:t>
            </a:r>
            <a:r>
              <a:rPr lang="en" sz="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ΘS</a:t>
            </a:r>
            <a:endParaRPr sz="9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dI/dt= βSI-(V</a:t>
            </a:r>
            <a:r>
              <a:rPr lang="en" sz="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sz="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δ</a:t>
            </a:r>
            <a:r>
              <a:rPr lang="en" sz="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sz="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+δ</a:t>
            </a:r>
            <a:r>
              <a:rPr lang="en" sz="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</a:t>
            </a:r>
            <a:r>
              <a:rPr lang="en" sz="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)I-μI</a:t>
            </a:r>
            <a:endParaRPr sz="9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dR/dt= (V</a:t>
            </a:r>
            <a:r>
              <a:rPr lang="en" sz="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sz="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δ</a:t>
            </a:r>
            <a:r>
              <a:rPr lang="en" sz="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</a:t>
            </a:r>
            <a:r>
              <a:rPr lang="en" sz="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+δu)I-ρR+μ</a:t>
            </a:r>
            <a:r>
              <a:rPr lang="en" sz="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</a:t>
            </a:r>
            <a:r>
              <a:rPr lang="en" sz="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N-μR+V</a:t>
            </a:r>
            <a:r>
              <a:rPr lang="en" sz="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</a:t>
            </a:r>
            <a:r>
              <a:rPr lang="en" sz="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ΘS</a:t>
            </a:r>
            <a:endParaRPr sz="900">
              <a:solidFill>
                <a:srgbClr val="3B4045"/>
              </a:solidFill>
              <a:highlight>
                <a:srgbClr val="FFFFFF"/>
              </a:highlight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3477100" y="3858775"/>
            <a:ext cx="2253300" cy="40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Law of Mass Action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