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the invention of </a:t>
            </a:r>
            <a:r>
              <a:rPr lang="en"/>
              <a:t>agriculture</a:t>
            </a:r>
            <a:r>
              <a:rPr lang="en"/>
              <a:t> 15,000-10,000 BC, humans had to address the issue of multiplicity and space.</a:t>
            </a:r>
            <a:endParaRPr/>
          </a:p>
          <a:p>
            <a:pPr indent="0" lvl="0" marL="0" rtl="0" algn="l">
              <a:spcBef>
                <a:spcPts val="0"/>
              </a:spcBef>
              <a:spcAft>
                <a:spcPts val="0"/>
              </a:spcAft>
              <a:buNone/>
            </a:pPr>
            <a:r>
              <a:rPr lang="en"/>
              <a:t> Multiplicity comes into play when people are counting sheep or distributing crops. </a:t>
            </a:r>
            <a:endParaRPr/>
          </a:p>
          <a:p>
            <a:pPr indent="0" lvl="0" marL="0" rtl="0" algn="l">
              <a:spcBef>
                <a:spcPts val="0"/>
              </a:spcBef>
              <a:spcAft>
                <a:spcPts val="0"/>
              </a:spcAft>
              <a:buNone/>
            </a:pPr>
            <a:r>
              <a:rPr lang="en"/>
              <a:t>These notions would be refined by scholars and later turned into the ideas of arithmetic and algebra. </a:t>
            </a:r>
            <a:endParaRPr/>
          </a:p>
          <a:p>
            <a:pPr indent="0" lvl="0" marL="0" rtl="0" algn="l">
              <a:spcBef>
                <a:spcPts val="0"/>
              </a:spcBef>
              <a:spcAft>
                <a:spcPts val="0"/>
              </a:spcAft>
              <a:buNone/>
            </a:pPr>
            <a:r>
              <a:rPr lang="en"/>
              <a:t>The spatial relationship of farming, the area of the fields and pastures would continue on to become what we know as geometry. </a:t>
            </a:r>
            <a:endParaRPr/>
          </a:p>
          <a:p>
            <a:pPr indent="0" lvl="0" marL="0" rtl="0" algn="l">
              <a:spcBef>
                <a:spcPts val="0"/>
              </a:spcBef>
              <a:spcAft>
                <a:spcPts val="0"/>
              </a:spcAft>
              <a:buNone/>
            </a:pPr>
            <a:r>
              <a:rPr lang="en"/>
              <a:t>Algebra and geometry would have naturally </a:t>
            </a:r>
            <a:r>
              <a:rPr lang="en"/>
              <a:t>coexisted</a:t>
            </a:r>
            <a:r>
              <a:rPr lang="en"/>
              <a:t> in primitive form.</a:t>
            </a:r>
            <a:endParaRPr/>
          </a:p>
          <a:p>
            <a:pPr indent="0" lvl="0" marL="0" rtl="0" algn="l">
              <a:spcBef>
                <a:spcPts val="0"/>
              </a:spcBef>
              <a:spcAft>
                <a:spcPts val="0"/>
              </a:spcAft>
              <a:buNone/>
            </a:pPr>
            <a:r>
              <a:rPr lang="en"/>
              <a:t>Clear signs of math development in ancient egypt, used for agriculture, facilitate trade, etc.</a:t>
            </a:r>
            <a:endParaRPr/>
          </a:p>
          <a:p>
            <a:pPr indent="0" lvl="0" marL="0" rtl="0" algn="l">
              <a:spcBef>
                <a:spcPts val="0"/>
              </a:spcBef>
              <a:spcAft>
                <a:spcPts val="0"/>
              </a:spcAft>
              <a:buNone/>
            </a:pPr>
            <a:r>
              <a:rPr lang="en"/>
              <a:t>Archaeological</a:t>
            </a:r>
            <a:r>
              <a:rPr lang="en"/>
              <a:t> records show by 2000BC egyptians had a primitive numerical system as well as some geometric ideas about triangles and pyramids</a:t>
            </a:r>
            <a:endParaRPr/>
          </a:p>
          <a:p>
            <a:pPr indent="0" lvl="0" marL="0" rtl="0" algn="l">
              <a:spcBef>
                <a:spcPts val="0"/>
              </a:spcBef>
              <a:spcAft>
                <a:spcPts val="0"/>
              </a:spcAft>
              <a:buNone/>
            </a:pPr>
            <a:r>
              <a:rPr lang="en"/>
              <a:t>For example: they had a clever way of constructing a right angle, by tying twelve equally long segments of rope together and creating a loop by extending five segments from point C to B, and then pulling the rope taught at some point A, they had formed a right triangle, we know now that this is the classic 3,4,5 right triangle. For them, they knew that a triangle with side lengths 3,4,5 must have a right angle, (hence the converse of pythagorean theorem) showing an early introduction to one of the most important theorems we will be covering. </a:t>
            </a:r>
            <a:endParaRPr/>
          </a:p>
          <a:p>
            <a:pPr indent="0" lvl="0" marL="0" rtl="0" algn="l">
              <a:spcBef>
                <a:spcPts val="0"/>
              </a:spcBef>
              <a:spcAft>
                <a:spcPts val="0"/>
              </a:spcAft>
              <a:buNone/>
            </a:pPr>
            <a:r>
              <a:rPr lang="en"/>
              <a:t>Another example of egyptian mathematics: finding the volume of a </a:t>
            </a:r>
            <a:r>
              <a:rPr lang="en"/>
              <a:t>truncated</a:t>
            </a:r>
            <a:r>
              <a:rPr lang="en"/>
              <a:t> square pyramid- the frustum of a pyramid in today’s language. Appearing in the “Moscow Papyrus” from 1850BC **insert </a:t>
            </a:r>
            <a:r>
              <a:rPr lang="en"/>
              <a:t>excerpt</a:t>
            </a:r>
            <a:r>
              <a:rPr lang="en"/>
              <a:t> here about truncated pyramid** include modern formula</a:t>
            </a:r>
            <a:endParaRPr/>
          </a:p>
          <a:p>
            <a:pPr indent="0" lvl="0" marL="0" rtl="0" algn="l">
              <a:spcBef>
                <a:spcPts val="0"/>
              </a:spcBef>
              <a:spcAft>
                <a:spcPts val="0"/>
              </a:spcAft>
              <a:buNone/>
            </a:pPr>
            <a:r>
              <a:rPr lang="en"/>
              <a:t>This excerpt lacks the ability to generalize the algorithm for different sized frusta. Most frustrating, there is no explanation why the egyptians way found the correct answer, since “You will find it right” sufficed as proof enough.</a:t>
            </a:r>
            <a:endParaRPr/>
          </a:p>
          <a:p>
            <a:pPr indent="0" lvl="0" marL="0" rtl="0" algn="l">
              <a:spcBef>
                <a:spcPts val="0"/>
              </a:spcBef>
              <a:spcAft>
                <a:spcPts val="0"/>
              </a:spcAft>
              <a:buNone/>
            </a:pPr>
            <a:r>
              <a:rPr lang="en"/>
              <a:t>Historians have noted that a dogmatic approach was used in keeping the authoritarian society of Egypt. “Unquestioned obedience to their rulers”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Babylonians were also advanced in this era, and more sophisticated with their mathematics, using algebraic characters on clay tablets called Plimpton 322 between 1900-1600BC.</a:t>
            </a:r>
            <a:endParaRPr/>
          </a:p>
          <a:p>
            <a:pPr indent="0" lvl="0" marL="0" rtl="0" algn="l">
              <a:spcBef>
                <a:spcPts val="0"/>
              </a:spcBef>
              <a:spcAft>
                <a:spcPts val="0"/>
              </a:spcAft>
              <a:buNone/>
            </a:pPr>
            <a:r>
              <a:rPr lang="en"/>
              <a:t>The Babylonians also recognized the use of the pythagorean (for lack of a better phrase) triangles, and even acknowledged the 5-12-13 and 65-72-97 cases. </a:t>
            </a:r>
            <a:endParaRPr/>
          </a:p>
          <a:p>
            <a:pPr indent="0" lvl="0" marL="0" rtl="0" algn="l">
              <a:spcBef>
                <a:spcPts val="0"/>
              </a:spcBef>
              <a:spcAft>
                <a:spcPts val="0"/>
              </a:spcAft>
              <a:buNone/>
            </a:pPr>
            <a:r>
              <a:rPr lang="en"/>
              <a:t>Babylonians, interstingly enough, chose a base 60 number system, which is still seen in our time measurements and angles </a:t>
            </a:r>
            <a:endParaRPr/>
          </a:p>
          <a:p>
            <a:pPr indent="0" lvl="0" marL="0" rtl="0" algn="l">
              <a:spcBef>
                <a:spcPts val="0"/>
              </a:spcBef>
              <a:spcAft>
                <a:spcPts val="0"/>
              </a:spcAft>
              <a:buNone/>
            </a:pPr>
            <a:r>
              <a:rPr lang="en"/>
              <a:t>Babylonians still avoided answering the question “Why?” and focused on the “how” as the ancient egyptians had.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Turn to the first millennium BC, the the Aegean coasts of Asia Minor and Greece. These civilizations would make advancements, discoveries and achievements that forever influenced the western </a:t>
            </a:r>
            <a:r>
              <a:rPr lang="en"/>
              <a:t>culture. </a:t>
            </a:r>
            <a:endParaRPr/>
          </a:p>
          <a:p>
            <a:pPr indent="0" lvl="0" marL="0" rtl="0" algn="l">
              <a:spcBef>
                <a:spcPts val="0"/>
              </a:spcBef>
              <a:spcAft>
                <a:spcPts val="0"/>
              </a:spcAft>
              <a:buNone/>
            </a:pPr>
            <a:r>
              <a:rPr lang="en"/>
              <a:t>Greeks were involved with a strong engagement in commerce, within their own lands and across the mediterranean, the greeks rapidly developed into a sophisticated, mobile, prosperous, adventurous people.  </a:t>
            </a:r>
            <a:endParaRPr/>
          </a:p>
          <a:p>
            <a:pPr indent="0" lvl="0" marL="0" rtl="0" algn="l">
              <a:spcBef>
                <a:spcPts val="0"/>
              </a:spcBef>
              <a:spcAft>
                <a:spcPts val="0"/>
              </a:spcAft>
              <a:buNone/>
            </a:pPr>
            <a:r>
              <a:rPr lang="en"/>
              <a:t>The greeks were known to be more independent in thought and action than the western world had ever seen. </a:t>
            </a:r>
            <a:endParaRPr/>
          </a:p>
          <a:p>
            <a:pPr indent="0" lvl="0" marL="0" rtl="0" algn="l">
              <a:spcBef>
                <a:spcPts val="0"/>
              </a:spcBef>
              <a:spcAft>
                <a:spcPts val="0"/>
              </a:spcAft>
              <a:buNone/>
            </a:pPr>
            <a:r>
              <a:rPr lang="en"/>
              <a:t>They became a strong people, not likely to submit to authority, free to debate and analyze anything they had been told, there was no unquestioning obedience.</a:t>
            </a:r>
            <a:endParaRPr/>
          </a:p>
          <a:p>
            <a:pPr indent="0" lvl="0" marL="0" rtl="0" algn="l">
              <a:spcBef>
                <a:spcPts val="0"/>
              </a:spcBef>
              <a:spcAft>
                <a:spcPts val="0"/>
              </a:spcAft>
              <a:buNone/>
            </a:pPr>
            <a:r>
              <a:rPr lang="en"/>
              <a:t>By 400BC this civilization had spawned some of the greatest names in history, the poet Homer, the historians Herodotus and Thucydides, the dramatists Aeschylus, Sophocles, Euripides, and the philosopher Socrates. </a:t>
            </a:r>
            <a:endParaRPr/>
          </a:p>
          <a:p>
            <a:pPr indent="0" lvl="0" marL="0" rtl="0" algn="l">
              <a:spcBef>
                <a:spcPts val="0"/>
              </a:spcBef>
              <a:spcAft>
                <a:spcPts val="0"/>
              </a:spcAft>
              <a:buNone/>
            </a:pPr>
            <a:r>
              <a:rPr lang="en"/>
              <a:t>The Greeks, profoundly successful, and not always correct, knew that their way of thinking was what would lead the world into an “undreamed-of future”, in history, this special moment is referred to as the “awakening” … from what I am unsure...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d0802c62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d0802c62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3d0802c62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d0802c62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3d0802c62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d0802c62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d0802c625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d0802c62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46b01672e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6b01672e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6b01672e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6b01672e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Ancient Egyptian Mathematics and an introduction to Arithmetic </a:t>
            </a:r>
            <a:endParaRPr>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Pre- 650 BC</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Journey Through Genius Pp 1</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Agriculture</a:t>
            </a:r>
            <a:endParaRPr>
              <a:latin typeface="Times New Roman"/>
              <a:ea typeface="Times New Roman"/>
              <a:cs typeface="Times New Roman"/>
              <a:sym typeface="Times New Roman"/>
            </a:endParaRPr>
          </a:p>
        </p:txBody>
      </p:sp>
      <p:sp>
        <p:nvSpPr>
          <p:cNvPr id="61" name="Google Shape;61;p14"/>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With the beginning of farming…  multiplicity, spacing, counting, distributing crops all became necessary </a:t>
            </a:r>
            <a:endParaRPr>
              <a:latin typeface="Times New Roman"/>
              <a:ea typeface="Times New Roman"/>
              <a:cs typeface="Times New Roman"/>
              <a:sym typeface="Times New Roman"/>
            </a:endParaRPr>
          </a:p>
          <a:p>
            <a:pPr indent="0" lvl="0" marL="0" rtl="0" algn="l">
              <a:spcBef>
                <a:spcPts val="1600"/>
              </a:spcBef>
              <a:spcAft>
                <a:spcPts val="0"/>
              </a:spcAft>
              <a:buNone/>
            </a:pPr>
            <a:r>
              <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By 2000 BC Egyptians had a numerical system to help with agriculture and help </a:t>
            </a:r>
            <a:r>
              <a:rPr lang="en">
                <a:latin typeface="Times New Roman"/>
                <a:ea typeface="Times New Roman"/>
                <a:cs typeface="Times New Roman"/>
                <a:sym typeface="Times New Roman"/>
              </a:rPr>
              <a:t>facilitate</a:t>
            </a:r>
            <a:r>
              <a:rPr lang="en">
                <a:latin typeface="Times New Roman"/>
                <a:ea typeface="Times New Roman"/>
                <a:cs typeface="Times New Roman"/>
                <a:sym typeface="Times New Roman"/>
              </a:rPr>
              <a:t> trade</a:t>
            </a:r>
            <a:endParaRPr>
              <a:latin typeface="Times New Roman"/>
              <a:ea typeface="Times New Roman"/>
              <a:cs typeface="Times New Roman"/>
              <a:sym typeface="Times New Roman"/>
            </a:endParaRPr>
          </a:p>
          <a:p>
            <a:pPr indent="0" lvl="0" marL="0" rtl="0" algn="l">
              <a:spcBef>
                <a:spcPts val="1600"/>
              </a:spcBef>
              <a:spcAft>
                <a:spcPts val="0"/>
              </a:spcAft>
              <a:buNone/>
            </a:pPr>
            <a:r>
              <a:t/>
            </a:r>
            <a:endParaRPr>
              <a:latin typeface="Times New Roman"/>
              <a:ea typeface="Times New Roman"/>
              <a:cs typeface="Times New Roman"/>
              <a:sym typeface="Times New Roman"/>
            </a:endParaRPr>
          </a:p>
          <a:p>
            <a:pPr indent="0" lvl="0" marL="0" rtl="0" algn="l">
              <a:spcBef>
                <a:spcPts val="1600"/>
              </a:spcBef>
              <a:spcAft>
                <a:spcPts val="1600"/>
              </a:spcAft>
              <a:buNone/>
            </a:pPr>
            <a:r>
              <a:rPr lang="en">
                <a:latin typeface="Times New Roman"/>
                <a:ea typeface="Times New Roman"/>
                <a:cs typeface="Times New Roman"/>
                <a:sym typeface="Times New Roman"/>
              </a:rPr>
              <a:t>Geometry was known to the ancient </a:t>
            </a:r>
            <a:r>
              <a:rPr lang="en">
                <a:latin typeface="Times New Roman"/>
                <a:ea typeface="Times New Roman"/>
                <a:cs typeface="Times New Roman"/>
                <a:sym typeface="Times New Roman"/>
              </a:rPr>
              <a:t>egyptians</a:t>
            </a:r>
            <a:r>
              <a:rPr lang="en">
                <a:latin typeface="Times New Roman"/>
                <a:ea typeface="Times New Roman"/>
                <a:cs typeface="Times New Roman"/>
                <a:sym typeface="Times New Roman"/>
              </a:rPr>
              <a:t> as well, </a:t>
            </a:r>
            <a:endParaRPr>
              <a:latin typeface="Times New Roman"/>
              <a:ea typeface="Times New Roman"/>
              <a:cs typeface="Times New Roman"/>
              <a:sym typeface="Times New Roman"/>
            </a:endParaRPr>
          </a:p>
        </p:txBody>
      </p:sp>
      <p:pic>
        <p:nvPicPr>
          <p:cNvPr descr="Image result for ancient egypt pythagorean theorem" id="62" name="Google Shape;62;p14"/>
          <p:cNvPicPr preferRelativeResize="0"/>
          <p:nvPr/>
        </p:nvPicPr>
        <p:blipFill>
          <a:blip r:embed="rId3">
            <a:alphaModFix/>
          </a:blip>
          <a:stretch>
            <a:fillRect/>
          </a:stretch>
        </p:blipFill>
        <p:spPr>
          <a:xfrm>
            <a:off x="4572000" y="555600"/>
            <a:ext cx="3861617" cy="3746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For Example:</a:t>
            </a:r>
            <a:endParaRPr>
              <a:latin typeface="Times New Roman"/>
              <a:ea typeface="Times New Roman"/>
              <a:cs typeface="Times New Roman"/>
              <a:sym typeface="Times New Roman"/>
            </a:endParaRPr>
          </a:p>
        </p:txBody>
      </p:sp>
      <p:sp>
        <p:nvSpPr>
          <p:cNvPr id="68" name="Google Shape;68;p15"/>
          <p:cNvSpPr txBox="1"/>
          <p:nvPr>
            <p:ph idx="1" type="body"/>
          </p:nvPr>
        </p:nvSpPr>
        <p:spPr>
          <a:xfrm>
            <a:off x="311700" y="1152475"/>
            <a:ext cx="71994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FFFFFF"/>
                </a:solidFill>
                <a:latin typeface="Times New Roman"/>
                <a:ea typeface="Times New Roman"/>
                <a:cs typeface="Times New Roman"/>
                <a:sym typeface="Times New Roman"/>
              </a:rPr>
              <a:t>they had a clever way of constructing a right angle, by tying twelve equally long segments of rope together and creating a loop by extending five segments from point C to B, and then pulling the rope taught at some point A, they had formed a right triangle, we know now that this is the classic 3,4,5 right triangle. For them, they knew that a triangle with side lengths 3,4,5 must have a right angle, (hence the converse of pythagorean theorem) showing an early introduction to one of the most important theorems we will be covering. </a:t>
            </a:r>
            <a:endParaRPr>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4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4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4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4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400">
              <a:solidFill>
                <a:srgbClr val="FFFFFF"/>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Another example:</a:t>
            </a:r>
            <a:endParaRPr>
              <a:latin typeface="Times New Roman"/>
              <a:ea typeface="Times New Roman"/>
              <a:cs typeface="Times New Roman"/>
              <a:sym typeface="Times New Roman"/>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Finding the volume of a truncated square pyramid (the frustum of the pyramid). </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Appearing in Moscow’s Papyrus from 1850 BC</a:t>
            </a:r>
            <a:endParaRPr>
              <a:latin typeface="Times New Roman"/>
              <a:ea typeface="Times New Roman"/>
              <a:cs typeface="Times New Roman"/>
              <a:sym typeface="Times New Roman"/>
            </a:endParaRPr>
          </a:p>
          <a:p>
            <a:pPr indent="0" lvl="0" marL="0" rtl="0" algn="l">
              <a:spcBef>
                <a:spcPts val="1600"/>
              </a:spcBef>
              <a:spcAft>
                <a:spcPts val="1600"/>
              </a:spcAft>
              <a:buNone/>
            </a:pPr>
            <a:r>
              <a:t/>
            </a:r>
            <a:endParaRPr>
              <a:latin typeface="Times New Roman"/>
              <a:ea typeface="Times New Roman"/>
              <a:cs typeface="Times New Roman"/>
              <a:sym typeface="Times New Roman"/>
            </a:endParaRPr>
          </a:p>
        </p:txBody>
      </p:sp>
      <p:pic>
        <p:nvPicPr>
          <p:cNvPr id="75" name="Google Shape;75;p16"/>
          <p:cNvPicPr preferRelativeResize="0"/>
          <p:nvPr/>
        </p:nvPicPr>
        <p:blipFill>
          <a:blip r:embed="rId3">
            <a:alphaModFix/>
          </a:blip>
          <a:stretch>
            <a:fillRect/>
          </a:stretch>
        </p:blipFill>
        <p:spPr>
          <a:xfrm>
            <a:off x="825950" y="2571750"/>
            <a:ext cx="5943600" cy="1228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Note:</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We know, in modern algebraic terms the formula for this is, V=⅓ h(a^2+ab+b^2), where h is the height, a is the length of the side of the top square, and b is the length of the side of the bottom square.</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You may have noticed the final line, “you will find it right”, this would suffice as proof in this time. There is a dogmatic approach to these mathematics, a sense of “unquestioned obedience to their rulers”. </a:t>
            </a:r>
            <a:endParaRPr>
              <a:latin typeface="Times New Roman"/>
              <a:ea typeface="Times New Roman"/>
              <a:cs typeface="Times New Roman"/>
              <a:sym typeface="Times New Roman"/>
            </a:endParaRPr>
          </a:p>
          <a:p>
            <a:pPr indent="0" lvl="0" marL="0" rtl="0" algn="l">
              <a:spcBef>
                <a:spcPts val="1600"/>
              </a:spcBef>
              <a:spcAft>
                <a:spcPts val="1600"/>
              </a:spcAft>
              <a:buNone/>
            </a:pPr>
            <a:br>
              <a:rPr lang="en">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Babylonians</a:t>
            </a:r>
            <a:endParaRPr>
              <a:latin typeface="Times New Roman"/>
              <a:ea typeface="Times New Roman"/>
              <a:cs typeface="Times New Roman"/>
              <a:sym typeface="Times New Roman"/>
            </a:endParaRPr>
          </a:p>
        </p:txBody>
      </p:sp>
      <p:sp>
        <p:nvSpPr>
          <p:cNvPr id="87" name="Google Shape;87;p1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Also advanced in this era</a:t>
            </a:r>
            <a:endParaRPr sz="1800">
              <a:latin typeface="Times New Roman"/>
              <a:ea typeface="Times New Roman"/>
              <a:cs typeface="Times New Roman"/>
              <a:sym typeface="Times New Roman"/>
            </a:endParaRPr>
          </a:p>
          <a:p>
            <a:pPr indent="0" lvl="0" marL="0" rtl="0" algn="l">
              <a:spcBef>
                <a:spcPts val="1600"/>
              </a:spcBef>
              <a:spcAft>
                <a:spcPts val="0"/>
              </a:spcAft>
              <a:buNone/>
            </a:pPr>
            <a:r>
              <a:rPr lang="en" sz="1800">
                <a:latin typeface="Times New Roman"/>
                <a:ea typeface="Times New Roman"/>
                <a:cs typeface="Times New Roman"/>
                <a:sym typeface="Times New Roman"/>
              </a:rPr>
              <a:t>Used algebraic characters of clay tablets called Plimpton 322 </a:t>
            </a:r>
            <a:endParaRPr sz="1800">
              <a:latin typeface="Times New Roman"/>
              <a:ea typeface="Times New Roman"/>
              <a:cs typeface="Times New Roman"/>
              <a:sym typeface="Times New Roman"/>
            </a:endParaRPr>
          </a:p>
          <a:p>
            <a:pPr indent="0" lvl="0" marL="0" rtl="0" algn="l">
              <a:spcBef>
                <a:spcPts val="1600"/>
              </a:spcBef>
              <a:spcAft>
                <a:spcPts val="0"/>
              </a:spcAft>
              <a:buNone/>
            </a:pPr>
            <a:r>
              <a:rPr lang="en" sz="1800">
                <a:latin typeface="Times New Roman"/>
                <a:ea typeface="Times New Roman"/>
                <a:cs typeface="Times New Roman"/>
                <a:sym typeface="Times New Roman"/>
              </a:rPr>
              <a:t>The Babylonians recognized the special pythagorean triangles, and even acknowledged the 5-12-13 and 65-72-97 cases</a:t>
            </a:r>
            <a:endParaRPr sz="1800">
              <a:latin typeface="Times New Roman"/>
              <a:ea typeface="Times New Roman"/>
              <a:cs typeface="Times New Roman"/>
              <a:sym typeface="Times New Roman"/>
            </a:endParaRPr>
          </a:p>
          <a:p>
            <a:pPr indent="0" lvl="0" marL="0" rtl="0" algn="l">
              <a:spcBef>
                <a:spcPts val="1600"/>
              </a:spcBef>
              <a:spcAft>
                <a:spcPts val="1600"/>
              </a:spcAft>
              <a:buNone/>
            </a:pPr>
            <a:r>
              <a:t/>
            </a:r>
            <a:endParaRPr sz="1800">
              <a:latin typeface="Times New Roman"/>
              <a:ea typeface="Times New Roman"/>
              <a:cs typeface="Times New Roman"/>
              <a:sym typeface="Times New Roman"/>
            </a:endParaRPr>
          </a:p>
        </p:txBody>
      </p:sp>
      <p:sp>
        <p:nvSpPr>
          <p:cNvPr id="88" name="Google Shape;88;p1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Chose a base 60 number system --- which is still seen today in our clocks and angles </a:t>
            </a:r>
            <a:endParaRPr sz="1800">
              <a:latin typeface="Times New Roman"/>
              <a:ea typeface="Times New Roman"/>
              <a:cs typeface="Times New Roman"/>
              <a:sym typeface="Times New Roman"/>
            </a:endParaRPr>
          </a:p>
          <a:p>
            <a:pPr indent="0" lvl="0" marL="0" rtl="0" algn="l">
              <a:spcBef>
                <a:spcPts val="1600"/>
              </a:spcBef>
              <a:spcAft>
                <a:spcPts val="0"/>
              </a:spcAft>
              <a:buNone/>
            </a:pPr>
            <a:r>
              <a:rPr lang="en" sz="1800">
                <a:latin typeface="Times New Roman"/>
                <a:ea typeface="Times New Roman"/>
                <a:cs typeface="Times New Roman"/>
                <a:sym typeface="Times New Roman"/>
              </a:rPr>
              <a:t>Babylonians still focused on the “how” of mathematics and avoided answering “why?” </a:t>
            </a:r>
            <a:endParaRPr sz="1800">
              <a:latin typeface="Times New Roman"/>
              <a:ea typeface="Times New Roman"/>
              <a:cs typeface="Times New Roman"/>
              <a:sym typeface="Times New Roman"/>
            </a:endParaRPr>
          </a:p>
          <a:p>
            <a:pPr indent="0" lvl="0" marL="0" rtl="0" algn="l">
              <a:spcBef>
                <a:spcPts val="1600"/>
              </a:spcBef>
              <a:spcAft>
                <a:spcPts val="160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First Millennium BC</a:t>
            </a:r>
            <a:endParaRPr>
              <a:latin typeface="Times New Roman"/>
              <a:ea typeface="Times New Roman"/>
              <a:cs typeface="Times New Roman"/>
              <a:sym typeface="Times New Roman"/>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Turn to the Aegean Coasts of Asia Minor and Greece, these civilizations would make advancements, discoveries and achievements forever influencing western culture</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Being involved in trade across their lands and the Mediterranean, the greeks quickly became sophisitcated, mobile, prosperous, adventurous people</a:t>
            </a:r>
            <a:endParaRPr>
              <a:latin typeface="Times New Roman"/>
              <a:ea typeface="Times New Roman"/>
              <a:cs typeface="Times New Roman"/>
              <a:sym typeface="Times New Roman"/>
            </a:endParaRPr>
          </a:p>
          <a:p>
            <a:pPr indent="0" lvl="0" marL="0" rtl="0" algn="l">
              <a:spcBef>
                <a:spcPts val="1600"/>
              </a:spcBef>
              <a:spcAft>
                <a:spcPts val="0"/>
              </a:spcAft>
              <a:buNone/>
            </a:pPr>
            <a:r>
              <a:rPr lang="en">
                <a:latin typeface="Times New Roman"/>
                <a:ea typeface="Times New Roman"/>
                <a:cs typeface="Times New Roman"/>
                <a:sym typeface="Times New Roman"/>
              </a:rPr>
              <a:t>Not likely to commit to authority, free to debate and analyze, there was no unquestioning obedience </a:t>
            </a:r>
            <a:endParaRPr>
              <a:latin typeface="Times New Roman"/>
              <a:ea typeface="Times New Roman"/>
              <a:cs typeface="Times New Roman"/>
              <a:sym typeface="Times New Roman"/>
            </a:endParaRPr>
          </a:p>
          <a:p>
            <a:pPr indent="0" lvl="0" marL="0" rtl="0" algn="l">
              <a:spcBef>
                <a:spcPts val="1600"/>
              </a:spcBef>
              <a:spcAft>
                <a:spcPts val="1600"/>
              </a:spcAft>
              <a:buNone/>
            </a:pPr>
            <a:r>
              <a:rPr lang="en">
                <a:latin typeface="Times New Roman"/>
                <a:ea typeface="Times New Roman"/>
                <a:cs typeface="Times New Roman"/>
                <a:sym typeface="Times New Roman"/>
              </a:rPr>
              <a:t>The greeks knew their way of thinking was what would lead the world to an “undreamed-of-future”, this special moment in history is referred to as the “Awakening”</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