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7f29cda1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7f29cda1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7f29cda1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7f29cda1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7f29cda1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7f29cda1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7f29cda1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7f29cda1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7f29cda1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7f29cda1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7f29cda1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7f29cda1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7f29cda1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7f29cda1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7f29cda1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7f29cda1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7f29cda1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7f29cda1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7f29cda1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7f29cda1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7f29cda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7f29cda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7f29cda1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7f29cda1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7f29cda1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7f29cda1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7f29cda1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7f29cda1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7f29cda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7f29cda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7f29cda1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7f29cda1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d0802c62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d0802c62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3d0802c62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d0802c62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d0802c62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d0802c62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7f29cda1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7f29cda1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7f29cda1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7f29cda1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Mathematicians of the Nineteenth Century</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Journey Through Genius Pp 245</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New ideas on the </a:t>
            </a:r>
            <a:r>
              <a:rPr i="1" lang="en">
                <a:latin typeface="Times New Roman"/>
                <a:ea typeface="Times New Roman"/>
                <a:cs typeface="Times New Roman"/>
                <a:sym typeface="Times New Roman"/>
              </a:rPr>
              <a:t>sizes</a:t>
            </a:r>
            <a:r>
              <a:rPr lang="en">
                <a:latin typeface="Times New Roman"/>
                <a:ea typeface="Times New Roman"/>
                <a:cs typeface="Times New Roman"/>
                <a:sym typeface="Times New Roman"/>
              </a:rPr>
              <a:t> of infinity</a:t>
            </a:r>
            <a:endParaRPr>
              <a:latin typeface="Times New Roman"/>
              <a:ea typeface="Times New Roman"/>
              <a:cs typeface="Times New Roman"/>
              <a:sym typeface="Times New Roman"/>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Times New Roman"/>
                <a:ea typeface="Times New Roman"/>
                <a:cs typeface="Times New Roman"/>
                <a:sym typeface="Times New Roman"/>
              </a:rPr>
              <a:t>As we are familiar, there are infinitely many rational and irrational number.</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And, if you take any two rational numbers, there are infinitely many irrational numbers between the two. If you take any two irrational numbers, there are infinitely many rational numbers between the two. </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For a long time mathematicians felt these two groups of numbers carried the same weight composing the real numbers.</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As the nineteenth century progressed, all evidence to the contrary arised</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idx="1" type="body"/>
          </p:nvPr>
        </p:nvSpPr>
        <p:spPr>
          <a:xfrm>
            <a:off x="311700" y="467350"/>
            <a:ext cx="8520600" cy="410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For example:</a:t>
            </a:r>
            <a:r>
              <a:rPr lang="en" sz="3000">
                <a:latin typeface="Times New Roman"/>
                <a:ea typeface="Times New Roman"/>
                <a:cs typeface="Times New Roman"/>
                <a:sym typeface="Times New Roman"/>
              </a:rPr>
              <a:t> </a:t>
            </a:r>
            <a:r>
              <a:rPr lang="en" sz="2600">
                <a:latin typeface="Times New Roman"/>
                <a:ea typeface="Times New Roman"/>
                <a:cs typeface="Times New Roman"/>
                <a:sym typeface="Times New Roman"/>
              </a:rPr>
              <a:t>a function exists such that it is continuous at each irrational number, and discontinuous at each rational number. But there does not exist a function that is continuous at each rational number, and discontinuous at each irrational number. </a:t>
            </a:r>
            <a:endParaRPr sz="2600">
              <a:latin typeface="Times New Roman"/>
              <a:ea typeface="Times New Roman"/>
              <a:cs typeface="Times New Roman"/>
              <a:sym typeface="Times New Roman"/>
            </a:endParaRPr>
          </a:p>
          <a:p>
            <a:pPr indent="0" lvl="0" marL="0" rtl="0" algn="l">
              <a:spcBef>
                <a:spcPts val="1600"/>
              </a:spcBef>
              <a:spcAft>
                <a:spcPts val="1600"/>
              </a:spcAft>
              <a:buNone/>
            </a:pPr>
            <a:r>
              <a:rPr lang="en" sz="2400">
                <a:latin typeface="Times New Roman"/>
                <a:ea typeface="Times New Roman"/>
                <a:cs typeface="Times New Roman"/>
                <a:sym typeface="Times New Roman"/>
              </a:rPr>
              <a:t>It is a clear indicator that there are not symmetries between the two groups of numbers, and they are certainly not interchangeable</a:t>
            </a:r>
            <a:br>
              <a:rPr lang="en" sz="3000">
                <a:latin typeface="Times New Roman"/>
                <a:ea typeface="Times New Roman"/>
                <a:cs typeface="Times New Roman"/>
                <a:sym typeface="Times New Roman"/>
              </a:rPr>
            </a:br>
            <a:endParaRPr sz="3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Times New Roman"/>
                <a:ea typeface="Times New Roman"/>
                <a:cs typeface="Times New Roman"/>
                <a:sym typeface="Times New Roman"/>
              </a:rPr>
              <a:t>Shy Beginnings of Set Theory</a:t>
            </a:r>
            <a:endParaRPr sz="3200">
              <a:latin typeface="Times New Roman"/>
              <a:ea typeface="Times New Roman"/>
              <a:cs typeface="Times New Roman"/>
              <a:sym typeface="Times New Roman"/>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latin typeface="Times New Roman"/>
                <a:ea typeface="Times New Roman"/>
                <a:cs typeface="Times New Roman"/>
                <a:sym typeface="Times New Roman"/>
              </a:rPr>
              <a:t>Cauchy and Weierstrass were successful in building the calculus foundations using the “limit” but mathematicians were realizing that some of the most important building blocks of calculus were based on the idea of the set </a:t>
            </a:r>
            <a:br>
              <a:rPr lang="en" sz="2400">
                <a:latin typeface="Times New Roman"/>
                <a:ea typeface="Times New Roman"/>
                <a:cs typeface="Times New Roman"/>
                <a:sym typeface="Times New Roman"/>
              </a:rPr>
            </a:br>
            <a:br>
              <a:rPr lang="en" sz="2400">
                <a:latin typeface="Times New Roman"/>
                <a:ea typeface="Times New Roman"/>
                <a:cs typeface="Times New Roman"/>
                <a:sym typeface="Times New Roman"/>
              </a:rPr>
            </a:br>
            <a:r>
              <a:rPr lang="en" sz="2400">
                <a:latin typeface="Times New Roman"/>
                <a:ea typeface="Times New Roman"/>
                <a:cs typeface="Times New Roman"/>
                <a:sym typeface="Times New Roman"/>
              </a:rPr>
              <a:t>The man who would take this problem and in turn, develop [single-handedly] set theory was the genius Georg Ferdinand Philip Cantor</a:t>
            </a:r>
            <a:br>
              <a:rPr lang="en"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582850" y="546175"/>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Georg Ferdinand Philip Cantor</a:t>
            </a:r>
            <a:endParaRPr>
              <a:latin typeface="Times New Roman"/>
              <a:ea typeface="Times New Roman"/>
              <a:cs typeface="Times New Roman"/>
              <a:sym typeface="Times New Roman"/>
            </a:endParaRPr>
          </a:p>
        </p:txBody>
      </p:sp>
      <p:sp>
        <p:nvSpPr>
          <p:cNvPr id="126" name="Google Shape;126;p25"/>
          <p:cNvSpPr txBox="1"/>
          <p:nvPr>
            <p:ph idx="1" type="body"/>
          </p:nvPr>
        </p:nvSpPr>
        <p:spPr>
          <a:xfrm>
            <a:off x="823900" y="1417925"/>
            <a:ext cx="29271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Times New Roman"/>
                <a:ea typeface="Times New Roman"/>
                <a:cs typeface="Times New Roman"/>
                <a:sym typeface="Times New Roman"/>
              </a:rPr>
              <a:t>Cantor, born in Russia in 1845, moved to Germany when he was 12 -- due to religious family background, Cantor developed an interest in theology and particularly the nature of the infinite </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In 1867 he completed his doctorate at the University of Berlin, he had studied with Weierstrass and developed rigor in the subject of calculus </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Cantor’s research into the finer points of mathematical analysis led him to consider the differences among various sets of numbers</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pic>
        <p:nvPicPr>
          <p:cNvPr descr="Image result for georg ferdinand ludwig philipp cantor" id="127" name="Google Shape;127;p25"/>
          <p:cNvPicPr preferRelativeResize="0"/>
          <p:nvPr/>
        </p:nvPicPr>
        <p:blipFill>
          <a:blip r:embed="rId3">
            <a:alphaModFix/>
          </a:blip>
          <a:stretch>
            <a:fillRect/>
          </a:stretch>
        </p:blipFill>
        <p:spPr>
          <a:xfrm>
            <a:off x="5121875" y="546187"/>
            <a:ext cx="2611075" cy="4051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Development of Set Theory</a:t>
            </a:r>
            <a:endParaRPr>
              <a:latin typeface="Times New Roman"/>
              <a:ea typeface="Times New Roman"/>
              <a:cs typeface="Times New Roman"/>
              <a:sym typeface="Times New Roman"/>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Times New Roman"/>
                <a:ea typeface="Times New Roman"/>
                <a:cs typeface="Times New Roman"/>
                <a:sym typeface="Times New Roman"/>
              </a:rPr>
              <a:t>He set out to find the size of different sets, not through the means of counting, but through the means of finding a one-to-one correspondence between the two sets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 sz="1300">
                <a:latin typeface="Times New Roman"/>
                <a:ea typeface="Times New Roman"/>
                <a:cs typeface="Times New Roman"/>
                <a:sym typeface="Times New Roman"/>
              </a:rPr>
              <a:t>Cantor defined this as such,</a:t>
            </a:r>
            <a:endParaRPr sz="1300">
              <a:latin typeface="Times New Roman"/>
              <a:ea typeface="Times New Roman"/>
              <a:cs typeface="Times New Roman"/>
              <a:sym typeface="Times New Roman"/>
            </a:endParaRPr>
          </a:p>
          <a:p>
            <a:pPr indent="0" lvl="0" marL="914400" marR="914400" rtl="0" algn="just">
              <a:spcBef>
                <a:spcPts val="0"/>
              </a:spcBef>
              <a:spcAft>
                <a:spcPts val="0"/>
              </a:spcAft>
              <a:buNone/>
            </a:pPr>
            <a:r>
              <a:rPr lang="en" sz="1300">
                <a:latin typeface="Times New Roman"/>
                <a:ea typeface="Times New Roman"/>
                <a:cs typeface="Times New Roman"/>
                <a:sym typeface="Times New Roman"/>
              </a:rPr>
              <a:t>Two sets M and N are equivalent … if it is possible to put them, by some law, in such a relation to one another that to every element of each one of them corresponds one and only one element of the other.</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 sz="1300">
                <a:latin typeface="Times New Roman"/>
                <a:ea typeface="Times New Roman"/>
                <a:cs typeface="Times New Roman"/>
                <a:sym typeface="Times New Roman"/>
              </a:rPr>
              <a:t>In modern speak, the two sets have the same cardinality if they meet Cantor’s definition of equivalence above.</a:t>
            </a:r>
            <a:endParaRPr sz="1300">
              <a:latin typeface="Times New Roman"/>
              <a:ea typeface="Times New Roman"/>
              <a:cs typeface="Times New Roman"/>
              <a:sym typeface="Times New Roman"/>
            </a:endParaRPr>
          </a:p>
          <a:p>
            <a:pPr indent="0" lvl="0" marL="0" rtl="0" algn="l">
              <a:spcBef>
                <a:spcPts val="0"/>
              </a:spcBef>
              <a:spcAft>
                <a:spcPts val="0"/>
              </a:spcAft>
              <a:buNone/>
            </a:pPr>
            <a:r>
              <a:rPr lang="en" sz="1300">
                <a:latin typeface="Times New Roman"/>
                <a:ea typeface="Times New Roman"/>
                <a:cs typeface="Times New Roman"/>
                <a:sym typeface="Times New Roman"/>
              </a:rPr>
              <a:t>This definition is critical because it does not limit the sets to finite ones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 sz="1300">
                <a:latin typeface="Times New Roman"/>
                <a:ea typeface="Times New Roman"/>
                <a:cs typeface="Times New Roman"/>
                <a:sym typeface="Times New Roman"/>
              </a:rPr>
              <a:t>This was uncharted territory, since dealing with the infinite was always done so under a hostile eye -- before Cantor, mathematicians dealt with the “potential infinite”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 sz="1300">
                <a:latin typeface="Times New Roman"/>
                <a:ea typeface="Times New Roman"/>
                <a:cs typeface="Times New Roman"/>
                <a:sym typeface="Times New Roman"/>
              </a:rPr>
              <a:t>There was refusal to look at infinite sets as ever being “completed”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 sz="1300">
                <a:latin typeface="Times New Roman"/>
                <a:ea typeface="Times New Roman"/>
                <a:cs typeface="Times New Roman"/>
                <a:sym typeface="Times New Roman"/>
              </a:rPr>
              <a:t>But not for Cantor, he was willing to view infinite sets as being a completed entity and self-contained, to be compared with other infinite sets of objects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 sz="1300">
                <a:latin typeface="Times New Roman"/>
                <a:ea typeface="Times New Roman"/>
                <a:cs typeface="Times New Roman"/>
                <a:sym typeface="Times New Roman"/>
              </a:rPr>
              <a:t>To Cantor, it was a solid, mathematical concept worthy of examination</a:t>
            </a:r>
            <a:endParaRPr sz="1300">
              <a:latin typeface="Times New Roman"/>
              <a:ea typeface="Times New Roman"/>
              <a:cs typeface="Times New Roman"/>
              <a:sym typeface="Times New Roman"/>
            </a:endParaRPr>
          </a:p>
          <a:p>
            <a:pPr indent="0" lvl="0" marL="0" rtl="0" algn="l">
              <a:spcBef>
                <a:spcPts val="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Examples</a:t>
            </a:r>
            <a:endParaRPr>
              <a:latin typeface="Times New Roman"/>
              <a:ea typeface="Times New Roman"/>
              <a:cs typeface="Times New Roman"/>
              <a:sym typeface="Times New Roman"/>
            </a:endParaRPr>
          </a:p>
        </p:txBody>
      </p:sp>
      <p:sp>
        <p:nvSpPr>
          <p:cNvPr id="139" name="Google Shape;139;p2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latin typeface="Times New Roman"/>
                <a:ea typeface="Times New Roman"/>
                <a:cs typeface="Times New Roman"/>
                <a:sym typeface="Times New Roman"/>
              </a:rPr>
              <a:t>If we look at N={1,2,3,... }and E={2,4,6,...}the set of natural numbers and the set of all even integers. By Cantor’s definition it is easy to see that N and E are equivalent because we can establish a one to one correspondence between the two. We can represent each element of N by  n then every element of E can be written 2n . Thus setting up a one to one correspondence. </a:t>
            </a:r>
            <a:br>
              <a:rPr lang="en" sz="1800">
                <a:latin typeface="Times New Roman"/>
                <a:ea typeface="Times New Roman"/>
                <a:cs typeface="Times New Roman"/>
                <a:sym typeface="Times New Roman"/>
              </a:rPr>
            </a:br>
            <a:br>
              <a:rPr lang="en"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p:txBody>
      </p:sp>
      <p:sp>
        <p:nvSpPr>
          <p:cNvPr id="140" name="Google Shape;140;p2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If we use N and Z={...,-2,-1,0,1,2,...} representing all integers. </a:t>
            </a:r>
            <a:endParaRPr sz="2400">
              <a:latin typeface="Times New Roman"/>
              <a:ea typeface="Times New Roman"/>
              <a:cs typeface="Times New Roman"/>
              <a:sym typeface="Times New Roman"/>
            </a:endParaRPr>
          </a:p>
          <a:p>
            <a:pPr indent="0" lvl="0" marL="0" rtl="0" algn="l">
              <a:spcBef>
                <a:spcPts val="1600"/>
              </a:spcBef>
              <a:spcAft>
                <a:spcPts val="1600"/>
              </a:spcAft>
              <a:buNone/>
            </a:pPr>
            <a:r>
              <a:rPr lang="en" sz="2400">
                <a:latin typeface="Times New Roman"/>
                <a:ea typeface="Times New Roman"/>
                <a:cs typeface="Times New Roman"/>
                <a:sym typeface="Times New Roman"/>
              </a:rPr>
              <a:t>Can we manufacture a formula to create a one-to-one correspondence?</a:t>
            </a:r>
            <a:br>
              <a:rPr lang="en"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Denumerability </a:t>
            </a:r>
            <a:endParaRPr>
              <a:latin typeface="Times New Roman"/>
              <a:ea typeface="Times New Roman"/>
              <a:cs typeface="Times New Roman"/>
              <a:sym typeface="Times New Roman"/>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Times New Roman"/>
                <a:ea typeface="Times New Roman"/>
                <a:cs typeface="Times New Roman"/>
                <a:sym typeface="Times New Roman"/>
              </a:rPr>
              <a:t>At this point, Cantor was ready to make a bold move. He said that any set that had a one-to-one correspondence with N was said to be denumerable or countably infinite </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He established a transfinite cardinal number to represent the number of items in a denumerable set, ℵ</a:t>
            </a:r>
            <a:r>
              <a:rPr lang="en" sz="1000">
                <a:latin typeface="Times New Roman"/>
                <a:ea typeface="Times New Roman"/>
                <a:cs typeface="Times New Roman"/>
                <a:sym typeface="Times New Roman"/>
              </a:rPr>
              <a:t>0 </a:t>
            </a:r>
            <a:r>
              <a:rPr lang="en">
                <a:latin typeface="Times New Roman"/>
                <a:ea typeface="Times New Roman"/>
                <a:cs typeface="Times New Roman"/>
                <a:sym typeface="Times New Roman"/>
              </a:rPr>
              <a:t>(read aleph-naught)</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Next let’s examine the relationship between N and Q (the set of rational numbers)</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Since between any two integers there are infinitely many rational numbers, then it seems that the rationals are more plentiful than the natural numbers.</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But Cantor showed the rational numbers are denumerable by conjuring a one-to-one correspondence between the two sets </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537675" y="404975"/>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Denumerability of </a:t>
            </a:r>
            <a:r>
              <a:rPr b="1" i="1" lang="en">
                <a:latin typeface="Times New Roman"/>
                <a:ea typeface="Times New Roman"/>
                <a:cs typeface="Times New Roman"/>
                <a:sym typeface="Times New Roman"/>
              </a:rPr>
              <a:t>Q</a:t>
            </a:r>
            <a:endParaRPr b="1" i="1">
              <a:latin typeface="Times New Roman"/>
              <a:ea typeface="Times New Roman"/>
              <a:cs typeface="Times New Roman"/>
              <a:sym typeface="Times New Roman"/>
            </a:endParaRPr>
          </a:p>
        </p:txBody>
      </p:sp>
      <p:sp>
        <p:nvSpPr>
          <p:cNvPr id="152" name="Google Shape;152;p29"/>
          <p:cNvSpPr txBox="1"/>
          <p:nvPr>
            <p:ph idx="1" type="body"/>
          </p:nvPr>
        </p:nvSpPr>
        <p:spPr>
          <a:xfrm>
            <a:off x="537675" y="1344425"/>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latin typeface="Times New Roman"/>
                <a:ea typeface="Times New Roman"/>
                <a:cs typeface="Times New Roman"/>
                <a:sym typeface="Times New Roman"/>
              </a:rPr>
              <a:t>Note</a:t>
            </a:r>
            <a:r>
              <a:rPr lang="en">
                <a:latin typeface="Times New Roman"/>
                <a:ea typeface="Times New Roman"/>
                <a:cs typeface="Times New Roman"/>
                <a:sym typeface="Times New Roman"/>
              </a:rPr>
              <a:t>: all numbers in the first column have numerator of 1, and all in the second column have numerator -1. All the numbers in the first row have denominator of 1, all in the second row have the denominator of 2. So to find the placement of a fraction such as 133/191, one must go down to the 191st row, and over to the 265th column (counting positive and negative numbers).</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b="1" lang="en">
                <a:latin typeface="Times New Roman"/>
                <a:ea typeface="Times New Roman"/>
                <a:cs typeface="Times New Roman"/>
                <a:sym typeface="Times New Roman"/>
              </a:rPr>
              <a:t>Note</a:t>
            </a:r>
            <a:r>
              <a:rPr lang="en">
                <a:latin typeface="Times New Roman"/>
                <a:ea typeface="Times New Roman"/>
                <a:cs typeface="Times New Roman"/>
                <a:sym typeface="Times New Roman"/>
              </a:rPr>
              <a:t>: we skip over any fraction that already appeared </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pic>
        <p:nvPicPr>
          <p:cNvPr id="153" name="Google Shape;153;p29"/>
          <p:cNvPicPr preferRelativeResize="0"/>
          <p:nvPr/>
        </p:nvPicPr>
        <p:blipFill>
          <a:blip r:embed="rId3">
            <a:alphaModFix/>
          </a:blip>
          <a:stretch>
            <a:fillRect/>
          </a:stretch>
        </p:blipFill>
        <p:spPr>
          <a:xfrm>
            <a:off x="4160875" y="982050"/>
            <a:ext cx="4136764" cy="3179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0"/>
          <p:cNvSpPr txBox="1"/>
          <p:nvPr>
            <p:ph idx="1" type="subTitle"/>
          </p:nvPr>
        </p:nvSpPr>
        <p:spPr>
          <a:xfrm>
            <a:off x="265500" y="724200"/>
            <a:ext cx="4045200" cy="33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Times New Roman"/>
                <a:ea typeface="Times New Roman"/>
                <a:cs typeface="Times New Roman"/>
                <a:sym typeface="Times New Roman"/>
              </a:rPr>
              <a:t>At this point, it is clear to see that the set of rationals is denumerable</a:t>
            </a:r>
            <a:br>
              <a:rPr lang="en" sz="2200">
                <a:latin typeface="Times New Roman"/>
                <a:ea typeface="Times New Roman"/>
                <a:cs typeface="Times New Roman"/>
                <a:sym typeface="Times New Roman"/>
              </a:rPr>
            </a:br>
            <a:r>
              <a:rPr lang="en" sz="2200">
                <a:latin typeface="Times New Roman"/>
                <a:ea typeface="Times New Roman"/>
                <a:cs typeface="Times New Roman"/>
                <a:sym typeface="Times New Roman"/>
              </a:rPr>
              <a:t>Which brings up the question, are all infinite sets denumerable?</a:t>
            </a:r>
            <a:endParaRPr sz="2200">
              <a:latin typeface="Times New Roman"/>
              <a:ea typeface="Times New Roman"/>
              <a:cs typeface="Times New Roman"/>
              <a:sym typeface="Times New Roman"/>
            </a:endParaRPr>
          </a:p>
          <a:p>
            <a:pPr indent="0" lvl="0" marL="0" rtl="0" algn="ctr">
              <a:spcBef>
                <a:spcPts val="0"/>
              </a:spcBef>
              <a:spcAft>
                <a:spcPts val="0"/>
              </a:spcAft>
              <a:buNone/>
            </a:pPr>
            <a:r>
              <a:t/>
            </a:r>
            <a:endParaRPr sz="2200">
              <a:latin typeface="Times New Roman"/>
              <a:ea typeface="Times New Roman"/>
              <a:cs typeface="Times New Roman"/>
              <a:sym typeface="Times New Roman"/>
            </a:endParaRPr>
          </a:p>
          <a:p>
            <a:pPr indent="0" lvl="0" marL="0" rtl="0" algn="ctr">
              <a:spcBef>
                <a:spcPts val="0"/>
              </a:spcBef>
              <a:spcAft>
                <a:spcPts val="0"/>
              </a:spcAft>
              <a:buNone/>
            </a:pPr>
            <a:r>
              <a:rPr lang="en" sz="2200">
                <a:latin typeface="Times New Roman"/>
                <a:ea typeface="Times New Roman"/>
                <a:cs typeface="Times New Roman"/>
                <a:sym typeface="Times New Roman"/>
              </a:rPr>
              <a:t> If we were able to find a one-to-one correspondence from the rationals to the natural numbers it would seem so.</a:t>
            </a:r>
            <a:endParaRPr sz="2200">
              <a:latin typeface="Times New Roman"/>
              <a:ea typeface="Times New Roman"/>
              <a:cs typeface="Times New Roman"/>
              <a:sym typeface="Times New Roman"/>
            </a:endParaRPr>
          </a:p>
        </p:txBody>
      </p:sp>
      <p:sp>
        <p:nvSpPr>
          <p:cNvPr id="159" name="Google Shape;159;p30"/>
          <p:cNvSpPr txBox="1"/>
          <p:nvPr>
            <p:ph idx="2" type="body"/>
          </p:nvPr>
        </p:nvSpPr>
        <p:spPr>
          <a:xfrm>
            <a:off x="4939500" y="724200"/>
            <a:ext cx="3837000" cy="369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latin typeface="Times New Roman"/>
                <a:ea typeface="Times New Roman"/>
                <a:cs typeface="Times New Roman"/>
                <a:sym typeface="Times New Roman"/>
              </a:rPr>
              <a:t>There was one infinite set of numbers that Cantor was able to show is non-denumerable.</a:t>
            </a:r>
            <a:br>
              <a:rPr lang="en" sz="1400">
                <a:latin typeface="Times New Roman"/>
                <a:ea typeface="Times New Roman"/>
                <a:cs typeface="Times New Roman"/>
                <a:sym typeface="Times New Roman"/>
              </a:rPr>
            </a:br>
            <a:br>
              <a:rPr lang="en" sz="1400">
                <a:latin typeface="Times New Roman"/>
                <a:ea typeface="Times New Roman"/>
                <a:cs typeface="Times New Roman"/>
                <a:sym typeface="Times New Roman"/>
              </a:rPr>
            </a:br>
            <a:r>
              <a:rPr lang="en" sz="1400">
                <a:latin typeface="Times New Roman"/>
                <a:ea typeface="Times New Roman"/>
                <a:cs typeface="Times New Roman"/>
                <a:sym typeface="Times New Roman"/>
              </a:rPr>
              <a:t>In his scholarly article, Uber eine Eigenschaft des Inbegriffes aller reellen algebraischen Zahlen, (translated “On the Property of the Collection of all Algebraic Numbers”) Cantor’s set he found that was non-denumerable was the collection of all real numbers.</a:t>
            </a:r>
            <a:br>
              <a:rPr lang="en" sz="1400">
                <a:latin typeface="Times New Roman"/>
                <a:ea typeface="Times New Roman"/>
                <a:cs typeface="Times New Roman"/>
                <a:sym typeface="Times New Roman"/>
              </a:rPr>
            </a:br>
            <a:br>
              <a:rPr lang="en" sz="1400">
                <a:latin typeface="Times New Roman"/>
                <a:ea typeface="Times New Roman"/>
                <a:cs typeface="Times New Roman"/>
                <a:sym typeface="Times New Roman"/>
              </a:rPr>
            </a:br>
            <a:r>
              <a:rPr lang="en" sz="1400">
                <a:latin typeface="Times New Roman"/>
                <a:ea typeface="Times New Roman"/>
                <a:cs typeface="Times New Roman"/>
                <a:sym typeface="Times New Roman"/>
              </a:rPr>
              <a:t>Cantor showed that no matter how small the interval of real numbers, there is no one-to-one correspondence that can be established from the natural numbers to the real numbers.</a:t>
            </a:r>
            <a:br>
              <a:rPr lang="en" sz="1400">
                <a:latin typeface="Times New Roman"/>
                <a:ea typeface="Times New Roman"/>
                <a:cs typeface="Times New Roman"/>
                <a:sym typeface="Times New Roman"/>
              </a:rPr>
            </a:br>
            <a:endParaRPr sz="14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3600">
              <a:latin typeface="Times New Roman"/>
              <a:ea typeface="Times New Roman"/>
              <a:cs typeface="Times New Roman"/>
              <a:sym typeface="Times New Roman"/>
            </a:endParaRPr>
          </a:p>
          <a:p>
            <a:pPr indent="0" lvl="0" marL="0" rtl="0" algn="l">
              <a:spcBef>
                <a:spcPts val="0"/>
              </a:spcBef>
              <a:spcAft>
                <a:spcPts val="0"/>
              </a:spcAft>
              <a:buNone/>
            </a:pPr>
            <a:r>
              <a:rPr b="1" lang="en" sz="3600">
                <a:latin typeface="Times New Roman"/>
                <a:ea typeface="Times New Roman"/>
                <a:cs typeface="Times New Roman"/>
                <a:sym typeface="Times New Roman"/>
              </a:rPr>
              <a:t>The Great Theorem:</a:t>
            </a:r>
            <a:r>
              <a:rPr lang="en" sz="3600">
                <a:latin typeface="Times New Roman"/>
                <a:ea typeface="Times New Roman"/>
                <a:cs typeface="Times New Roman"/>
                <a:sym typeface="Times New Roman"/>
              </a:rPr>
              <a:t> The non-denumerability of the continuum. </a:t>
            </a:r>
            <a:br>
              <a:rPr lang="en" sz="3600">
                <a:latin typeface="Times New Roman"/>
                <a:ea typeface="Times New Roman"/>
                <a:cs typeface="Times New Roman"/>
                <a:sym typeface="Times New Roman"/>
              </a:rPr>
            </a:br>
            <a:endParaRPr sz="3600">
              <a:latin typeface="Times New Roman"/>
              <a:ea typeface="Times New Roman"/>
              <a:cs typeface="Times New Roman"/>
              <a:sym typeface="Times New Roman"/>
            </a:endParaRPr>
          </a:p>
          <a:p>
            <a:pPr indent="0" lvl="0" marL="0" rtl="0" algn="l">
              <a:spcBef>
                <a:spcPts val="0"/>
              </a:spcBef>
              <a:spcAft>
                <a:spcPts val="0"/>
              </a:spcAft>
              <a:buNone/>
            </a:pPr>
            <a:br>
              <a:rPr lang="en" sz="3600">
                <a:latin typeface="Times New Roman"/>
                <a:ea typeface="Times New Roman"/>
                <a:cs typeface="Times New Roman"/>
                <a:sym typeface="Times New Roman"/>
              </a:rPr>
            </a:br>
            <a:r>
              <a:rPr lang="en" sz="2400">
                <a:latin typeface="Times New Roman"/>
                <a:ea typeface="Times New Roman"/>
                <a:cs typeface="Times New Roman"/>
                <a:sym typeface="Times New Roman"/>
              </a:rPr>
              <a:t>Note: “continuum” means any interval of real numbers</a:t>
            </a:r>
            <a:br>
              <a:rPr lang="en" sz="2400">
                <a:latin typeface="Times New Roman"/>
                <a:ea typeface="Times New Roman"/>
                <a:cs typeface="Times New Roman"/>
                <a:sym typeface="Times New Roman"/>
              </a:rPr>
            </a:br>
            <a:r>
              <a:rPr lang="en" sz="1400">
                <a:latin typeface="Times New Roman"/>
                <a:ea typeface="Times New Roman"/>
                <a:cs typeface="Times New Roman"/>
                <a:sym typeface="Times New Roman"/>
              </a:rPr>
              <a:t>**suggested reading: The proof of this**</a:t>
            </a:r>
            <a:br>
              <a:rPr lang="en" sz="1400">
                <a:latin typeface="Times New Roman"/>
                <a:ea typeface="Times New Roman"/>
                <a:cs typeface="Times New Roman"/>
                <a:sym typeface="Times New Roman"/>
              </a:rPr>
            </a:br>
            <a:endParaRPr sz="1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Mathematics through the centuries</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Times New Roman"/>
                <a:ea typeface="Times New Roman"/>
                <a:cs typeface="Times New Roman"/>
                <a:sym typeface="Times New Roman"/>
              </a:rPr>
              <a:t>As you may have noticed, each century has had a different emphases, “their own different directions to the flow of mathematical thought”</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Eighteenth century was the “century of Euler”</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The nineteenth century, by contrast, had no one mathematician, but a plethora of mathematicians pushing frontiers</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It was a century of abstraction, generalization, deep analysis of logical foundation of mathematics </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19th century mathematics seemed to drift away from the constraints of the real world, bringing us things such as non-Euclidean geometry</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When Eugenio Beltrami discovered that non-Euclidean geometry was as logically consistent as Euclid’s own, a bridge was crossed.</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More on Denumerability and Transcendental Numbers</a:t>
            </a:r>
            <a:endParaRPr>
              <a:latin typeface="Times New Roman"/>
              <a:ea typeface="Times New Roman"/>
              <a:cs typeface="Times New Roman"/>
              <a:sym typeface="Times New Roman"/>
            </a:endParaRPr>
          </a:p>
        </p:txBody>
      </p:sp>
      <p:sp>
        <p:nvSpPr>
          <p:cNvPr id="170" name="Google Shape;17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Times New Roman"/>
                <a:ea typeface="Times New Roman"/>
                <a:cs typeface="Times New Roman"/>
                <a:sym typeface="Times New Roman"/>
              </a:rPr>
              <a:t>Euler was the first to propose that not all numbers are well mannered and algebraic </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Lindemann proved that 𝜋 is a transcendental number</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Cantor proved the set of algebraic numbers are denumerable</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Cantor wanted to examine the transcendentals, he looked at an interval (a,b) , he had already proven that the algebraic numbers within this set are denumerable, and so if the transcendentals within this interval are denumerable, then the interval (being the unity of the algebraic and transcendentals) would have to be denumerable. But Cantor proved that this such interval is non-denumerable, thus forcing the transcendentals to be non-denumerable.</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Cantor proved that the transcendentals are non-denumerable, without producing even one example of a transcendental number!</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265500" y="1124400"/>
            <a:ext cx="4045200" cy="289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2"/>
                </a:solidFill>
                <a:latin typeface="Times New Roman"/>
                <a:ea typeface="Times New Roman"/>
                <a:cs typeface="Times New Roman"/>
                <a:sym typeface="Times New Roman"/>
              </a:rPr>
              <a:t>In another great theorem from Chapter 12, Cantor dealt with power sets.</a:t>
            </a:r>
            <a:endParaRPr sz="2400">
              <a:solidFill>
                <a:schemeClr val="lt2"/>
              </a:solidFill>
              <a:latin typeface="Times New Roman"/>
              <a:ea typeface="Times New Roman"/>
              <a:cs typeface="Times New Roman"/>
              <a:sym typeface="Times New Roman"/>
            </a:endParaRPr>
          </a:p>
        </p:txBody>
      </p:sp>
      <p:sp>
        <p:nvSpPr>
          <p:cNvPr id="176" name="Google Shape;176;p3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2"/>
                </a:solidFill>
                <a:latin typeface="Times New Roman"/>
                <a:ea typeface="Times New Roman"/>
                <a:cs typeface="Times New Roman"/>
                <a:sym typeface="Times New Roman"/>
              </a:rPr>
              <a:t>Given the power set of a set </a:t>
            </a:r>
            <a:r>
              <a:rPr b="1" lang="en" sz="2400">
                <a:solidFill>
                  <a:schemeClr val="accent2"/>
                </a:solidFill>
                <a:latin typeface="Times New Roman"/>
                <a:ea typeface="Times New Roman"/>
                <a:cs typeface="Times New Roman"/>
                <a:sym typeface="Times New Roman"/>
              </a:rPr>
              <a:t>A</a:t>
            </a:r>
            <a:r>
              <a:rPr lang="en" sz="2400">
                <a:solidFill>
                  <a:schemeClr val="accent2"/>
                </a:solidFill>
                <a:latin typeface="Times New Roman"/>
                <a:ea typeface="Times New Roman"/>
                <a:cs typeface="Times New Roman"/>
                <a:sym typeface="Times New Roman"/>
              </a:rPr>
              <a:t>, then P[A] is the set of all subsets of </a:t>
            </a:r>
            <a:r>
              <a:rPr b="1" lang="en" sz="2400">
                <a:solidFill>
                  <a:schemeClr val="accent2"/>
                </a:solidFill>
                <a:latin typeface="Times New Roman"/>
                <a:ea typeface="Times New Roman"/>
                <a:cs typeface="Times New Roman"/>
                <a:sym typeface="Times New Roman"/>
              </a:rPr>
              <a:t>A</a:t>
            </a:r>
            <a:r>
              <a:rPr lang="en" sz="2400">
                <a:solidFill>
                  <a:schemeClr val="accent2"/>
                </a:solidFill>
                <a:latin typeface="Times New Roman"/>
                <a:ea typeface="Times New Roman"/>
                <a:cs typeface="Times New Roman"/>
                <a:sym typeface="Times New Roman"/>
              </a:rPr>
              <a:t>.</a:t>
            </a:r>
            <a:endParaRPr sz="2400">
              <a:solidFill>
                <a:schemeClr val="accent2"/>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chemeClr val="accent2"/>
              </a:solidFill>
              <a:latin typeface="Times New Roman"/>
              <a:ea typeface="Times New Roman"/>
              <a:cs typeface="Times New Roman"/>
              <a:sym typeface="Times New Roman"/>
            </a:endParaRPr>
          </a:p>
          <a:p>
            <a:pPr indent="0" lvl="0" marL="0" rtl="0" algn="l">
              <a:spcBef>
                <a:spcPts val="0"/>
              </a:spcBef>
              <a:spcAft>
                <a:spcPts val="0"/>
              </a:spcAft>
              <a:buNone/>
            </a:pPr>
            <a:r>
              <a:rPr b="1" lang="en" sz="2400">
                <a:solidFill>
                  <a:schemeClr val="accent2"/>
                </a:solidFill>
                <a:latin typeface="Times New Roman"/>
                <a:ea typeface="Times New Roman"/>
                <a:cs typeface="Times New Roman"/>
                <a:sym typeface="Times New Roman"/>
              </a:rPr>
              <a:t>Theorem:</a:t>
            </a:r>
            <a:r>
              <a:rPr lang="en" sz="2400">
                <a:solidFill>
                  <a:schemeClr val="accent2"/>
                </a:solidFill>
                <a:latin typeface="Times New Roman"/>
                <a:ea typeface="Times New Roman"/>
                <a:cs typeface="Times New Roman"/>
                <a:sym typeface="Times New Roman"/>
              </a:rPr>
              <a:t> If </a:t>
            </a:r>
            <a:r>
              <a:rPr b="1" lang="en" sz="2400">
                <a:solidFill>
                  <a:schemeClr val="accent2"/>
                </a:solidFill>
                <a:latin typeface="Times New Roman"/>
                <a:ea typeface="Times New Roman"/>
                <a:cs typeface="Times New Roman"/>
                <a:sym typeface="Times New Roman"/>
              </a:rPr>
              <a:t>A</a:t>
            </a:r>
            <a:r>
              <a:rPr lang="en" sz="2400">
                <a:solidFill>
                  <a:schemeClr val="accent2"/>
                </a:solidFill>
                <a:latin typeface="Times New Roman"/>
                <a:ea typeface="Times New Roman"/>
                <a:cs typeface="Times New Roman"/>
                <a:sym typeface="Times New Roman"/>
              </a:rPr>
              <a:t> is any set, then </a:t>
            </a:r>
            <a:r>
              <a:rPr b="1" lang="en" sz="2400">
                <a:solidFill>
                  <a:schemeClr val="accent2"/>
                </a:solidFill>
                <a:latin typeface="Times New Roman"/>
                <a:ea typeface="Times New Roman"/>
                <a:cs typeface="Times New Roman"/>
                <a:sym typeface="Times New Roman"/>
              </a:rPr>
              <a:t>A</a:t>
            </a:r>
            <a:r>
              <a:rPr lang="en" sz="2400">
                <a:solidFill>
                  <a:schemeClr val="accent2"/>
                </a:solidFill>
                <a:latin typeface="Times New Roman"/>
                <a:ea typeface="Times New Roman"/>
                <a:cs typeface="Times New Roman"/>
                <a:sym typeface="Times New Roman"/>
              </a:rPr>
              <a:t>&lt;</a:t>
            </a:r>
            <a:r>
              <a:rPr i="1" lang="en" sz="2400">
                <a:solidFill>
                  <a:schemeClr val="accent2"/>
                </a:solidFill>
                <a:latin typeface="Times New Roman"/>
                <a:ea typeface="Times New Roman"/>
                <a:cs typeface="Times New Roman"/>
                <a:sym typeface="Times New Roman"/>
              </a:rPr>
              <a:t>P</a:t>
            </a:r>
            <a:r>
              <a:rPr lang="en" sz="2400">
                <a:solidFill>
                  <a:schemeClr val="accent2"/>
                </a:solidFill>
                <a:latin typeface="Times New Roman"/>
                <a:ea typeface="Times New Roman"/>
                <a:cs typeface="Times New Roman"/>
                <a:sym typeface="Times New Roman"/>
              </a:rPr>
              <a:t>[</a:t>
            </a:r>
            <a:r>
              <a:rPr b="1" lang="en" sz="2400">
                <a:solidFill>
                  <a:schemeClr val="accent2"/>
                </a:solidFill>
                <a:latin typeface="Times New Roman"/>
                <a:ea typeface="Times New Roman"/>
                <a:cs typeface="Times New Roman"/>
                <a:sym typeface="Times New Roman"/>
              </a:rPr>
              <a:t>A</a:t>
            </a:r>
            <a:r>
              <a:rPr lang="en" sz="2400">
                <a:solidFill>
                  <a:schemeClr val="accent2"/>
                </a:solidFill>
                <a:latin typeface="Times New Roman"/>
                <a:ea typeface="Times New Roman"/>
                <a:cs typeface="Times New Roman"/>
                <a:sym typeface="Times New Roman"/>
              </a:rPr>
              <a:t>]. </a:t>
            </a:r>
            <a:endParaRPr sz="2400">
              <a:solidFill>
                <a:schemeClr val="accent2"/>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cxnSp>
        <p:nvCxnSpPr>
          <p:cNvPr id="177" name="Google Shape;177;p33"/>
          <p:cNvCxnSpPr/>
          <p:nvPr/>
        </p:nvCxnSpPr>
        <p:spPr>
          <a:xfrm>
            <a:off x="6040825" y="3163850"/>
            <a:ext cx="557400" cy="0"/>
          </a:xfrm>
          <a:prstGeom prst="straightConnector1">
            <a:avLst/>
          </a:prstGeom>
          <a:noFill/>
          <a:ln cap="flat" cmpd="sng" w="9525">
            <a:solidFill>
              <a:schemeClr val="accent2"/>
            </a:solidFill>
            <a:prstDash val="solid"/>
            <a:round/>
            <a:headEnd len="med" w="med" type="none"/>
            <a:tailEnd len="med" w="med" type="none"/>
          </a:ln>
        </p:spPr>
      </p:cxnSp>
      <p:cxnSp>
        <p:nvCxnSpPr>
          <p:cNvPr id="178" name="Google Shape;178;p33"/>
          <p:cNvCxnSpPr/>
          <p:nvPr/>
        </p:nvCxnSpPr>
        <p:spPr>
          <a:xfrm>
            <a:off x="5634075" y="3163850"/>
            <a:ext cx="210900" cy="0"/>
          </a:xfrm>
          <a:prstGeom prst="straightConnector1">
            <a:avLst/>
          </a:prstGeom>
          <a:noFill/>
          <a:ln cap="flat" cmpd="sng" w="9525">
            <a:solidFill>
              <a:schemeClr val="accent2"/>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Thus ends our study of Cantor, all his predecessors, and the history of mathematics.</a:t>
            </a:r>
            <a:endParaRPr sz="3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521600" y="1037325"/>
            <a:ext cx="3425400" cy="2729100"/>
          </a:xfrm>
          <a:prstGeom prst="rect">
            <a:avLst/>
          </a:prstGeom>
        </p:spPr>
        <p:txBody>
          <a:bodyPr anchorCtr="0" anchor="b" bIns="91425" lIns="91425" spcFirstLastPara="1" rIns="91425" wrap="square" tIns="91425">
            <a:noAutofit/>
          </a:bodyPr>
          <a:lstStyle/>
          <a:p>
            <a:pPr indent="0" lvl="0" marL="0" rtl="0" algn="just">
              <a:lnSpc>
                <a:spcPct val="115000"/>
              </a:lnSpc>
              <a:spcBef>
                <a:spcPts val="0"/>
              </a:spcBef>
              <a:spcAft>
                <a:spcPts val="0"/>
              </a:spcAft>
              <a:buNone/>
            </a:pPr>
            <a:r>
              <a:rPr lang="en" sz="2600">
                <a:solidFill>
                  <a:schemeClr val="lt2"/>
                </a:solidFill>
                <a:latin typeface="Times New Roman"/>
                <a:ea typeface="Times New Roman"/>
                <a:cs typeface="Times New Roman"/>
                <a:sym typeface="Times New Roman"/>
              </a:rPr>
              <a:t>Which geometry was used to describe the natural world was not as relevant as the logic that defined such geometry.</a:t>
            </a:r>
            <a:endParaRPr sz="2600">
              <a:solidFill>
                <a:schemeClr val="lt2"/>
              </a:solidFill>
              <a:latin typeface="Times New Roman"/>
              <a:ea typeface="Times New Roman"/>
              <a:cs typeface="Times New Roman"/>
              <a:sym typeface="Times New Roman"/>
            </a:endParaRPr>
          </a:p>
        </p:txBody>
      </p:sp>
      <p:sp>
        <p:nvSpPr>
          <p:cNvPr id="67" name="Google Shape;67;p15"/>
          <p:cNvSpPr txBox="1"/>
          <p:nvPr>
            <p:ph idx="2" type="body"/>
          </p:nvPr>
        </p:nvSpPr>
        <p:spPr>
          <a:xfrm>
            <a:off x="4835675" y="724200"/>
            <a:ext cx="3940800" cy="369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latin typeface="Times New Roman"/>
                <a:ea typeface="Times New Roman"/>
                <a:cs typeface="Times New Roman"/>
                <a:sym typeface="Times New Roman"/>
              </a:rPr>
              <a:t>“To a mathematician engrossed in the strange and beautiful theorems of non-Euclidean geometry, the beauty was enough.”</a:t>
            </a:r>
            <a:br>
              <a:rPr lang="en" sz="3000">
                <a:latin typeface="Times New Roman"/>
                <a:ea typeface="Times New Roman"/>
                <a:cs typeface="Times New Roman"/>
                <a:sym typeface="Times New Roman"/>
              </a:rPr>
            </a:br>
            <a:endParaRPr sz="3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sz="3000">
                <a:latin typeface="Times New Roman"/>
                <a:ea typeface="Times New Roman"/>
                <a:cs typeface="Times New Roman"/>
                <a:sym typeface="Times New Roman"/>
              </a:rPr>
              <a:t>“...historians may look at today’s mathematics as having ventured too far from its ties to the real world. But it is inconceivable that mathematics will ever assume a role entirely subservient to the needs of the other sciences. Mathematical freedom will forever be the legacy of the nineteenth century.”</a:t>
            </a:r>
            <a:endParaRPr i="1" sz="3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Calculus and the infinitely small, under the microscope</a:t>
            </a:r>
            <a:endParaRPr>
              <a:latin typeface="Times New Roman"/>
              <a:ea typeface="Times New Roman"/>
              <a:cs typeface="Times New Roman"/>
              <a:sym typeface="Times New Roman"/>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Times New Roman"/>
                <a:ea typeface="Times New Roman"/>
                <a:cs typeface="Times New Roman"/>
                <a:sym typeface="Times New Roman"/>
              </a:rPr>
              <a:t>Calculus foundations were pinned down by Newton and Leibniz in the seventeenth century and exploited heavily in the eighteenth century by Euler, yet these greats had not paid adequate attention to the underpinnings of calculus. </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The problem lied in the use of “infinitely large” and “infinitely small” </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One of the key ideas of calculus lies within the “</a:t>
            </a:r>
            <a:r>
              <a:rPr i="1" lang="en">
                <a:latin typeface="Times New Roman"/>
                <a:ea typeface="Times New Roman"/>
                <a:cs typeface="Times New Roman"/>
                <a:sym typeface="Times New Roman"/>
              </a:rPr>
              <a:t>limit</a:t>
            </a:r>
            <a:r>
              <a:rPr lang="en">
                <a:latin typeface="Times New Roman"/>
                <a:ea typeface="Times New Roman"/>
                <a:cs typeface="Times New Roman"/>
                <a:sym typeface="Times New Roman"/>
              </a:rPr>
              <a:t>” , differential and integral calculus, series convergence and continuity of functions rest upon this notion</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To talk about this term “</a:t>
            </a:r>
            <a:r>
              <a:rPr i="1" lang="en">
                <a:latin typeface="Times New Roman"/>
                <a:ea typeface="Times New Roman"/>
                <a:cs typeface="Times New Roman"/>
                <a:sym typeface="Times New Roman"/>
              </a:rPr>
              <a:t>limit</a:t>
            </a:r>
            <a:r>
              <a:rPr lang="en">
                <a:latin typeface="Times New Roman"/>
                <a:ea typeface="Times New Roman"/>
                <a:cs typeface="Times New Roman"/>
                <a:sym typeface="Times New Roman"/>
              </a:rPr>
              <a:t>” and try and make this idea logically precise, difficulties instantly arise </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More on the Limit</a:t>
            </a:r>
            <a:endParaRPr>
              <a:latin typeface="Times New Roman"/>
              <a:ea typeface="Times New Roman"/>
              <a:cs typeface="Times New Roman"/>
              <a:sym typeface="Times New Roman"/>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Newton tried to examine what happens when a ratio of quantities both emerge zero simultaneously, he used the term “ultimate ratio” to describe this phenomenon, although he was referring to the limit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Leibniz also discussed the limit as a topic, but he looked at quantities of being “infinitely small” he meant quantities that are not zero, but cannot be made any smaller</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Gradually the mathematics community had to address this problem that the calculus depends so heavily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Thus the nineteenth century found itself cleaning the foundational mess the eighteenth century had left behind</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The process of refining the idea of a “limit” was an excruciating one, requiring precision and an appreciation of the nature of the real numbers</a:t>
            </a:r>
            <a:endParaRPr>
              <a:latin typeface="Times New Roman"/>
              <a:ea typeface="Times New Roman"/>
              <a:cs typeface="Times New Roman"/>
              <a:sym typeface="Times New Roman"/>
            </a:endParaRPr>
          </a:p>
          <a:p>
            <a:pPr indent="0" lvl="0" marL="0" rtl="0" algn="l">
              <a:spcBef>
                <a:spcPts val="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Cauchy and the first sound definition</a:t>
            </a:r>
            <a:endParaRPr>
              <a:latin typeface="Times New Roman"/>
              <a:ea typeface="Times New Roman"/>
              <a:cs typeface="Times New Roman"/>
              <a:sym typeface="Times New Roman"/>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In 1821, French mathematician Augustin-Louis Cauchy had proposed the definition,</a:t>
            </a:r>
            <a:endParaRPr sz="1700">
              <a:latin typeface="Times New Roman"/>
              <a:ea typeface="Times New Roman"/>
              <a:cs typeface="Times New Roman"/>
              <a:sym typeface="Times New Roman"/>
            </a:endParaRPr>
          </a:p>
          <a:p>
            <a:pPr indent="0" lvl="0" marL="914400" marR="914400" rtl="0" algn="just">
              <a:spcBef>
                <a:spcPts val="0"/>
              </a:spcBef>
              <a:spcAft>
                <a:spcPts val="0"/>
              </a:spcAft>
              <a:buNone/>
            </a:pPr>
            <a:r>
              <a:rPr lang="en" sz="1700">
                <a:latin typeface="Times New Roman"/>
                <a:ea typeface="Times New Roman"/>
                <a:cs typeface="Times New Roman"/>
                <a:sym typeface="Times New Roman"/>
              </a:rPr>
              <a:t>When the values successively attributed to a particular variable approach indefinitely a fixed value, so as to end by differing from it by as little as one wishes, this latter is called the limit of all the others.</a:t>
            </a:r>
            <a:endParaRPr sz="1700">
              <a:latin typeface="Times New Roman"/>
              <a:ea typeface="Times New Roman"/>
              <a:cs typeface="Times New Roman"/>
              <a:sym typeface="Times New Roman"/>
            </a:endParaRPr>
          </a:p>
          <a:p>
            <a:pPr indent="0" lvl="0" marL="914400" marR="914400" rtl="0" algn="just">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Cauchy’s definition avoided terms such as “infinitely small” , nor did it deal with what happens at the precise moment that the limit is reached, but it dealt with a fixed value representing the limit if the variable in question differs from said value by an amount as small as we would like.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This definition removed philosophical barriers as to what happened at the moment of reaching the limit, to Cauchy this issue was irrelevant if we could get as close as we wanted to this limit value.</a:t>
            </a:r>
            <a:endParaRPr sz="1700">
              <a:latin typeface="Times New Roman"/>
              <a:ea typeface="Times New Roman"/>
              <a:cs typeface="Times New Roman"/>
              <a:sym typeface="Times New Roman"/>
            </a:endParaRPr>
          </a:p>
          <a:p>
            <a:pPr indent="0" lvl="0" marL="0" rtl="0" algn="l">
              <a:spcBef>
                <a:spcPts val="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Remarks on Cauchy’s Definition</a:t>
            </a:r>
            <a:endParaRPr>
              <a:latin typeface="Times New Roman"/>
              <a:ea typeface="Times New Roman"/>
              <a:cs typeface="Times New Roman"/>
              <a:sym typeface="Times New Roman"/>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Times New Roman"/>
                <a:ea typeface="Times New Roman"/>
                <a:cs typeface="Times New Roman"/>
                <a:sym typeface="Times New Roman"/>
              </a:rPr>
              <a:t>Cauchy’s definition was so influential that it was used in proving the major theorems of calculus.</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Yet even this statement needed some fine tuning.</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This definition deals with vague ideas such as “approach” and “move towards”, if we are going to rely on such vague terms, why not rely on the vague term of the “limit” itself?</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Cauchy’s use of the term “indefinitely” proves to be quite vague as well. </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His definition, as well, was too “wordy”, this needed to be refined to clear, concise, unambiguous symbols.</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Karl Weierstrass &amp; the </a:t>
            </a:r>
            <a:r>
              <a:rPr i="1" lang="en">
                <a:latin typeface="Times New Roman"/>
                <a:ea typeface="Times New Roman"/>
                <a:cs typeface="Times New Roman"/>
                <a:sym typeface="Times New Roman"/>
              </a:rPr>
              <a:t>formal definition of a limit</a:t>
            </a:r>
            <a:endParaRPr i="1">
              <a:latin typeface="Times New Roman"/>
              <a:ea typeface="Times New Roman"/>
              <a:cs typeface="Times New Roman"/>
              <a:sym typeface="Times New Roman"/>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The final “arithmetization of calculus” was given by German, Karl Weierstrass and his disciples. </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For the school of Weierstrass, to say that “L is the limit of the function f(x) as x approaches a” meant precisely, </a:t>
            </a:r>
            <a:endParaRPr>
              <a:latin typeface="Times New Roman"/>
              <a:ea typeface="Times New Roman"/>
              <a:cs typeface="Times New Roman"/>
              <a:sym typeface="Times New Roman"/>
            </a:endParaRPr>
          </a:p>
          <a:p>
            <a:pPr indent="0" lvl="0" marL="0" rtl="0" algn="l">
              <a:spcBef>
                <a:spcPts val="1600"/>
              </a:spcBef>
              <a:spcAft>
                <a:spcPts val="0"/>
              </a:spcAft>
              <a:buNone/>
            </a:pP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Weierstrass’ definition lacked some of the charm of his predecessors, but it was mathematically [and logically] sound</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This definition, as I am sure you are familiar, is still used today.</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pic>
        <p:nvPicPr>
          <p:cNvPr id="103" name="Google Shape;103;p21"/>
          <p:cNvPicPr preferRelativeResize="0"/>
          <p:nvPr/>
        </p:nvPicPr>
        <p:blipFill>
          <a:blip r:embed="rId3">
            <a:alphaModFix/>
          </a:blip>
          <a:stretch>
            <a:fillRect/>
          </a:stretch>
        </p:blipFill>
        <p:spPr>
          <a:xfrm>
            <a:off x="790263" y="2724474"/>
            <a:ext cx="7563476" cy="454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