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Alexandria was established (332BC) at the mouth of the Nile River, by Alexander the Great, the city grew rapidly. </a:t>
            </a:r>
            <a:endParaRPr/>
          </a:p>
          <a:p>
            <a:pPr indent="0" lvl="0" marL="0" rtl="0" algn="l">
              <a:spcBef>
                <a:spcPts val="0"/>
              </a:spcBef>
              <a:spcAft>
                <a:spcPts val="0"/>
              </a:spcAft>
              <a:buNone/>
            </a:pPr>
            <a:r>
              <a:rPr lang="en"/>
              <a:t>One institution formed was the great Alexandrian library, supplanting the academy for the world’s foremost center of scholarship, at one point the facility had over 600,000 papyrus rolls.</a:t>
            </a:r>
            <a:endParaRPr/>
          </a:p>
          <a:p>
            <a:pPr indent="0" lvl="0" marL="0" rtl="0" algn="l">
              <a:spcBef>
                <a:spcPts val="0"/>
              </a:spcBef>
              <a:spcAft>
                <a:spcPts val="0"/>
              </a:spcAft>
              <a:buNone/>
            </a:pPr>
            <a:r>
              <a:rPr lang="en"/>
              <a:t>Alexandria would remain the intellectual focus of the Mediterranean world through the Greek and Roman periods until its final destruction in 641.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Around 300BC, among many scholars attracted to Alexandria, was a man named Euclid, who went to set up a school of mathematics.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Euclid is known as one of the greatest mathematicians in history and has influenced every subsequent Greek mathematician. </a:t>
            </a:r>
            <a:endParaRPr/>
          </a:p>
          <a:p>
            <a:pPr indent="0" lvl="0" marL="0" rtl="0" algn="l">
              <a:spcBef>
                <a:spcPts val="0"/>
              </a:spcBef>
              <a:spcAft>
                <a:spcPts val="0"/>
              </a:spcAft>
              <a:buNone/>
            </a:pPr>
            <a:r>
              <a:rPr lang="en"/>
              <a:t>He is most known for writing the </a:t>
            </a:r>
            <a:r>
              <a:rPr i="1" lang="en"/>
              <a:t>Elements</a:t>
            </a:r>
            <a:r>
              <a:rPr lang="en"/>
              <a:t>. This book of mathematics has been contemplated and analyzed and edited for centuries upon centuries up through modern times. </a:t>
            </a:r>
            <a:endParaRPr/>
          </a:p>
          <a:p>
            <a:pPr indent="0" lvl="0" marL="0" rtl="0" algn="l">
              <a:spcBef>
                <a:spcPts val="0"/>
              </a:spcBef>
              <a:spcAft>
                <a:spcPts val="0"/>
              </a:spcAft>
              <a:buNone/>
            </a:pPr>
            <a:r>
              <a:rPr lang="en"/>
              <a:t>It has been said that besides the Bible, the Elements has received the most intense scrutiny of all books from Western Civilization. </a:t>
            </a:r>
            <a:endParaRPr/>
          </a:p>
          <a:p>
            <a:pPr indent="0" lvl="0" marL="0" rtl="0" algn="l">
              <a:spcBef>
                <a:spcPts val="0"/>
              </a:spcBef>
              <a:spcAft>
                <a:spcPts val="0"/>
              </a:spcAft>
              <a:buNone/>
            </a:pPr>
            <a:r>
              <a:rPr lang="en"/>
              <a:t>Elements is divided up into 13 books with 465 propositions regarding plane and solid geometry and number theory. </a:t>
            </a:r>
            <a:endParaRPr/>
          </a:p>
          <a:p>
            <a:pPr indent="0" lvl="0" marL="0" rtl="0" algn="l">
              <a:spcBef>
                <a:spcPts val="0"/>
              </a:spcBef>
              <a:spcAft>
                <a:spcPts val="0"/>
              </a:spcAft>
              <a:buNone/>
            </a:pPr>
            <a:r>
              <a:rPr lang="en"/>
              <a:t>It is decided today that few of the theorems were of Euclid’s own discovery, but rather from the known body of Greek mathematician. </a:t>
            </a:r>
            <a:endParaRPr/>
          </a:p>
          <a:p>
            <a:pPr indent="0" lvl="0" marL="0" rtl="0" algn="l">
              <a:spcBef>
                <a:spcPts val="0"/>
              </a:spcBef>
              <a:spcAft>
                <a:spcPts val="0"/>
              </a:spcAft>
              <a:buNone/>
            </a:pPr>
            <a:r>
              <a:rPr lang="en"/>
              <a:t>To refer to a specific proposition one would say, II.31, meaning the second book, 31st proposition. The parallel is accurate, as above all other books, this would be the one referred to as “the bible of mathematics” </a:t>
            </a:r>
            <a:endParaRPr/>
          </a:p>
          <a:p>
            <a:pPr indent="0" lvl="0" marL="0" rtl="0" algn="l">
              <a:spcBef>
                <a:spcPts val="0"/>
              </a:spcBef>
              <a:spcAft>
                <a:spcPts val="0"/>
              </a:spcAft>
              <a:buNone/>
            </a:pPr>
            <a:r>
              <a:rPr lang="en"/>
              <a:t>Over 2000 editions of the Elements have been released </a:t>
            </a:r>
            <a:endParaRPr/>
          </a:p>
          <a:p>
            <a:pPr indent="0" lvl="0" marL="0" rtl="0" algn="l">
              <a:spcBef>
                <a:spcPts val="0"/>
              </a:spcBef>
              <a:spcAft>
                <a:spcPts val="0"/>
              </a:spcAft>
              <a:buNone/>
            </a:pPr>
            <a:r>
              <a:rPr lang="en"/>
              <a:t>After the fall of Rome, Arab scholars carried it off to Baghdad and it reappeared in Europe during the Renaissance, its impact was profound </a:t>
            </a:r>
            <a:endParaRPr/>
          </a:p>
          <a:p>
            <a:pPr indent="0" lvl="0" marL="0" rtl="0" algn="l">
              <a:spcBef>
                <a:spcPts val="0"/>
              </a:spcBef>
              <a:spcAft>
                <a:spcPts val="0"/>
              </a:spcAft>
              <a:buNone/>
            </a:pPr>
            <a:r>
              <a:rPr lang="en"/>
              <a:t>“At night… he read Euclid by the light of a candle after others had dropped off to sleep” from Carl Sandburg about Abraham Lincoln</a:t>
            </a:r>
            <a:endParaRPr/>
          </a:p>
          <a:p>
            <a:pPr indent="0" lvl="0" marL="0" rtl="0" algn="l">
              <a:spcBef>
                <a:spcPts val="0"/>
              </a:spcBef>
              <a:spcAft>
                <a:spcPts val="0"/>
              </a:spcAft>
              <a:buNone/>
            </a:pPr>
            <a:r>
              <a:rPr lang="en"/>
              <a:t>“At the age eleven, I began Euclid, with my brother as tutor. This was one of the great events of my life, as dazzling as first love,” Bertrand Russell in his autobiography</a:t>
            </a:r>
            <a:endParaRPr/>
          </a:p>
          <a:p>
            <a:pPr indent="0" lvl="0" marL="0" rtl="0" algn="l">
              <a:spcBef>
                <a:spcPts val="0"/>
              </a:spcBef>
              <a:spcAft>
                <a:spcPts val="0"/>
              </a:spcAft>
              <a:buNone/>
            </a:pPr>
            <a:r>
              <a:rPr lang="en"/>
              <a:t>“The propositions we shall examine were studied by Archimedes and Cicero, by Newton and Leibniz, by Napoleon and Lincoln. It is a bit daunting to place oneself in this long, long line of students,” JTG 31.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Euclid’s idea was not so much as to present new mathematics, but re-examine old mathematics in a clear, organized and logical fashion.</a:t>
            </a:r>
            <a:endParaRPr/>
          </a:p>
          <a:p>
            <a:pPr indent="0" lvl="0" marL="0" rtl="0" algn="l">
              <a:spcBef>
                <a:spcPts val="0"/>
              </a:spcBef>
              <a:spcAft>
                <a:spcPts val="0"/>
              </a:spcAft>
              <a:buNone/>
            </a:pPr>
            <a:r>
              <a:rPr lang="en"/>
              <a:t>Euclid gave a critical axiomatic development of his subject, this is a critical distinction</a:t>
            </a:r>
            <a:endParaRPr/>
          </a:p>
          <a:p>
            <a:pPr indent="0" lvl="0" marL="0" rtl="0" algn="l">
              <a:spcBef>
                <a:spcPts val="0"/>
              </a:spcBef>
              <a:spcAft>
                <a:spcPts val="0"/>
              </a:spcAft>
              <a:buNone/>
            </a:pPr>
            <a:r>
              <a:rPr lang="en"/>
              <a:t>He began with 23 definition, 5 postulates, and 5 common notions or general axioms.</a:t>
            </a:r>
            <a:endParaRPr/>
          </a:p>
          <a:p>
            <a:pPr indent="0" lvl="0" marL="0" rtl="0" algn="l">
              <a:spcBef>
                <a:spcPts val="0"/>
              </a:spcBef>
              <a:spcAft>
                <a:spcPts val="0"/>
              </a:spcAft>
              <a:buNone/>
            </a:pPr>
            <a:r>
              <a:rPr lang="en"/>
              <a:t>These were used to begin to develop the proofs of the propositions, after proving the first proposition, he could use this to prove the second, and so on.</a:t>
            </a:r>
            <a:endParaRPr/>
          </a:p>
          <a:p>
            <a:pPr indent="0" lvl="0" marL="0" rtl="0" algn="l">
              <a:spcBef>
                <a:spcPts val="0"/>
              </a:spcBef>
              <a:spcAft>
                <a:spcPts val="0"/>
              </a:spcAft>
              <a:buNone/>
            </a:pPr>
            <a:r>
              <a:rPr lang="en"/>
              <a:t>Euclid used almost a flowchart like system, each proof could be traced back to its axiomatic reasoning</a:t>
            </a:r>
            <a:endParaRPr/>
          </a:p>
          <a:p>
            <a:pPr indent="0" lvl="0" marL="0" rtl="0" algn="l">
              <a:spcBef>
                <a:spcPts val="0"/>
              </a:spcBef>
              <a:spcAft>
                <a:spcPts val="0"/>
              </a:spcAft>
              <a:buNone/>
            </a:pPr>
            <a:r>
              <a:rPr lang="en"/>
              <a:t>“His obvious success of weaving the pieces of his mathematics into a continuous fabric from the basic assumptions to the most sophisticated conclusions served as a model for all subsequent mathematical work,” JTG 32.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Book I: Preliminaries:</a:t>
            </a:r>
            <a:endParaRPr/>
          </a:p>
          <a:p>
            <a:pPr indent="0" lvl="0" marL="0" rtl="0" algn="l">
              <a:spcBef>
                <a:spcPts val="0"/>
              </a:spcBef>
              <a:spcAft>
                <a:spcPts val="0"/>
              </a:spcAft>
              <a:buNone/>
            </a:pPr>
            <a:r>
              <a:rPr lang="en"/>
              <a:t>**insert definition 1,2,3**</a:t>
            </a:r>
            <a:endParaRPr/>
          </a:p>
          <a:p>
            <a:pPr indent="0" lvl="0" marL="0" rtl="0" algn="l">
              <a:spcBef>
                <a:spcPts val="0"/>
              </a:spcBef>
              <a:spcAft>
                <a:spcPts val="0"/>
              </a:spcAft>
              <a:buNone/>
            </a:pPr>
            <a:r>
              <a:rPr lang="en"/>
              <a:t>There are some criticism, since there are some </a:t>
            </a:r>
            <a:r>
              <a:rPr lang="en"/>
              <a:t>murky</a:t>
            </a:r>
            <a:r>
              <a:rPr lang="en"/>
              <a:t> terms used in the definitions like “evenly with the points of itself” and “breadthless”</a:t>
            </a:r>
            <a:endParaRPr/>
          </a:p>
          <a:p>
            <a:pPr indent="0" lvl="0" marL="0" rtl="0" algn="l">
              <a:spcBef>
                <a:spcPts val="0"/>
              </a:spcBef>
              <a:spcAft>
                <a:spcPts val="0"/>
              </a:spcAft>
              <a:buNone/>
            </a:pPr>
            <a:r>
              <a:rPr lang="en"/>
              <a:t>Nevertheless in modern mathematics, there are still terms that are left undefined, such as “point”, a logical system must start with a few undefined terms to avoid “circular jumble”</a:t>
            </a:r>
            <a:endParaRPr/>
          </a:p>
          <a:p>
            <a:pPr indent="0" lvl="0" marL="0" rtl="0" algn="l">
              <a:spcBef>
                <a:spcPts val="0"/>
              </a:spcBef>
              <a:spcAft>
                <a:spcPts val="0"/>
              </a:spcAft>
              <a:buNone/>
            </a:pPr>
            <a:r>
              <a:rPr lang="en"/>
              <a:t>**insert definition 10**</a:t>
            </a:r>
            <a:endParaRPr/>
          </a:p>
          <a:p>
            <a:pPr indent="0" lvl="0" marL="0" rtl="0" algn="l">
              <a:spcBef>
                <a:spcPts val="0"/>
              </a:spcBef>
              <a:spcAft>
                <a:spcPts val="0"/>
              </a:spcAft>
              <a:buNone/>
            </a:pPr>
            <a:r>
              <a:rPr lang="en"/>
              <a:t>Nowhere in the Elements is the notion of a “degree” ever mentioned. The only angle measure he ever refers to is right angles “one of two equal, adjacent angles on a straight line”</a:t>
            </a:r>
            <a:endParaRPr/>
          </a:p>
          <a:p>
            <a:pPr indent="0" lvl="0" marL="0" rtl="0" algn="l">
              <a:spcBef>
                <a:spcPts val="0"/>
              </a:spcBef>
              <a:spcAft>
                <a:spcPts val="0"/>
              </a:spcAft>
              <a:buNone/>
            </a:pPr>
            <a:r>
              <a:rPr lang="en"/>
              <a:t>**insert definition 15**</a:t>
            </a:r>
            <a:endParaRPr/>
          </a:p>
          <a:p>
            <a:pPr indent="0" lvl="0" marL="0" rtl="0" algn="l">
              <a:spcBef>
                <a:spcPts val="0"/>
              </a:spcBef>
              <a:spcAft>
                <a:spcPts val="0"/>
              </a:spcAft>
              <a:buNone/>
            </a:pPr>
            <a:r>
              <a:rPr lang="en"/>
              <a:t>“Straight lines” meaning the radii </a:t>
            </a:r>
            <a:endParaRPr/>
          </a:p>
          <a:p>
            <a:pPr indent="0" lvl="0" marL="0" rtl="0" algn="l">
              <a:spcBef>
                <a:spcPts val="0"/>
              </a:spcBef>
              <a:spcAft>
                <a:spcPts val="0"/>
              </a:spcAft>
              <a:buNone/>
            </a:pPr>
            <a:r>
              <a:rPr lang="en"/>
              <a:t>Definition 19-22: triangle (plane figures contained by three straight lines), quadrilateral (contained by four), equilateral (contained by three equal lines), isosceles (those with “two of its sides alone equal”)</a:t>
            </a:r>
            <a:endParaRPr/>
          </a:p>
          <a:p>
            <a:pPr indent="0" lvl="0" marL="0" rtl="0" algn="l">
              <a:spcBef>
                <a:spcPts val="0"/>
              </a:spcBef>
              <a:spcAft>
                <a:spcPts val="0"/>
              </a:spcAft>
              <a:buNone/>
            </a:pPr>
            <a:r>
              <a:rPr lang="en"/>
              <a:t>**insert definition 23**</a:t>
            </a:r>
            <a:endParaRPr/>
          </a:p>
          <a:p>
            <a:pPr indent="0" lvl="0" marL="0" rtl="0" algn="l">
              <a:spcBef>
                <a:spcPts val="0"/>
              </a:spcBef>
              <a:spcAft>
                <a:spcPts val="0"/>
              </a:spcAft>
              <a:buNone/>
            </a:pPr>
            <a:r>
              <a:rPr lang="en"/>
              <a:t>Definition 23, the final definition turned out to be of great importance. Euclid never used the term equidistant or referred to the slopes, he simply said, parallel lines will never intersect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 then continued to give the five postulates for his geometry, were meant to be “self-evident truths” of the system</a:t>
            </a:r>
            <a:endParaRPr/>
          </a:p>
          <a:p>
            <a:pPr indent="0" lvl="0" marL="0" rtl="0" algn="l">
              <a:spcBef>
                <a:spcPts val="0"/>
              </a:spcBef>
              <a:spcAft>
                <a:spcPts val="0"/>
              </a:spcAft>
              <a:buNone/>
            </a:pPr>
            <a:r>
              <a:rPr lang="en"/>
              <a:t>**insert postulate 1,2,3**</a:t>
            </a:r>
            <a:endParaRPr/>
          </a:p>
          <a:p>
            <a:pPr indent="0" lvl="0" marL="0" rtl="0" algn="l">
              <a:spcBef>
                <a:spcPts val="0"/>
              </a:spcBef>
              <a:spcAft>
                <a:spcPts val="0"/>
              </a:spcAft>
              <a:buNone/>
            </a:pPr>
            <a:r>
              <a:rPr lang="en"/>
              <a:t>All of these postulates are almost giving permission to one seeking to draw these figures with a straightedge and compass, Euclid is saying, if you seek to draw these, it can be done</a:t>
            </a:r>
            <a:endParaRPr/>
          </a:p>
          <a:p>
            <a:pPr indent="0" lvl="0" marL="0" rtl="0" algn="l">
              <a:spcBef>
                <a:spcPts val="0"/>
              </a:spcBef>
              <a:spcAft>
                <a:spcPts val="0"/>
              </a:spcAft>
              <a:buNone/>
            </a:pPr>
            <a:r>
              <a:rPr lang="en"/>
              <a:t>Euclid did not include the classic technique of “Transferring lengths” as a postulate, this bothered some people, for using a compass to transfer the lengths of a given line was the only way that geometers knew how to do so, but Euclid here is not giving permission to do so, some refer to Euclid’s compass as “collapsable” meaning, if one picks it up from the plane, it will collapse, leaving all information on the plane</a:t>
            </a:r>
            <a:endParaRPr/>
          </a:p>
          <a:p>
            <a:pPr indent="0" lvl="0" marL="0" rtl="0" algn="l">
              <a:spcBef>
                <a:spcPts val="0"/>
              </a:spcBef>
              <a:spcAft>
                <a:spcPts val="0"/>
              </a:spcAft>
              <a:buNone/>
            </a:pPr>
            <a:r>
              <a:rPr lang="en"/>
              <a:t>Instead he figured out another method to transfer lengths, and proves it in his third proposition, “it is to Euclid’s credit that he avoided assuming what he could in fact derive”</a:t>
            </a:r>
            <a:endParaRPr/>
          </a:p>
          <a:p>
            <a:pPr indent="0" lvl="0" marL="0" rtl="0" algn="l">
              <a:spcBef>
                <a:spcPts val="0"/>
              </a:spcBef>
              <a:spcAft>
                <a:spcPts val="0"/>
              </a:spcAft>
              <a:buNone/>
            </a:pPr>
            <a:r>
              <a:rPr lang="en"/>
              <a:t>**insert Postulate 4,5**</a:t>
            </a:r>
            <a:endParaRPr/>
          </a:p>
          <a:p>
            <a:pPr indent="0" lvl="0" marL="0" rtl="0" algn="l">
              <a:spcBef>
                <a:spcPts val="0"/>
              </a:spcBef>
              <a:spcAft>
                <a:spcPts val="0"/>
              </a:spcAft>
              <a:buNone/>
            </a:pPr>
            <a:r>
              <a:rPr lang="en"/>
              <a:t>Postulate 4 sets a uniform standard for right angles, he already defined them in Def 10, but here he is setting it up so we know that no matter where right angles are on the plane, they are always equal to one another</a:t>
            </a:r>
            <a:endParaRPr/>
          </a:p>
          <a:p>
            <a:pPr indent="0" lvl="0" marL="0" rtl="0" algn="l">
              <a:spcBef>
                <a:spcPts val="0"/>
              </a:spcBef>
              <a:spcAft>
                <a:spcPts val="0"/>
              </a:spcAft>
              <a:buNone/>
            </a:pPr>
            <a:r>
              <a:rPr lang="en"/>
              <a:t>Postulate 5 gets a lot of heat. Euclid wanted to “avoid assuming” and keep his postulates to a minimum, yet this postulate does not seem to be evidently true. If fact, it requires a diagram to fully understand.</a:t>
            </a:r>
            <a:endParaRPr/>
          </a:p>
          <a:p>
            <a:pPr indent="0" lvl="0" marL="0" rtl="0" algn="l">
              <a:spcBef>
                <a:spcPts val="0"/>
              </a:spcBef>
              <a:spcAft>
                <a:spcPts val="0"/>
              </a:spcAft>
              <a:buNone/>
            </a:pPr>
            <a:r>
              <a:rPr lang="en"/>
              <a:t>Many people refer to this as Euclid’s parallel postulate, but in fact this is the opposite, the nonparallel postulate, since it is giving conditions in which two lines meet</a:t>
            </a:r>
            <a:endParaRPr/>
          </a:p>
          <a:p>
            <a:pPr indent="0" lvl="0" marL="0" rtl="0" algn="l">
              <a:spcBef>
                <a:spcPts val="0"/>
              </a:spcBef>
              <a:spcAft>
                <a:spcPts val="0"/>
              </a:spcAft>
              <a:buNone/>
            </a:pPr>
            <a:r>
              <a:rPr lang="en"/>
              <a:t>There is evidence that Euclid was uncomfortable using this as a postulate himself, since he does not refer to it once in his first 28 propositions, he could have easily made this into a proposition and proved it with fairly elementary algebra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he gives his five common notions which were not necessarily geometric, but more general nature, that also were meant to be self-evident</a:t>
            </a:r>
            <a:endParaRPr/>
          </a:p>
          <a:p>
            <a:pPr indent="0" lvl="0" marL="0" rtl="0" algn="l">
              <a:spcBef>
                <a:spcPts val="0"/>
              </a:spcBef>
              <a:spcAft>
                <a:spcPts val="0"/>
              </a:spcAft>
              <a:buNone/>
            </a:pPr>
            <a:r>
              <a:rPr lang="en"/>
              <a:t>**insert common notions**</a:t>
            </a:r>
            <a:endParaRPr/>
          </a:p>
          <a:p>
            <a:pPr indent="0" lvl="0" marL="0" rtl="0" algn="l">
              <a:spcBef>
                <a:spcPts val="0"/>
              </a:spcBef>
              <a:spcAft>
                <a:spcPts val="0"/>
              </a:spcAft>
              <a:buNone/>
            </a:pPr>
            <a:r>
              <a:rPr lang="en"/>
              <a:t>Common notion 4 raised some eyebrows, this is meant to say if you were to pick up a plane figure and move it and place it on top of another figure and they coincide in all aspects, angles, sides, measures, then they are equal. Some felt, this had more of a geometric nature and belonged with the postulates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Book I: Early Propositions:</a:t>
            </a:r>
            <a:endParaRPr/>
          </a:p>
          <a:p>
            <a:pPr indent="0" lvl="0" marL="0" rtl="0" algn="l">
              <a:spcBef>
                <a:spcPts val="0"/>
              </a:spcBef>
              <a:spcAft>
                <a:spcPts val="0"/>
              </a:spcAft>
              <a:buNone/>
            </a:pPr>
            <a:r>
              <a:rPr lang="en"/>
              <a:t>**insert Prop I.1 and proof**</a:t>
            </a:r>
            <a:endParaRPr/>
          </a:p>
          <a:p>
            <a:pPr indent="0" lvl="0" marL="0" rtl="0" algn="l">
              <a:spcBef>
                <a:spcPts val="0"/>
              </a:spcBef>
              <a:spcAft>
                <a:spcPts val="0"/>
              </a:spcAft>
              <a:buNone/>
            </a:pPr>
            <a:r>
              <a:rPr lang="en"/>
              <a:t>Notes on proof: People were distraught at the proof since Euclid assumed that point C in fact exists and the two circles intersect at all, for it was not a postulate that the two circle must meet</a:t>
            </a:r>
            <a:endParaRPr/>
          </a:p>
          <a:p>
            <a:pPr indent="0" lvl="0" marL="0" rtl="0" algn="l">
              <a:spcBef>
                <a:spcPts val="0"/>
              </a:spcBef>
              <a:spcAft>
                <a:spcPts val="0"/>
              </a:spcAft>
              <a:buNone/>
            </a:pPr>
            <a:r>
              <a:rPr lang="en"/>
              <a:t>The only reason they must meet is that they do so in the diagram shown, but Euclid wanted to justify all his propositions without the use of pictures, he wanted to rely on logic</a:t>
            </a:r>
            <a:endParaRPr/>
          </a:p>
          <a:p>
            <a:pPr indent="0" lvl="0" marL="0" rtl="0" algn="l">
              <a:spcBef>
                <a:spcPts val="0"/>
              </a:spcBef>
              <a:spcAft>
                <a:spcPts val="0"/>
              </a:spcAft>
              <a:buNone/>
            </a:pPr>
            <a:r>
              <a:rPr lang="en"/>
              <a:t>When relying on visual representation, things like “the triangle looks equilateral” become justification enough</a:t>
            </a:r>
            <a:endParaRPr/>
          </a:p>
          <a:p>
            <a:pPr indent="0" lvl="0" marL="0" rtl="0" algn="l">
              <a:spcBef>
                <a:spcPts val="0"/>
              </a:spcBef>
              <a:spcAft>
                <a:spcPts val="0"/>
              </a:spcAft>
              <a:buNone/>
            </a:pPr>
            <a:r>
              <a:rPr lang="en"/>
              <a:t>There is argument that the need of a “postulate of continuity” could be used to claim that the circles meet, there are some other gaps in Euclid’s arguments throughout the Elements</a:t>
            </a:r>
            <a:endParaRPr/>
          </a:p>
          <a:p>
            <a:pPr indent="0" lvl="0" marL="0" rtl="0" algn="l">
              <a:spcBef>
                <a:spcPts val="0"/>
              </a:spcBef>
              <a:spcAft>
                <a:spcPts val="0"/>
              </a:spcAft>
              <a:buNone/>
            </a:pPr>
            <a:r>
              <a:rPr lang="en"/>
              <a:t>Euclid allowed himself to use diagrams instead of clear logic, what is called the sin of omission</a:t>
            </a:r>
            <a:endParaRPr/>
          </a:p>
          <a:p>
            <a:pPr indent="0" lvl="0" marL="0" rtl="0" algn="l">
              <a:spcBef>
                <a:spcPts val="0"/>
              </a:spcBef>
              <a:spcAft>
                <a:spcPts val="0"/>
              </a:spcAft>
              <a:buNone/>
            </a:pPr>
            <a:r>
              <a:rPr lang="en"/>
              <a:t>There are some missing postulates, and some gaps in logic here and there, but none of the 465 theorems in the Elements is false, with some minor modifications and addition of postulates, the Elements have withstood the test of time</a:t>
            </a:r>
            <a:endParaRPr/>
          </a:p>
          <a:p>
            <a:pPr indent="0" lvl="0" marL="0" rtl="0" algn="l">
              <a:spcBef>
                <a:spcPts val="0"/>
              </a:spcBef>
              <a:spcAft>
                <a:spcPts val="0"/>
              </a:spcAft>
              <a:buNone/>
            </a:pPr>
            <a:r>
              <a:rPr lang="en"/>
              <a:t>If you look at the ancient astronomers or chemists or physicists, no one in modern times would rely on their texts to explain modern phenomena, yet Euclid’s text stands true, as it only depends on the “keenness of reason”</a:t>
            </a:r>
            <a:endParaRPr/>
          </a:p>
          <a:p>
            <a:pPr indent="0" lvl="0" marL="0" rtl="0" algn="l">
              <a:spcBef>
                <a:spcPts val="0"/>
              </a:spcBef>
              <a:spcAft>
                <a:spcPts val="0"/>
              </a:spcAft>
              <a:buNone/>
            </a:pPr>
            <a:r>
              <a:rPr lang="en"/>
              <a:t>Prop 1.2, 1.3 established the ability to transfer a length</a:t>
            </a:r>
            <a:endParaRPr/>
          </a:p>
          <a:p>
            <a:pPr indent="0" lvl="0" marL="0" rtl="0" algn="l">
              <a:spcBef>
                <a:spcPts val="0"/>
              </a:spcBef>
              <a:spcAft>
                <a:spcPts val="0"/>
              </a:spcAft>
              <a:buNone/>
            </a:pPr>
            <a:r>
              <a:rPr lang="en"/>
              <a:t>Prop 1.4 is the first of the congruence schemes, today we refer to this as the Side-Angle-Side theorem</a:t>
            </a:r>
            <a:endParaRPr/>
          </a:p>
          <a:p>
            <a:pPr indent="0" lvl="0" marL="0" rtl="0" algn="l">
              <a:spcBef>
                <a:spcPts val="0"/>
              </a:spcBef>
              <a:spcAft>
                <a:spcPts val="0"/>
              </a:spcAft>
              <a:buNone/>
            </a:pPr>
            <a:r>
              <a:rPr lang="en"/>
              <a:t>Prop 1.5 states that the base angles of an isosceles triangle are equal. This theorem is referred to as the “bridge of fools” partly because Euclid’s diagram looked like a bridge and partly because the weaker geometers could not understand the logic and thus could not cross into the rest of the Elements </a:t>
            </a:r>
            <a:endParaRPr/>
          </a:p>
          <a:p>
            <a:pPr indent="0" lvl="0" marL="0" rtl="0" algn="l">
              <a:spcBef>
                <a:spcPts val="0"/>
              </a:spcBef>
              <a:spcAft>
                <a:spcPts val="0"/>
              </a:spcAft>
              <a:buNone/>
            </a:pPr>
            <a:r>
              <a:rPr lang="en"/>
              <a:t>Prop 1.6 is the converse of 1.5, Euclid loved to insert the proof of the converse immediately after the theorem even if it interrupted the flow of logic</a:t>
            </a:r>
            <a:endParaRPr/>
          </a:p>
          <a:p>
            <a:pPr indent="0" lvl="0" marL="0" rtl="0" algn="l">
              <a:spcBef>
                <a:spcPts val="0"/>
              </a:spcBef>
              <a:spcAft>
                <a:spcPts val="0"/>
              </a:spcAft>
              <a:buNone/>
            </a:pPr>
            <a:r>
              <a:rPr lang="en"/>
              <a:t>Prop 1.8: SSS</a:t>
            </a:r>
            <a:endParaRPr/>
          </a:p>
          <a:p>
            <a:pPr indent="0" lvl="0" marL="0" rtl="0" algn="l">
              <a:spcBef>
                <a:spcPts val="0"/>
              </a:spcBef>
              <a:spcAft>
                <a:spcPts val="0"/>
              </a:spcAft>
              <a:buNone/>
            </a:pPr>
            <a:r>
              <a:rPr lang="en"/>
              <a:t>Prop 1.9, 1.10, 1.11, 1.12: bisect a given angle, bisect a segment with a straightedge and compass, construct a perpendicular to a point on a line, or construct a perpendicular to a point not on the line</a:t>
            </a:r>
            <a:endParaRPr/>
          </a:p>
          <a:p>
            <a:pPr indent="0" lvl="0" marL="0" rtl="0" algn="l">
              <a:spcBef>
                <a:spcPts val="0"/>
              </a:spcBef>
              <a:spcAft>
                <a:spcPts val="0"/>
              </a:spcAft>
              <a:buNone/>
            </a:pPr>
            <a:r>
              <a:rPr lang="en"/>
              <a:t>Prop 1.13: defining what adjacent angles are if there is a straight line, then the two angles “sum to two right angles”</a:t>
            </a:r>
            <a:endParaRPr/>
          </a:p>
          <a:p>
            <a:pPr indent="0" lvl="0" marL="0" rtl="0" algn="l">
              <a:spcBef>
                <a:spcPts val="0"/>
              </a:spcBef>
              <a:spcAft>
                <a:spcPts val="0"/>
              </a:spcAft>
              <a:buNone/>
            </a:pPr>
            <a:r>
              <a:rPr lang="en"/>
              <a:t>Prop 1.14: the converse of 1.13, if two angles sum to two right angles, then they form a </a:t>
            </a:r>
            <a:r>
              <a:rPr lang="en"/>
              <a:t>straight</a:t>
            </a:r>
            <a:r>
              <a:rPr lang="en"/>
              <a:t> 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**insert Prop 1.15, 1.16 and proofs here**</a:t>
            </a:r>
            <a:endParaRPr/>
          </a:p>
          <a:p>
            <a:pPr indent="0" lvl="0" marL="0" rtl="0" algn="l">
              <a:spcBef>
                <a:spcPts val="0"/>
              </a:spcBef>
              <a:spcAft>
                <a:spcPts val="0"/>
              </a:spcAft>
              <a:buNone/>
            </a:pPr>
            <a:r>
              <a:rPr lang="en"/>
              <a:t>Prop 1.20: the sum of two sides of a triangle is strictly greater than the third alone, seems self-evident, but again Euclid did not want to assume even the most obvious</a:t>
            </a:r>
            <a:endParaRPr/>
          </a:p>
          <a:p>
            <a:pPr indent="0" lvl="0" marL="0" rtl="0" algn="l">
              <a:spcBef>
                <a:spcPts val="0"/>
              </a:spcBef>
              <a:spcAft>
                <a:spcPts val="0"/>
              </a:spcAft>
              <a:buNone/>
            </a:pPr>
            <a:r>
              <a:rPr lang="en"/>
              <a:t>Prop 1.26: The last of the congruence theorems; first part is ASA as a consequence of SAS, second part, AAS, **insert proof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Book I: Parallelism and Related Topics:</a:t>
            </a:r>
            <a:endParaRPr/>
          </a:p>
          <a:p>
            <a:pPr indent="0" lvl="0" marL="0" rtl="0" algn="l">
              <a:spcBef>
                <a:spcPts val="0"/>
              </a:spcBef>
              <a:spcAft>
                <a:spcPts val="0"/>
              </a:spcAft>
              <a:buNone/>
            </a:pPr>
            <a:r>
              <a:rPr lang="en"/>
              <a:t>**insert Prop 1.27, Prop 1.29, 1.32, 1.41, and proof**</a:t>
            </a:r>
            <a:endParaRPr/>
          </a:p>
          <a:p>
            <a:pPr indent="0" lvl="0" marL="0" rtl="0" algn="l">
              <a:spcBef>
                <a:spcPts val="0"/>
              </a:spcBef>
              <a:spcAft>
                <a:spcPts val="0"/>
              </a:spcAft>
              <a:buNone/>
            </a:pPr>
            <a:r>
              <a:rPr lang="en"/>
              <a:t>After all of these propositions, we are reaching the end of book 1, Prop 1.46 is how to construct a square given a line segment, which was reliant on parallel lines</a:t>
            </a:r>
            <a:endParaRPr/>
          </a:p>
          <a:p>
            <a:pPr indent="0" lvl="0" marL="0" rtl="0" algn="l">
              <a:spcBef>
                <a:spcPts val="0"/>
              </a:spcBef>
              <a:spcAft>
                <a:spcPts val="0"/>
              </a:spcAft>
              <a:buNone/>
            </a:pPr>
            <a:r>
              <a:rPr lang="en"/>
              <a:t>He then saves the Pythagorean Theorem for the end of the first Book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6d03eb339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6d03eb339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6d03eb339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6d03eb339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6d03eb339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6d03eb339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d0802c62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d0802c62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3d0802c62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d0802c62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6d03eb339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6d03eb339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6d03eb339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6d03eb339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6d03eb339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6d03eb339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6d03eb339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6d03eb339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3d0802c62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d0802c62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3d0802c62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d0802c62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790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Euclid: Euclid’s Proof of the Pythagorean Thm &amp; Book I</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325 - 285 BC</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Journey Through Genius Pp 30</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Proposition I.26</a:t>
            </a:r>
            <a:endParaRPr>
              <a:latin typeface="Times New Roman"/>
              <a:ea typeface="Times New Roman"/>
              <a:cs typeface="Times New Roman"/>
              <a:sym typeface="Times New Roman"/>
            </a:endParaRPr>
          </a:p>
        </p:txBody>
      </p:sp>
      <p:pic>
        <p:nvPicPr>
          <p:cNvPr id="114" name="Google Shape;114;p22"/>
          <p:cNvPicPr preferRelativeResize="0"/>
          <p:nvPr/>
        </p:nvPicPr>
        <p:blipFill>
          <a:blip r:embed="rId3">
            <a:alphaModFix/>
          </a:blip>
          <a:stretch>
            <a:fillRect/>
          </a:stretch>
        </p:blipFill>
        <p:spPr>
          <a:xfrm>
            <a:off x="4572000" y="445026"/>
            <a:ext cx="2605550" cy="4275301"/>
          </a:xfrm>
          <a:prstGeom prst="rect">
            <a:avLst/>
          </a:prstGeom>
          <a:noFill/>
          <a:ln>
            <a:noFill/>
          </a:ln>
        </p:spPr>
      </p:pic>
      <p:sp>
        <p:nvSpPr>
          <p:cNvPr id="115" name="Google Shape;115;p22"/>
          <p:cNvSpPr txBox="1"/>
          <p:nvPr/>
        </p:nvSpPr>
        <p:spPr>
          <a:xfrm>
            <a:off x="860325" y="1401075"/>
            <a:ext cx="2040300" cy="18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Times New Roman"/>
                <a:ea typeface="Times New Roman"/>
                <a:cs typeface="Times New Roman"/>
                <a:sym typeface="Times New Roman"/>
              </a:rPr>
              <a:t> The last of the congruence theorems for triangles</a:t>
            </a:r>
            <a:endParaRPr>
              <a:solidFill>
                <a:schemeClr val="lt2"/>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 few last propositions from Book I</a:t>
            </a:r>
            <a:endParaRPr>
              <a:latin typeface="Times New Roman"/>
              <a:ea typeface="Times New Roman"/>
              <a:cs typeface="Times New Roman"/>
              <a:sym typeface="Times New Roman"/>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Prop I.27: </a:t>
            </a:r>
            <a:r>
              <a:rPr lang="en">
                <a:latin typeface="Times New Roman"/>
                <a:ea typeface="Times New Roman"/>
                <a:cs typeface="Times New Roman"/>
                <a:sym typeface="Times New Roman"/>
              </a:rPr>
              <a:t>If a straight line falling on two straight lines make alternate angles equal to one another, the straight lines will be parallel.</a:t>
            </a:r>
            <a:endParaRPr>
              <a:latin typeface="Times New Roman"/>
              <a:ea typeface="Times New Roman"/>
              <a:cs typeface="Times New Roman"/>
              <a:sym typeface="Times New Roman"/>
            </a:endParaRPr>
          </a:p>
          <a:p>
            <a:pPr indent="0" lvl="0" marL="0" rtl="0" algn="l">
              <a:spcBef>
                <a:spcPts val="1600"/>
              </a:spcBef>
              <a:spcAft>
                <a:spcPts val="0"/>
              </a:spcAft>
              <a:buNone/>
            </a:pPr>
            <a:r>
              <a:rPr b="1" lang="en">
                <a:latin typeface="Times New Roman"/>
                <a:ea typeface="Times New Roman"/>
                <a:cs typeface="Times New Roman"/>
                <a:sym typeface="Times New Roman"/>
              </a:rPr>
              <a:t>Prop I.29: </a:t>
            </a:r>
            <a:r>
              <a:rPr lang="en">
                <a:latin typeface="Times New Roman"/>
                <a:ea typeface="Times New Roman"/>
                <a:cs typeface="Times New Roman"/>
                <a:sym typeface="Times New Roman"/>
              </a:rPr>
              <a:t>A straight line falling on parallel straight lines make alternate angles equal to one another.</a:t>
            </a:r>
            <a:endParaRPr>
              <a:latin typeface="Times New Roman"/>
              <a:ea typeface="Times New Roman"/>
              <a:cs typeface="Times New Roman"/>
              <a:sym typeface="Times New Roman"/>
            </a:endParaRPr>
          </a:p>
          <a:p>
            <a:pPr indent="0" lvl="0" marL="0" rtl="0" algn="l">
              <a:spcBef>
                <a:spcPts val="1600"/>
              </a:spcBef>
              <a:spcAft>
                <a:spcPts val="0"/>
              </a:spcAft>
              <a:buNone/>
            </a:pPr>
            <a:r>
              <a:rPr b="1" lang="en">
                <a:latin typeface="Times New Roman"/>
                <a:ea typeface="Times New Roman"/>
                <a:cs typeface="Times New Roman"/>
                <a:sym typeface="Times New Roman"/>
              </a:rPr>
              <a:t>Prop I.32: </a:t>
            </a:r>
            <a:r>
              <a:rPr lang="en">
                <a:latin typeface="Times New Roman"/>
                <a:ea typeface="Times New Roman"/>
                <a:cs typeface="Times New Roman"/>
                <a:sym typeface="Times New Roman"/>
              </a:rPr>
              <a:t>In any triangle … the three interior angles … are equal to two right angles</a:t>
            </a:r>
            <a:endParaRPr>
              <a:latin typeface="Times New Roman"/>
              <a:ea typeface="Times New Roman"/>
              <a:cs typeface="Times New Roman"/>
              <a:sym typeface="Times New Roman"/>
            </a:endParaRPr>
          </a:p>
          <a:p>
            <a:pPr indent="0" lvl="0" marL="0" rtl="0" algn="l">
              <a:spcBef>
                <a:spcPts val="1600"/>
              </a:spcBef>
              <a:spcAft>
                <a:spcPts val="0"/>
              </a:spcAft>
              <a:buNone/>
            </a:pPr>
            <a:r>
              <a:t/>
            </a:r>
            <a:endParaRPr>
              <a:latin typeface="Times New Roman"/>
              <a:ea typeface="Times New Roman"/>
              <a:cs typeface="Times New Roman"/>
              <a:sym typeface="Times New Roman"/>
            </a:endParaRPr>
          </a:p>
          <a:p>
            <a:pPr indent="0" lvl="0" marL="0" rtl="0" algn="l">
              <a:spcBef>
                <a:spcPts val="1600"/>
              </a:spcBef>
              <a:spcAft>
                <a:spcPts val="1600"/>
              </a:spcAft>
              <a:buNone/>
            </a:pPr>
            <a:r>
              <a:rPr lang="en" sz="1400">
                <a:latin typeface="Times New Roman"/>
                <a:ea typeface="Times New Roman"/>
                <a:cs typeface="Times New Roman"/>
                <a:sym typeface="Times New Roman"/>
              </a:rPr>
              <a:t>**let’s get on proving these theorems here </a:t>
            </a:r>
            <a:endParaRPr sz="14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Euclid finishes Book I with his proof of the Pythagorean Theorem, our second great theorem thus far.</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327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Euclid</a:t>
            </a:r>
            <a:endParaRPr>
              <a:latin typeface="Times New Roman"/>
              <a:ea typeface="Times New Roman"/>
              <a:cs typeface="Times New Roman"/>
              <a:sym typeface="Times New Roman"/>
            </a:endParaRPr>
          </a:p>
        </p:txBody>
      </p:sp>
      <p:sp>
        <p:nvSpPr>
          <p:cNvPr id="61" name="Google Shape;61;p14"/>
          <p:cNvSpPr txBox="1"/>
          <p:nvPr>
            <p:ph idx="1" type="body"/>
          </p:nvPr>
        </p:nvSpPr>
        <p:spPr>
          <a:xfrm>
            <a:off x="311700" y="13113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Euclid started the school of mathematics at the Alexandrian Library </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He is known for his book </a:t>
            </a:r>
            <a:r>
              <a:rPr i="1" lang="en">
                <a:latin typeface="Times New Roman"/>
                <a:ea typeface="Times New Roman"/>
                <a:cs typeface="Times New Roman"/>
                <a:sym typeface="Times New Roman"/>
              </a:rPr>
              <a:t>Elements</a:t>
            </a:r>
            <a:r>
              <a:rPr lang="en">
                <a:latin typeface="Times New Roman"/>
                <a:ea typeface="Times New Roman"/>
                <a:cs typeface="Times New Roman"/>
                <a:sym typeface="Times New Roman"/>
              </a:rPr>
              <a:t> -- this book has been analyzed and contemplated for centuries since</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Composed of thirteen books and 465 propositions regarding plane and solid geometry and number theory</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Few theorems are of Euclid’s own mind</a:t>
            </a:r>
            <a:endParaRPr>
              <a:latin typeface="Times New Roman"/>
              <a:ea typeface="Times New Roman"/>
              <a:cs typeface="Times New Roman"/>
              <a:sym typeface="Times New Roman"/>
            </a:endParaRPr>
          </a:p>
          <a:p>
            <a:pPr indent="0" lvl="0" marL="0" rtl="0" algn="l">
              <a:spcBef>
                <a:spcPts val="1600"/>
              </a:spcBef>
              <a:spcAft>
                <a:spcPts val="1600"/>
              </a:spcAft>
              <a:buNone/>
            </a:pPr>
            <a:r>
              <a:rPr lang="en">
                <a:latin typeface="Times New Roman"/>
                <a:ea typeface="Times New Roman"/>
                <a:cs typeface="Times New Roman"/>
                <a:sym typeface="Times New Roman"/>
              </a:rPr>
              <a:t>Arab scholars carried the book to Baghdad and it reappeared in Europe during the Renaissance </a:t>
            </a:r>
            <a:endParaRPr>
              <a:latin typeface="Times New Roman"/>
              <a:ea typeface="Times New Roman"/>
              <a:cs typeface="Times New Roman"/>
              <a:sym typeface="Times New Roman"/>
            </a:endParaRPr>
          </a:p>
        </p:txBody>
      </p:sp>
      <p:pic>
        <p:nvPicPr>
          <p:cNvPr descr="Image result for euclid" id="62" name="Google Shape;62;p14"/>
          <p:cNvPicPr preferRelativeResize="0"/>
          <p:nvPr/>
        </p:nvPicPr>
        <p:blipFill>
          <a:blip r:embed="rId3">
            <a:alphaModFix/>
          </a:blip>
          <a:stretch>
            <a:fillRect/>
          </a:stretch>
        </p:blipFill>
        <p:spPr>
          <a:xfrm>
            <a:off x="4842400" y="653400"/>
            <a:ext cx="3230905" cy="3836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More on the </a:t>
            </a:r>
            <a:r>
              <a:rPr i="1" lang="en">
                <a:latin typeface="Times New Roman"/>
                <a:ea typeface="Times New Roman"/>
                <a:cs typeface="Times New Roman"/>
                <a:sym typeface="Times New Roman"/>
              </a:rPr>
              <a:t>Elements</a:t>
            </a:r>
            <a:endParaRPr i="1">
              <a:latin typeface="Times New Roman"/>
              <a:ea typeface="Times New Roman"/>
              <a:cs typeface="Times New Roman"/>
              <a:sym typeface="Times New Roman"/>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Euclid wanted to examine old mathematics, but in a new, organized and logical fashion</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en" sz="1400">
                <a:latin typeface="Times New Roman"/>
                <a:ea typeface="Times New Roman"/>
                <a:cs typeface="Times New Roman"/>
                <a:sym typeface="Times New Roman"/>
              </a:rPr>
              <a:t>This was an axiomatic approach, he proposed 23 definitions, 5 postulates and 5 common notions (or general axioms)</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en" sz="1400">
                <a:latin typeface="Times New Roman"/>
                <a:ea typeface="Times New Roman"/>
                <a:cs typeface="Times New Roman"/>
                <a:sym typeface="Times New Roman"/>
              </a:rPr>
              <a:t>Each proof could be traced back to its axiomatic reasoning</a:t>
            </a:r>
            <a:endParaRPr sz="1400">
              <a:latin typeface="Times New Roman"/>
              <a:ea typeface="Times New Roman"/>
              <a:cs typeface="Times New Roman"/>
              <a:sym typeface="Times New Roman"/>
            </a:endParaRPr>
          </a:p>
          <a:p>
            <a:pPr indent="0" lvl="0" marL="0" rtl="0" algn="l">
              <a:spcBef>
                <a:spcPts val="1600"/>
              </a:spcBef>
              <a:spcAft>
                <a:spcPts val="0"/>
              </a:spcAft>
              <a:buNone/>
            </a:pPr>
            <a:r>
              <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“His obvious success of weaving the pieces of his mathematics into a continuous fabric from the basic assumptions to the most sophisticated conclusions served as a model for all subsequent mathematical work,” JTG 32.</a:t>
            </a: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Definitions</a:t>
            </a:r>
            <a:endParaRPr>
              <a:latin typeface="Times New Roman"/>
              <a:ea typeface="Times New Roman"/>
              <a:cs typeface="Times New Roman"/>
              <a:sym typeface="Times New Roman"/>
            </a:endParaRPr>
          </a:p>
        </p:txBody>
      </p:sp>
      <p:pic>
        <p:nvPicPr>
          <p:cNvPr id="74" name="Google Shape;74;p16"/>
          <p:cNvPicPr preferRelativeResize="0"/>
          <p:nvPr/>
        </p:nvPicPr>
        <p:blipFill>
          <a:blip r:embed="rId3">
            <a:alphaModFix/>
          </a:blip>
          <a:stretch>
            <a:fillRect/>
          </a:stretch>
        </p:blipFill>
        <p:spPr>
          <a:xfrm>
            <a:off x="311700" y="1145550"/>
            <a:ext cx="4838700" cy="990600"/>
          </a:xfrm>
          <a:prstGeom prst="rect">
            <a:avLst/>
          </a:prstGeom>
          <a:noFill/>
          <a:ln>
            <a:noFill/>
          </a:ln>
        </p:spPr>
      </p:pic>
      <p:pic>
        <p:nvPicPr>
          <p:cNvPr id="75" name="Google Shape;75;p16"/>
          <p:cNvPicPr preferRelativeResize="0"/>
          <p:nvPr/>
        </p:nvPicPr>
        <p:blipFill>
          <a:blip r:embed="rId4">
            <a:alphaModFix/>
          </a:blip>
          <a:stretch>
            <a:fillRect/>
          </a:stretch>
        </p:blipFill>
        <p:spPr>
          <a:xfrm>
            <a:off x="3495375" y="2276263"/>
            <a:ext cx="4600575" cy="847725"/>
          </a:xfrm>
          <a:prstGeom prst="rect">
            <a:avLst/>
          </a:prstGeom>
          <a:noFill/>
          <a:ln>
            <a:noFill/>
          </a:ln>
        </p:spPr>
      </p:pic>
      <p:pic>
        <p:nvPicPr>
          <p:cNvPr id="76" name="Google Shape;76;p16"/>
          <p:cNvPicPr preferRelativeResize="0"/>
          <p:nvPr/>
        </p:nvPicPr>
        <p:blipFill>
          <a:blip r:embed="rId5">
            <a:alphaModFix/>
          </a:blip>
          <a:stretch>
            <a:fillRect/>
          </a:stretch>
        </p:blipFill>
        <p:spPr>
          <a:xfrm>
            <a:off x="364088" y="3270250"/>
            <a:ext cx="4733925" cy="676275"/>
          </a:xfrm>
          <a:prstGeom prst="rect">
            <a:avLst/>
          </a:prstGeom>
          <a:noFill/>
          <a:ln>
            <a:noFill/>
          </a:ln>
        </p:spPr>
      </p:pic>
      <p:pic>
        <p:nvPicPr>
          <p:cNvPr id="77" name="Google Shape;77;p16"/>
          <p:cNvPicPr preferRelativeResize="0"/>
          <p:nvPr/>
        </p:nvPicPr>
        <p:blipFill>
          <a:blip r:embed="rId6">
            <a:alphaModFix/>
          </a:blip>
          <a:stretch>
            <a:fillRect/>
          </a:stretch>
        </p:blipFill>
        <p:spPr>
          <a:xfrm>
            <a:off x="3395363" y="4092775"/>
            <a:ext cx="4800600" cy="638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Postulates</a:t>
            </a:r>
            <a:endParaRPr>
              <a:latin typeface="Times New Roman"/>
              <a:ea typeface="Times New Roman"/>
              <a:cs typeface="Times New Roman"/>
              <a:sym typeface="Times New Roman"/>
            </a:endParaRPr>
          </a:p>
        </p:txBody>
      </p:sp>
      <p:pic>
        <p:nvPicPr>
          <p:cNvPr id="83" name="Google Shape;83;p17"/>
          <p:cNvPicPr preferRelativeResize="0"/>
          <p:nvPr/>
        </p:nvPicPr>
        <p:blipFill>
          <a:blip r:embed="rId3">
            <a:alphaModFix/>
          </a:blip>
          <a:stretch>
            <a:fillRect/>
          </a:stretch>
        </p:blipFill>
        <p:spPr>
          <a:xfrm>
            <a:off x="521100" y="1344488"/>
            <a:ext cx="3810001" cy="2061271"/>
          </a:xfrm>
          <a:prstGeom prst="rect">
            <a:avLst/>
          </a:prstGeom>
          <a:noFill/>
          <a:ln>
            <a:noFill/>
          </a:ln>
        </p:spPr>
      </p:pic>
      <p:pic>
        <p:nvPicPr>
          <p:cNvPr id="84" name="Google Shape;84;p17"/>
          <p:cNvPicPr preferRelativeResize="0"/>
          <p:nvPr/>
        </p:nvPicPr>
        <p:blipFill>
          <a:blip r:embed="rId4">
            <a:alphaModFix/>
          </a:blip>
          <a:stretch>
            <a:fillRect/>
          </a:stretch>
        </p:blipFill>
        <p:spPr>
          <a:xfrm>
            <a:off x="4572000" y="2571750"/>
            <a:ext cx="3810000" cy="19088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Common Notions</a:t>
            </a:r>
            <a:endParaRPr>
              <a:latin typeface="Times New Roman"/>
              <a:ea typeface="Times New Roman"/>
              <a:cs typeface="Times New Roman"/>
              <a:sym typeface="Times New Roman"/>
            </a:endParaRPr>
          </a:p>
        </p:txBody>
      </p:sp>
      <p:pic>
        <p:nvPicPr>
          <p:cNvPr id="90" name="Google Shape;90;p18"/>
          <p:cNvPicPr preferRelativeResize="0"/>
          <p:nvPr/>
        </p:nvPicPr>
        <p:blipFill>
          <a:blip r:embed="rId3">
            <a:alphaModFix/>
          </a:blip>
          <a:stretch>
            <a:fillRect/>
          </a:stretch>
        </p:blipFill>
        <p:spPr>
          <a:xfrm>
            <a:off x="888950" y="1620513"/>
            <a:ext cx="7366100" cy="2639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926225" y="1331775"/>
            <a:ext cx="2883900" cy="19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The First Proposition and Proof</a:t>
            </a:r>
            <a:endParaRPr>
              <a:latin typeface="Times New Roman"/>
              <a:ea typeface="Times New Roman"/>
              <a:cs typeface="Times New Roman"/>
              <a:sym typeface="Times New Roman"/>
            </a:endParaRPr>
          </a:p>
        </p:txBody>
      </p:sp>
      <p:pic>
        <p:nvPicPr>
          <p:cNvPr id="96" name="Google Shape;96;p19"/>
          <p:cNvPicPr preferRelativeResize="0"/>
          <p:nvPr/>
        </p:nvPicPr>
        <p:blipFill>
          <a:blip r:embed="rId3">
            <a:alphaModFix/>
          </a:blip>
          <a:stretch>
            <a:fillRect/>
          </a:stretch>
        </p:blipFill>
        <p:spPr>
          <a:xfrm>
            <a:off x="4773575" y="661263"/>
            <a:ext cx="3526458" cy="3820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Propositions Continued</a:t>
            </a:r>
            <a:endParaRPr>
              <a:latin typeface="Times New Roman"/>
              <a:ea typeface="Times New Roman"/>
              <a:cs typeface="Times New Roman"/>
              <a:sym typeface="Times New Roman"/>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Times New Roman"/>
                <a:ea typeface="Times New Roman"/>
                <a:cs typeface="Times New Roman"/>
                <a:sym typeface="Times New Roman"/>
              </a:rPr>
              <a:t>Prop 1.2, 1.3</a:t>
            </a:r>
            <a:r>
              <a:rPr lang="en" sz="1400">
                <a:latin typeface="Times New Roman"/>
                <a:ea typeface="Times New Roman"/>
                <a:cs typeface="Times New Roman"/>
                <a:sym typeface="Times New Roman"/>
              </a:rPr>
              <a:t> established the ability to transfer a length</a:t>
            </a:r>
            <a:br>
              <a:rPr lang="en" sz="1400">
                <a:latin typeface="Times New Roman"/>
                <a:ea typeface="Times New Roman"/>
                <a:cs typeface="Times New Roman"/>
                <a:sym typeface="Times New Roman"/>
              </a:rPr>
            </a:br>
            <a:r>
              <a:rPr b="1" lang="en" sz="1400">
                <a:latin typeface="Times New Roman"/>
                <a:ea typeface="Times New Roman"/>
                <a:cs typeface="Times New Roman"/>
                <a:sym typeface="Times New Roman"/>
              </a:rPr>
              <a:t>Prop 1.4 </a:t>
            </a:r>
            <a:r>
              <a:rPr lang="en" sz="1400">
                <a:latin typeface="Times New Roman"/>
                <a:ea typeface="Times New Roman"/>
                <a:cs typeface="Times New Roman"/>
                <a:sym typeface="Times New Roman"/>
              </a:rPr>
              <a:t>is the first of the congruence schemes, today we refer to this as the Side-Angle-Side theorem</a:t>
            </a:r>
            <a:br>
              <a:rPr lang="en" sz="1400">
                <a:latin typeface="Times New Roman"/>
                <a:ea typeface="Times New Roman"/>
                <a:cs typeface="Times New Roman"/>
                <a:sym typeface="Times New Roman"/>
              </a:rPr>
            </a:br>
            <a:r>
              <a:rPr b="1" lang="en" sz="1400">
                <a:latin typeface="Times New Roman"/>
                <a:ea typeface="Times New Roman"/>
                <a:cs typeface="Times New Roman"/>
                <a:sym typeface="Times New Roman"/>
              </a:rPr>
              <a:t>Prop 1.5 </a:t>
            </a:r>
            <a:r>
              <a:rPr lang="en" sz="1400">
                <a:latin typeface="Times New Roman"/>
                <a:ea typeface="Times New Roman"/>
                <a:cs typeface="Times New Roman"/>
                <a:sym typeface="Times New Roman"/>
              </a:rPr>
              <a:t>states that the base angles of an isosceles triangle are equal. This theorem is referred to as the “bridge of fools” partly because Euclid’s diagram looked like a bridge and partly because the weaker geometers could not understand the logic and thus could not cross into the rest of the Elements </a:t>
            </a:r>
            <a:br>
              <a:rPr lang="en" sz="1400">
                <a:latin typeface="Times New Roman"/>
                <a:ea typeface="Times New Roman"/>
                <a:cs typeface="Times New Roman"/>
                <a:sym typeface="Times New Roman"/>
              </a:rPr>
            </a:br>
            <a:r>
              <a:rPr b="1" lang="en" sz="1400">
                <a:latin typeface="Times New Roman"/>
                <a:ea typeface="Times New Roman"/>
                <a:cs typeface="Times New Roman"/>
                <a:sym typeface="Times New Roman"/>
              </a:rPr>
              <a:t>Prop 1.6</a:t>
            </a:r>
            <a:r>
              <a:rPr lang="en" sz="1400">
                <a:latin typeface="Times New Roman"/>
                <a:ea typeface="Times New Roman"/>
                <a:cs typeface="Times New Roman"/>
                <a:sym typeface="Times New Roman"/>
              </a:rPr>
              <a:t> is the converse of 1.5, Euclid loved to insert the proof of the converse immediately after the theorem even if it interrupted the flow of logic</a:t>
            </a:r>
            <a:br>
              <a:rPr lang="en" sz="1400">
                <a:latin typeface="Times New Roman"/>
                <a:ea typeface="Times New Roman"/>
                <a:cs typeface="Times New Roman"/>
                <a:sym typeface="Times New Roman"/>
              </a:rPr>
            </a:br>
            <a:r>
              <a:rPr b="1" lang="en" sz="1400">
                <a:latin typeface="Times New Roman"/>
                <a:ea typeface="Times New Roman"/>
                <a:cs typeface="Times New Roman"/>
                <a:sym typeface="Times New Roman"/>
              </a:rPr>
              <a:t>Prop 1.8</a:t>
            </a:r>
            <a:r>
              <a:rPr lang="en" sz="1400">
                <a:latin typeface="Times New Roman"/>
                <a:ea typeface="Times New Roman"/>
                <a:cs typeface="Times New Roman"/>
                <a:sym typeface="Times New Roman"/>
              </a:rPr>
              <a:t>: SSS</a:t>
            </a:r>
            <a:br>
              <a:rPr lang="en" sz="1400">
                <a:latin typeface="Times New Roman"/>
                <a:ea typeface="Times New Roman"/>
                <a:cs typeface="Times New Roman"/>
                <a:sym typeface="Times New Roman"/>
              </a:rPr>
            </a:br>
            <a:r>
              <a:rPr b="1" lang="en" sz="1400">
                <a:latin typeface="Times New Roman"/>
                <a:ea typeface="Times New Roman"/>
                <a:cs typeface="Times New Roman"/>
                <a:sym typeface="Times New Roman"/>
              </a:rPr>
              <a:t>Prop 1.9, 1.10, 1.11, 1.12</a:t>
            </a:r>
            <a:r>
              <a:rPr lang="en" sz="1400">
                <a:latin typeface="Times New Roman"/>
                <a:ea typeface="Times New Roman"/>
                <a:cs typeface="Times New Roman"/>
                <a:sym typeface="Times New Roman"/>
              </a:rPr>
              <a:t>: bisect a given angle, bisect a segment with a straightedge and compass, construct a perpendicular to a point on a line, or construct a perpendicular to a point not on the line</a:t>
            </a:r>
            <a:br>
              <a:rPr lang="en" sz="1400">
                <a:latin typeface="Times New Roman"/>
                <a:ea typeface="Times New Roman"/>
                <a:cs typeface="Times New Roman"/>
                <a:sym typeface="Times New Roman"/>
              </a:rPr>
            </a:br>
            <a:r>
              <a:rPr b="1" lang="en" sz="1400">
                <a:latin typeface="Times New Roman"/>
                <a:ea typeface="Times New Roman"/>
                <a:cs typeface="Times New Roman"/>
                <a:sym typeface="Times New Roman"/>
              </a:rPr>
              <a:t>Prop 1.13</a:t>
            </a:r>
            <a:r>
              <a:rPr lang="en" sz="1400">
                <a:latin typeface="Times New Roman"/>
                <a:ea typeface="Times New Roman"/>
                <a:cs typeface="Times New Roman"/>
                <a:sym typeface="Times New Roman"/>
              </a:rPr>
              <a:t>: defining what adjacent angles are if there is a straight line, then the two angles “sum to two right angles”</a:t>
            </a:r>
            <a:br>
              <a:rPr lang="en" sz="1400">
                <a:latin typeface="Times New Roman"/>
                <a:ea typeface="Times New Roman"/>
                <a:cs typeface="Times New Roman"/>
                <a:sym typeface="Times New Roman"/>
              </a:rPr>
            </a:br>
            <a:r>
              <a:rPr b="1" lang="en" sz="1400">
                <a:latin typeface="Times New Roman"/>
                <a:ea typeface="Times New Roman"/>
                <a:cs typeface="Times New Roman"/>
                <a:sym typeface="Times New Roman"/>
              </a:rPr>
              <a:t>Prop 1.14</a:t>
            </a:r>
            <a:r>
              <a:rPr lang="en" sz="1400">
                <a:latin typeface="Times New Roman"/>
                <a:ea typeface="Times New Roman"/>
                <a:cs typeface="Times New Roman"/>
                <a:sym typeface="Times New Roman"/>
              </a:rPr>
              <a:t>: the converse of 1.13, if two angles sum to two right angles, then they form a straight line</a:t>
            </a:r>
            <a:endParaRPr sz="1400">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Proposition I.15 &amp; I.16</a:t>
            </a:r>
            <a:endParaRPr>
              <a:latin typeface="Times New Roman"/>
              <a:ea typeface="Times New Roman"/>
              <a:cs typeface="Times New Roman"/>
              <a:sym typeface="Times New Roman"/>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Prop I.15: </a:t>
            </a:r>
            <a:r>
              <a:rPr lang="en" sz="2400">
                <a:latin typeface="Times New Roman"/>
                <a:ea typeface="Times New Roman"/>
                <a:cs typeface="Times New Roman"/>
                <a:sym typeface="Times New Roman"/>
              </a:rPr>
              <a:t>If straight lines cut one another, they make the vertical angles equal to one another</a:t>
            </a:r>
            <a:endParaRPr sz="2400">
              <a:latin typeface="Times New Roman"/>
              <a:ea typeface="Times New Roman"/>
              <a:cs typeface="Times New Roman"/>
              <a:sym typeface="Times New Roman"/>
            </a:endParaRPr>
          </a:p>
          <a:p>
            <a:pPr indent="0" lvl="0" marL="0" rtl="0" algn="l">
              <a:spcBef>
                <a:spcPts val="1600"/>
              </a:spcBef>
              <a:spcAft>
                <a:spcPts val="0"/>
              </a:spcAft>
              <a:buNone/>
            </a:pPr>
            <a:r>
              <a:t/>
            </a:r>
            <a:endParaRPr b="1">
              <a:latin typeface="Times New Roman"/>
              <a:ea typeface="Times New Roman"/>
              <a:cs typeface="Times New Roman"/>
              <a:sym typeface="Times New Roman"/>
            </a:endParaRPr>
          </a:p>
          <a:p>
            <a:pPr indent="0" lvl="0" marL="0" rtl="0" algn="l">
              <a:spcBef>
                <a:spcPts val="1600"/>
              </a:spcBef>
              <a:spcAft>
                <a:spcPts val="0"/>
              </a:spcAft>
              <a:buNone/>
            </a:pPr>
            <a:r>
              <a:rPr b="1" lang="en" sz="2400">
                <a:latin typeface="Times New Roman"/>
                <a:ea typeface="Times New Roman"/>
                <a:cs typeface="Times New Roman"/>
                <a:sym typeface="Times New Roman"/>
              </a:rPr>
              <a:t>Prop I.16: </a:t>
            </a:r>
            <a:r>
              <a:rPr lang="en" sz="2400">
                <a:latin typeface="Times New Roman"/>
                <a:ea typeface="Times New Roman"/>
                <a:cs typeface="Times New Roman"/>
                <a:sym typeface="Times New Roman"/>
              </a:rPr>
              <a:t>In any triangle, if one of the sides be produced, the exterior angle is greater than either of the interior and opposite angles</a:t>
            </a:r>
            <a:endParaRPr sz="2400">
              <a:latin typeface="Times New Roman"/>
              <a:ea typeface="Times New Roman"/>
              <a:cs typeface="Times New Roman"/>
              <a:sym typeface="Times New Roman"/>
            </a:endParaRPr>
          </a:p>
          <a:p>
            <a:pPr indent="0" lvl="0" marL="0" rtl="0" algn="l">
              <a:spcBef>
                <a:spcPts val="1600"/>
              </a:spcBef>
              <a:spcAft>
                <a:spcPts val="1600"/>
              </a:spcAft>
              <a:buNone/>
            </a:pPr>
            <a:r>
              <a:rPr lang="en" sz="1100">
                <a:latin typeface="Times New Roman"/>
                <a:ea typeface="Times New Roman"/>
                <a:cs typeface="Times New Roman"/>
                <a:sym typeface="Times New Roman"/>
              </a:rPr>
              <a:t>**we shall prove these now</a:t>
            </a:r>
            <a:endParaRPr sz="11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