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Book II - VI:</a:t>
            </a:r>
            <a:endParaRPr/>
          </a:p>
          <a:p>
            <a:pPr indent="0" lvl="0" marL="0" rtl="0" algn="l">
              <a:spcBef>
                <a:spcPts val="0"/>
              </a:spcBef>
              <a:spcAft>
                <a:spcPts val="0"/>
              </a:spcAft>
              <a:buNone/>
            </a:pPr>
            <a:r>
              <a:rPr lang="en"/>
              <a:t>**insert Prop II.4** // Book II explored geometric algebra</a:t>
            </a:r>
            <a:endParaRPr/>
          </a:p>
          <a:p>
            <a:pPr indent="0" lvl="0" marL="0" rtl="0" algn="l">
              <a:spcBef>
                <a:spcPts val="0"/>
              </a:spcBef>
              <a:spcAft>
                <a:spcPts val="0"/>
              </a:spcAft>
              <a:buNone/>
            </a:pPr>
            <a:r>
              <a:rPr lang="en"/>
              <a:t>**insert Prop III.22** // Book III mostly explored circles</a:t>
            </a:r>
            <a:endParaRPr/>
          </a:p>
          <a:p>
            <a:pPr indent="0" lvl="0" marL="0" rtl="0" algn="l">
              <a:spcBef>
                <a:spcPts val="0"/>
              </a:spcBef>
              <a:spcAft>
                <a:spcPts val="0"/>
              </a:spcAft>
              <a:buNone/>
            </a:pPr>
            <a:r>
              <a:rPr lang="en"/>
              <a:t>Book IV dealt with </a:t>
            </a:r>
            <a:r>
              <a:rPr lang="en"/>
              <a:t>inscribing</a:t>
            </a:r>
            <a:r>
              <a:rPr lang="en"/>
              <a:t> and circumscribing figures // Prop IV.4 showed how to inscribe a circle into a triangle by making the center of the circle the point where all the vertex angle bisectors meet and then Prop IV.5 showed how to circumscribe a circle about a triangle by making the center of the circle the intersection of the perpendicular bisectors of the triangle sides</a:t>
            </a:r>
            <a:endParaRPr/>
          </a:p>
          <a:p>
            <a:pPr indent="0" lvl="0" marL="0" rtl="0" algn="l">
              <a:spcBef>
                <a:spcPts val="0"/>
              </a:spcBef>
              <a:spcAft>
                <a:spcPts val="0"/>
              </a:spcAft>
              <a:buNone/>
            </a:pPr>
            <a:r>
              <a:rPr lang="en"/>
              <a:t>Euclid then went on to constructing “perfect” polygons, whose sides and angles are all of equal measure</a:t>
            </a:r>
            <a:endParaRPr/>
          </a:p>
          <a:p>
            <a:pPr indent="0" lvl="0" marL="0" rtl="0" algn="l">
              <a:spcBef>
                <a:spcPts val="0"/>
              </a:spcBef>
              <a:spcAft>
                <a:spcPts val="0"/>
              </a:spcAft>
              <a:buNone/>
            </a:pPr>
            <a:r>
              <a:rPr lang="en"/>
              <a:t>Prop IV.11 Euclid inscribed a pentagon in a circle</a:t>
            </a:r>
            <a:endParaRPr/>
          </a:p>
          <a:p>
            <a:pPr indent="0" lvl="0" marL="0" rtl="0" algn="l">
              <a:spcBef>
                <a:spcPts val="0"/>
              </a:spcBef>
              <a:spcAft>
                <a:spcPts val="0"/>
              </a:spcAft>
              <a:buNone/>
            </a:pPr>
            <a:r>
              <a:rPr lang="en"/>
              <a:t>Prop IV.15 inscribed a hexagon in a circle</a:t>
            </a:r>
            <a:endParaRPr/>
          </a:p>
          <a:p>
            <a:pPr indent="0" lvl="0" marL="0" rtl="0" algn="l">
              <a:spcBef>
                <a:spcPts val="0"/>
              </a:spcBef>
              <a:spcAft>
                <a:spcPts val="0"/>
              </a:spcAft>
              <a:buNone/>
            </a:pPr>
            <a:r>
              <a:rPr lang="en"/>
              <a:t>The final construction, is a regular 15 sided polygon inscribed in a circle, **Activity: look at Euclid’s construction of the 15 sided polygon**</a:t>
            </a:r>
            <a:endParaRPr/>
          </a:p>
          <a:p>
            <a:pPr indent="0" lvl="0" marL="0" rtl="0" algn="l">
              <a:spcBef>
                <a:spcPts val="0"/>
              </a:spcBef>
              <a:spcAft>
                <a:spcPts val="0"/>
              </a:spcAft>
              <a:buNone/>
            </a:pPr>
            <a:r>
              <a:rPr lang="en"/>
              <a:t>Nowhere does Euclid mention constructing a 7-, 9-, or 17-gon, since it did not fit the convenient doubling method</a:t>
            </a:r>
            <a:endParaRPr/>
          </a:p>
          <a:p>
            <a:pPr indent="0" lvl="0" marL="0" rtl="0" algn="l">
              <a:spcBef>
                <a:spcPts val="0"/>
              </a:spcBef>
              <a:spcAft>
                <a:spcPts val="0"/>
              </a:spcAft>
              <a:buNone/>
            </a:pPr>
            <a:r>
              <a:rPr lang="en"/>
              <a:t>	It was shocking when Carl Friedrich Gauss constructed the regular 17-gon in 1796, this left his mark as a mathematical genius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Book V was reserved for continuing Eudoxus’ ideas, proving to be so profound as to influence thinking even in the nineteenth century about irrational numbers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Book VI:</a:t>
            </a:r>
            <a:endParaRPr/>
          </a:p>
          <a:p>
            <a:pPr indent="0" lvl="0" marL="0" rtl="0" algn="l">
              <a:spcBef>
                <a:spcPts val="0"/>
              </a:spcBef>
              <a:spcAft>
                <a:spcPts val="0"/>
              </a:spcAft>
              <a:buNone/>
            </a:pPr>
            <a:r>
              <a:rPr lang="en"/>
              <a:t>Book VI dealt with similar plane figures in plane geometry </a:t>
            </a:r>
            <a:endParaRPr/>
          </a:p>
          <a:p>
            <a:pPr indent="0" lvl="0" marL="0" rtl="0" algn="l">
              <a:spcBef>
                <a:spcPts val="0"/>
              </a:spcBef>
              <a:spcAft>
                <a:spcPts val="0"/>
              </a:spcAft>
              <a:buNone/>
            </a:pPr>
            <a:r>
              <a:rPr lang="en"/>
              <a:t>Def VI.1: Similar rectilineal figures are such as have their angles severally equal and the sides about the equal angles proportional </a:t>
            </a:r>
            <a:endParaRPr/>
          </a:p>
          <a:p>
            <a:pPr indent="0" lvl="0" marL="0" rtl="0" algn="l">
              <a:spcBef>
                <a:spcPts val="0"/>
              </a:spcBef>
              <a:spcAft>
                <a:spcPts val="0"/>
              </a:spcAft>
              <a:buNone/>
            </a:pPr>
            <a:r>
              <a:rPr lang="en"/>
              <a:t>**insert Prop VI.8 and proof**</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With the thirty-third propositions summed up, thus ends the development of Euclid’s plane geometry. The next section had proven to be a gold mine for mathematicians through the years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Number Theory in Euclid:</a:t>
            </a:r>
            <a:endParaRPr/>
          </a:p>
          <a:p>
            <a:pPr indent="0" lvl="0" marL="0" rtl="0" algn="l">
              <a:spcBef>
                <a:spcPts val="0"/>
              </a:spcBef>
              <a:spcAft>
                <a:spcPts val="0"/>
              </a:spcAft>
              <a:buNone/>
            </a:pPr>
            <a:r>
              <a:rPr lang="en"/>
              <a:t>Book VII begins with 22 new definitions involving the whole number</a:t>
            </a:r>
            <a:endParaRPr/>
          </a:p>
          <a:p>
            <a:pPr indent="0" lvl="0" marL="0" rtl="0" algn="l">
              <a:spcBef>
                <a:spcPts val="0"/>
              </a:spcBef>
              <a:spcAft>
                <a:spcPts val="0"/>
              </a:spcAft>
              <a:buNone/>
            </a:pPr>
            <a:r>
              <a:rPr lang="en"/>
              <a:t>Even, odd, prime, composite, perfect number (a number that is the sum of its “parts” meaning its proper divisors)</a:t>
            </a:r>
            <a:endParaRPr/>
          </a:p>
          <a:p>
            <a:pPr indent="0" lvl="0" marL="0" rtl="0" algn="l">
              <a:spcBef>
                <a:spcPts val="0"/>
              </a:spcBef>
              <a:spcAft>
                <a:spcPts val="0"/>
              </a:spcAft>
              <a:buNone/>
            </a:pPr>
            <a:r>
              <a:rPr lang="en"/>
              <a:t>Euclid starts with the renown, Euclidean Algorithm, an algorithm for finding the greatest common divisor of any two given number</a:t>
            </a:r>
            <a:endParaRPr/>
          </a:p>
          <a:p>
            <a:pPr indent="0" lvl="0" marL="0" rtl="0" algn="l">
              <a:spcBef>
                <a:spcPts val="0"/>
              </a:spcBef>
              <a:spcAft>
                <a:spcPts val="0"/>
              </a:spcAft>
              <a:buNone/>
            </a:pPr>
            <a:r>
              <a:rPr lang="en"/>
              <a:t>**insert euclidean algorithm example here**</a:t>
            </a:r>
            <a:endParaRPr/>
          </a:p>
          <a:p>
            <a:pPr indent="0" lvl="0" marL="0" rtl="0" algn="l">
              <a:spcBef>
                <a:spcPts val="0"/>
              </a:spcBef>
              <a:spcAft>
                <a:spcPts val="0"/>
              </a:spcAft>
              <a:buNone/>
            </a:pPr>
            <a:r>
              <a:rPr lang="en"/>
              <a:t>Prop VII.30: if p, prime, p|ab, then p|a or p|b</a:t>
            </a:r>
            <a:endParaRPr/>
          </a:p>
          <a:p>
            <a:pPr indent="0" lvl="0" marL="0" rtl="0" algn="l">
              <a:spcBef>
                <a:spcPts val="0"/>
              </a:spcBef>
              <a:spcAft>
                <a:spcPts val="0"/>
              </a:spcAft>
              <a:buNone/>
            </a:pPr>
            <a:r>
              <a:rPr lang="en"/>
              <a:t>**insert Prop VII.31 and proof** the proof remains identical to that found in modern day number theory</a:t>
            </a:r>
            <a:endParaRPr/>
          </a:p>
          <a:p>
            <a:pPr indent="0" lvl="0" marL="0" rtl="0" algn="l">
              <a:spcBef>
                <a:spcPts val="0"/>
              </a:spcBef>
              <a:spcAft>
                <a:spcPts val="0"/>
              </a:spcAft>
              <a:buNone/>
            </a:pPr>
            <a:r>
              <a:rPr lang="en"/>
              <a:t>Book VII, VIII, and IX flow into one another </a:t>
            </a:r>
            <a:r>
              <a:rPr lang="en"/>
              <a:t>seamlessly</a:t>
            </a:r>
            <a:r>
              <a:rPr lang="en"/>
              <a:t>, leaving one to wonder why they are divided into three different books, but nevertheless.</a:t>
            </a:r>
            <a:endParaRPr/>
          </a:p>
          <a:p>
            <a:pPr indent="0" lvl="0" marL="0" rtl="0" algn="l">
              <a:spcBef>
                <a:spcPts val="0"/>
              </a:spcBef>
              <a:spcAft>
                <a:spcPts val="0"/>
              </a:spcAft>
              <a:buNone/>
            </a:pPr>
            <a:r>
              <a:rPr lang="en"/>
              <a:t>All books lead to the all important Prop IX.14: fundamental theorem of arithmetic, any number can be factored into a unique factorization of primes</a:t>
            </a:r>
            <a:endParaRPr/>
          </a:p>
          <a:p>
            <a:pPr indent="0" lvl="0" marL="0" rtl="0" algn="l">
              <a:spcBef>
                <a:spcPts val="0"/>
              </a:spcBef>
              <a:spcAft>
                <a:spcPts val="0"/>
              </a:spcAft>
              <a:buNone/>
            </a:pPr>
            <a:r>
              <a:rPr lang="en"/>
              <a:t>**include example: suppose we have many powers of 8 and want to know how many powers do we need to get a number that ends in 0? Suppose N is the number that ends in 0, composed of powers of 8, if we write the prime factorization of N, since it is powers of 8, it will be a long string of 2 since 8 = 2*2*2. Thus is N ends in 0, then it is divisible by 10, and therefore would necessarily be divisible by 5, but this is contradictory since N is just a string of 2’s.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Mathematicians would write out the first few primes looking for patterns, but the patterns they could come up with did not give insight into being able to predict what the next prime is. They realized that they are all odd and as the numbers get larger, the primes get scarcer.</a:t>
            </a:r>
            <a:endParaRPr/>
          </a:p>
          <a:p>
            <a:pPr indent="0" lvl="0" marL="0" rtl="0" algn="l">
              <a:spcBef>
                <a:spcPts val="0"/>
              </a:spcBef>
              <a:spcAft>
                <a:spcPts val="0"/>
              </a:spcAft>
              <a:buNone/>
            </a:pPr>
            <a:r>
              <a:rPr lang="en"/>
              <a:t>It led Greek mathematicians to believe that the primes would grow so scarce as to completely disappear. </a:t>
            </a:r>
            <a:endParaRPr/>
          </a:p>
          <a:p>
            <a:pPr indent="0" lvl="0" marL="0" rtl="0" algn="l">
              <a:spcBef>
                <a:spcPts val="0"/>
              </a:spcBef>
              <a:spcAft>
                <a:spcPts val="0"/>
              </a:spcAft>
              <a:buNone/>
            </a:pPr>
            <a:r>
              <a:rPr lang="en"/>
              <a:t>Euclid was not swayed, his Proposition IX.20: the infinitude of primes, which leads us to our next great theorem</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7b313080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7b313080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3d0802c625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d0802c625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3d0802c625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d0802c625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47b313080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47b313080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3d0802c625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d0802c625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3d0802c625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d0802c625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47b313080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47b313080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47b313080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7b313080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Euclid: The Infinitude of Primes</a:t>
            </a:r>
            <a:endParaRPr>
              <a:latin typeface="Times New Roman"/>
              <a:ea typeface="Times New Roman"/>
              <a:cs typeface="Times New Roman"/>
              <a:sym typeface="Times New Roman"/>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325 - 285 BC</a:t>
            </a:r>
            <a:endParaRPr>
              <a:latin typeface="Times New Roman"/>
              <a:ea typeface="Times New Roman"/>
              <a:cs typeface="Times New Roman"/>
              <a:sym typeface="Times New Roman"/>
            </a:endParaRPr>
          </a:p>
          <a:p>
            <a:pPr indent="0" lvl="0" marL="0" rtl="0" algn="ctr">
              <a:spcBef>
                <a:spcPts val="0"/>
              </a:spcBef>
              <a:spcAft>
                <a:spcPts val="0"/>
              </a:spcAft>
              <a:buNone/>
            </a:pPr>
            <a:r>
              <a:rPr lang="en">
                <a:latin typeface="Times New Roman"/>
                <a:ea typeface="Times New Roman"/>
                <a:cs typeface="Times New Roman"/>
                <a:sym typeface="Times New Roman"/>
              </a:rPr>
              <a:t>Journey Through Genius Pp 61</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Book II through VI </a:t>
            </a:r>
            <a:r>
              <a:rPr lang="en" sz="1400">
                <a:latin typeface="Times New Roman"/>
                <a:ea typeface="Times New Roman"/>
                <a:cs typeface="Times New Roman"/>
                <a:sym typeface="Times New Roman"/>
              </a:rPr>
              <a:t>**we will examine some key proofs from each book**</a:t>
            </a:r>
            <a:endParaRPr sz="1400">
              <a:latin typeface="Times New Roman"/>
              <a:ea typeface="Times New Roman"/>
              <a:cs typeface="Times New Roman"/>
              <a:sym typeface="Times New Roman"/>
            </a:endParaRPr>
          </a:p>
        </p:txBody>
      </p:sp>
      <p:sp>
        <p:nvSpPr>
          <p:cNvPr id="61" name="Google Shape;61;p14"/>
          <p:cNvSpPr txBox="1"/>
          <p:nvPr>
            <p:ph idx="1" type="body"/>
          </p:nvPr>
        </p:nvSpPr>
        <p:spPr>
          <a:xfrm>
            <a:off x="311700" y="12016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latin typeface="Times New Roman"/>
                <a:ea typeface="Times New Roman"/>
                <a:cs typeface="Times New Roman"/>
                <a:sym typeface="Times New Roman"/>
              </a:rPr>
              <a:t>Prop II.4: </a:t>
            </a:r>
            <a:r>
              <a:rPr lang="en" sz="2600">
                <a:latin typeface="Times New Roman"/>
                <a:ea typeface="Times New Roman"/>
                <a:cs typeface="Times New Roman"/>
                <a:sym typeface="Times New Roman"/>
              </a:rPr>
              <a:t>If a straight line be cut at random, the square on the whole is equal to the squared on the segments and twice the rectangle contained by the segments.</a:t>
            </a:r>
            <a:endParaRPr sz="2600">
              <a:latin typeface="Times New Roman"/>
              <a:ea typeface="Times New Roman"/>
              <a:cs typeface="Times New Roman"/>
              <a:sym typeface="Times New Roman"/>
            </a:endParaRPr>
          </a:p>
          <a:p>
            <a:pPr indent="0" lvl="0" marL="0" rtl="0" algn="l">
              <a:spcBef>
                <a:spcPts val="1600"/>
              </a:spcBef>
              <a:spcAft>
                <a:spcPts val="0"/>
              </a:spcAft>
              <a:buNone/>
            </a:pPr>
            <a:r>
              <a:rPr b="1" lang="en" sz="2600">
                <a:latin typeface="Times New Roman"/>
                <a:ea typeface="Times New Roman"/>
                <a:cs typeface="Times New Roman"/>
                <a:sym typeface="Times New Roman"/>
              </a:rPr>
              <a:t>Prop III.22: </a:t>
            </a:r>
            <a:r>
              <a:rPr lang="en" sz="2600">
                <a:latin typeface="Times New Roman"/>
                <a:ea typeface="Times New Roman"/>
                <a:cs typeface="Times New Roman"/>
                <a:sym typeface="Times New Roman"/>
              </a:rPr>
              <a:t>The opposite angles of quadrilaterals in circles are equal to two right angles</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0" rtl="0" algn="l">
              <a:spcBef>
                <a:spcPts val="1600"/>
              </a:spcBef>
              <a:spcAft>
                <a:spcPts val="1600"/>
              </a:spcAft>
              <a:buNone/>
            </a:pPr>
            <a:r>
              <a:rPr lang="en" sz="1400">
                <a:latin typeface="Times New Roman"/>
                <a:ea typeface="Times New Roman"/>
                <a:cs typeface="Times New Roman"/>
                <a:sym typeface="Times New Roman"/>
              </a:rPr>
              <a:t>**examine the proof of both</a:t>
            </a:r>
            <a:endParaRPr sz="14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latin typeface="Times New Roman"/>
                <a:ea typeface="Times New Roman"/>
                <a:cs typeface="Times New Roman"/>
                <a:sym typeface="Times New Roman"/>
              </a:rPr>
              <a:t>Activity</a:t>
            </a:r>
            <a:endParaRPr sz="3000">
              <a:latin typeface="Times New Roman"/>
              <a:ea typeface="Times New Roman"/>
              <a:cs typeface="Times New Roman"/>
              <a:sym typeface="Times New Roman"/>
            </a:endParaRPr>
          </a:p>
        </p:txBody>
      </p:sp>
      <p:sp>
        <p:nvSpPr>
          <p:cNvPr id="67" name="Google Shape;67;p15"/>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latin typeface="Times New Roman"/>
                <a:ea typeface="Times New Roman"/>
                <a:cs typeface="Times New Roman"/>
                <a:sym typeface="Times New Roman"/>
              </a:rPr>
              <a:t>Let us look at Euclid’s construction of the 15-sided polygon (an inscribed regular pentadecagon)</a:t>
            </a:r>
            <a:endParaRPr sz="2400">
              <a:latin typeface="Times New Roman"/>
              <a:ea typeface="Times New Roman"/>
              <a:cs typeface="Times New Roman"/>
              <a:sym typeface="Times New Roman"/>
            </a:endParaRPr>
          </a:p>
        </p:txBody>
      </p:sp>
      <p:pic>
        <p:nvPicPr>
          <p:cNvPr id="68" name="Google Shape;68;p15"/>
          <p:cNvPicPr preferRelativeResize="0"/>
          <p:nvPr/>
        </p:nvPicPr>
        <p:blipFill>
          <a:blip r:embed="rId3">
            <a:alphaModFix/>
          </a:blip>
          <a:stretch>
            <a:fillRect/>
          </a:stretch>
        </p:blipFill>
        <p:spPr>
          <a:xfrm>
            <a:off x="3583372" y="363450"/>
            <a:ext cx="4800303" cy="44165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Book V and Book VI</a:t>
            </a:r>
            <a:endParaRPr>
              <a:latin typeface="Times New Roman"/>
              <a:ea typeface="Times New Roman"/>
              <a:cs typeface="Times New Roman"/>
              <a:sym typeface="Times New Roman"/>
            </a:endParaRPr>
          </a:p>
        </p:txBody>
      </p:sp>
      <p:sp>
        <p:nvSpPr>
          <p:cNvPr id="74" name="Google Shape;74;p16"/>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Book V was continuing Eudoxus’ ideas, proving to be so profound as to influence thinking -- even in the nineteenth century</a:t>
            </a:r>
            <a:endParaRPr>
              <a:latin typeface="Times New Roman"/>
              <a:ea typeface="Times New Roman"/>
              <a:cs typeface="Times New Roman"/>
              <a:sym typeface="Times New Roman"/>
            </a:endParaRPr>
          </a:p>
          <a:p>
            <a:pPr indent="0" lvl="0" marL="0" rtl="0" algn="l">
              <a:spcBef>
                <a:spcPts val="1600"/>
              </a:spcBef>
              <a:spcAft>
                <a:spcPts val="0"/>
              </a:spcAft>
              <a:buNone/>
            </a:pPr>
            <a:r>
              <a:rPr lang="en">
                <a:latin typeface="Times New Roman"/>
                <a:ea typeface="Times New Roman"/>
                <a:cs typeface="Times New Roman"/>
                <a:sym typeface="Times New Roman"/>
              </a:rPr>
              <a:t>Book VI dealt with similar plane figures in plane geometry</a:t>
            </a:r>
            <a:endParaRPr>
              <a:latin typeface="Times New Roman"/>
              <a:ea typeface="Times New Roman"/>
              <a:cs typeface="Times New Roman"/>
              <a:sym typeface="Times New Roman"/>
            </a:endParaRPr>
          </a:p>
          <a:p>
            <a:pPr indent="0" lvl="0" marL="0" rtl="0" algn="l">
              <a:spcBef>
                <a:spcPts val="1600"/>
              </a:spcBef>
              <a:spcAft>
                <a:spcPts val="0"/>
              </a:spcAft>
              <a:buNone/>
            </a:pPr>
            <a:r>
              <a:rPr lang="en">
                <a:latin typeface="Times New Roman"/>
                <a:ea typeface="Times New Roman"/>
                <a:cs typeface="Times New Roman"/>
                <a:sym typeface="Times New Roman"/>
              </a:rPr>
              <a:t>Def V.1: proposes the clear requirements for similar polygons, which requires both the corresponding angle measures are equal in each polygon, and the corresponding sides are proportional </a:t>
            </a:r>
            <a:endParaRPr>
              <a:latin typeface="Times New Roman"/>
              <a:ea typeface="Times New Roman"/>
              <a:cs typeface="Times New Roman"/>
              <a:sym typeface="Times New Roman"/>
            </a:endParaRPr>
          </a:p>
          <a:p>
            <a:pPr indent="0" lvl="0" marL="0" rtl="0" algn="l">
              <a:spcBef>
                <a:spcPts val="1600"/>
              </a:spcBef>
              <a:spcAft>
                <a:spcPts val="1600"/>
              </a:spcAft>
              <a:buNone/>
            </a:pPr>
            <a:r>
              <a:rPr i="1" lang="en">
                <a:latin typeface="Times New Roman"/>
                <a:ea typeface="Times New Roman"/>
                <a:cs typeface="Times New Roman"/>
                <a:sym typeface="Times New Roman"/>
              </a:rPr>
              <a:t>Euclid showed in Book V -- through the works of Eudoxus -- in triangles, one of these requirements is only necessary to show similarity, therefore similar triangles are used to show similar polygons very frequently </a:t>
            </a:r>
            <a:endParaRPr i="1">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441100" y="253500"/>
            <a:ext cx="3663900" cy="409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latin typeface="Times New Roman"/>
                <a:ea typeface="Times New Roman"/>
                <a:cs typeface="Times New Roman"/>
                <a:sym typeface="Times New Roman"/>
              </a:rPr>
              <a:t>Prop VI.8:</a:t>
            </a:r>
            <a:r>
              <a:rPr b="1" lang="en" sz="2400">
                <a:latin typeface="Times New Roman"/>
                <a:ea typeface="Times New Roman"/>
                <a:cs typeface="Times New Roman"/>
                <a:sym typeface="Times New Roman"/>
              </a:rPr>
              <a:t> </a:t>
            </a:r>
            <a:r>
              <a:rPr lang="en" sz="2400">
                <a:latin typeface="Times New Roman"/>
                <a:ea typeface="Times New Roman"/>
                <a:cs typeface="Times New Roman"/>
                <a:sym typeface="Times New Roman"/>
              </a:rPr>
              <a:t>If in a right-angled triangle a perpendicular be drawn from the right angle to the base, the triangles adjoining the perpendicular are similar both to the whole and to one another</a:t>
            </a:r>
            <a:endParaRPr sz="2400">
              <a:latin typeface="Times New Roman"/>
              <a:ea typeface="Times New Roman"/>
              <a:cs typeface="Times New Roman"/>
              <a:sym typeface="Times New Roman"/>
            </a:endParaRPr>
          </a:p>
        </p:txBody>
      </p:sp>
      <p:pic>
        <p:nvPicPr>
          <p:cNvPr id="80" name="Google Shape;80;p17"/>
          <p:cNvPicPr preferRelativeResize="0"/>
          <p:nvPr/>
        </p:nvPicPr>
        <p:blipFill>
          <a:blip r:embed="rId3">
            <a:alphaModFix/>
          </a:blip>
          <a:stretch>
            <a:fillRect/>
          </a:stretch>
        </p:blipFill>
        <p:spPr>
          <a:xfrm>
            <a:off x="4572000" y="1205400"/>
            <a:ext cx="3663900" cy="219359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Number Theory in Euclid</a:t>
            </a:r>
            <a:endParaRPr>
              <a:latin typeface="Times New Roman"/>
              <a:ea typeface="Times New Roman"/>
              <a:cs typeface="Times New Roman"/>
              <a:sym typeface="Times New Roman"/>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Book VII begins with 22 new definitions involving whole numbers</a:t>
            </a:r>
            <a:endParaRPr>
              <a:latin typeface="Times New Roman"/>
              <a:ea typeface="Times New Roman"/>
              <a:cs typeface="Times New Roman"/>
              <a:sym typeface="Times New Roman"/>
            </a:endParaRPr>
          </a:p>
          <a:p>
            <a:pPr indent="-342900" lvl="0" marL="457200" rtl="0" algn="l">
              <a:spcBef>
                <a:spcPts val="1600"/>
              </a:spcBef>
              <a:spcAft>
                <a:spcPts val="0"/>
              </a:spcAft>
              <a:buSzPts val="1800"/>
              <a:buFont typeface="Times New Roman"/>
              <a:buChar char="-"/>
            </a:pPr>
            <a:r>
              <a:rPr lang="en">
                <a:latin typeface="Times New Roman"/>
                <a:ea typeface="Times New Roman"/>
                <a:cs typeface="Times New Roman"/>
                <a:sym typeface="Times New Roman"/>
              </a:rPr>
              <a:t>Even, odd, composite, prime, perfect, etc. </a:t>
            </a:r>
            <a:endParaRPr>
              <a:latin typeface="Times New Roman"/>
              <a:ea typeface="Times New Roman"/>
              <a:cs typeface="Times New Roman"/>
              <a:sym typeface="Times New Roman"/>
            </a:endParaRPr>
          </a:p>
          <a:p>
            <a:pPr indent="0" lvl="0" marL="0" rtl="0" algn="l">
              <a:spcBef>
                <a:spcPts val="1600"/>
              </a:spcBef>
              <a:spcAft>
                <a:spcPts val="0"/>
              </a:spcAft>
              <a:buNone/>
            </a:pPr>
            <a:r>
              <a:t/>
            </a:r>
            <a:endParaRPr>
              <a:latin typeface="Times New Roman"/>
              <a:ea typeface="Times New Roman"/>
              <a:cs typeface="Times New Roman"/>
              <a:sym typeface="Times New Roman"/>
            </a:endParaRPr>
          </a:p>
          <a:p>
            <a:pPr indent="0" lvl="0" marL="0" rtl="0" algn="l">
              <a:spcBef>
                <a:spcPts val="1600"/>
              </a:spcBef>
              <a:spcAft>
                <a:spcPts val="0"/>
              </a:spcAft>
              <a:buNone/>
            </a:pPr>
            <a:r>
              <a:rPr lang="en">
                <a:latin typeface="Times New Roman"/>
                <a:ea typeface="Times New Roman"/>
                <a:cs typeface="Times New Roman"/>
                <a:sym typeface="Times New Roman"/>
              </a:rPr>
              <a:t>Euclid begins with the Euclidean Algorithm, a way for finding the greatest common divisor of any two integers. </a:t>
            </a:r>
            <a:endParaRPr>
              <a:latin typeface="Times New Roman"/>
              <a:ea typeface="Times New Roman"/>
              <a:cs typeface="Times New Roman"/>
              <a:sym typeface="Times New Roman"/>
            </a:endParaRPr>
          </a:p>
          <a:p>
            <a:pPr indent="-342900" lvl="0" marL="457200" rtl="0" algn="l">
              <a:spcBef>
                <a:spcPts val="1600"/>
              </a:spcBef>
              <a:spcAft>
                <a:spcPts val="0"/>
              </a:spcAft>
              <a:buSzPts val="1800"/>
              <a:buFont typeface="Times New Roman"/>
              <a:buChar char="●"/>
            </a:pPr>
            <a:r>
              <a:rPr lang="en">
                <a:latin typeface="Times New Roman"/>
                <a:ea typeface="Times New Roman"/>
                <a:cs typeface="Times New Roman"/>
                <a:sym typeface="Times New Roman"/>
              </a:rPr>
              <a:t>Perform the Euclidean Algorithm for gcd(48, 174)</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Proofs in Number Theory</a:t>
            </a:r>
            <a:endParaRPr>
              <a:latin typeface="Times New Roman"/>
              <a:ea typeface="Times New Roman"/>
              <a:cs typeface="Times New Roman"/>
              <a:sym typeface="Times New Roman"/>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Prop VII.30: </a:t>
            </a:r>
            <a:r>
              <a:rPr lang="en">
                <a:latin typeface="Times New Roman"/>
                <a:ea typeface="Times New Roman"/>
                <a:cs typeface="Times New Roman"/>
                <a:sym typeface="Times New Roman"/>
              </a:rPr>
              <a:t>Given a prime number p, where p divides evenly a*b , then p divides a or p divides b. </a:t>
            </a:r>
            <a:endParaRPr>
              <a:latin typeface="Times New Roman"/>
              <a:ea typeface="Times New Roman"/>
              <a:cs typeface="Times New Roman"/>
              <a:sym typeface="Times New Roman"/>
            </a:endParaRPr>
          </a:p>
          <a:p>
            <a:pPr indent="0" lvl="0" marL="0" rtl="0" algn="l">
              <a:spcBef>
                <a:spcPts val="1600"/>
              </a:spcBef>
              <a:spcAft>
                <a:spcPts val="0"/>
              </a:spcAft>
              <a:buNone/>
            </a:pPr>
            <a:r>
              <a:rPr b="1" lang="en">
                <a:latin typeface="Times New Roman"/>
                <a:ea typeface="Times New Roman"/>
                <a:cs typeface="Times New Roman"/>
                <a:sym typeface="Times New Roman"/>
              </a:rPr>
              <a:t>Prop VII.31: </a:t>
            </a:r>
            <a:r>
              <a:rPr lang="en">
                <a:latin typeface="Times New Roman"/>
                <a:ea typeface="Times New Roman"/>
                <a:cs typeface="Times New Roman"/>
                <a:sym typeface="Times New Roman"/>
              </a:rPr>
              <a:t>Any composite number is measured by [that is divisible by] some prime number.</a:t>
            </a:r>
            <a:endParaRPr>
              <a:latin typeface="Times New Roman"/>
              <a:ea typeface="Times New Roman"/>
              <a:cs typeface="Times New Roman"/>
              <a:sym typeface="Times New Roman"/>
            </a:endParaRPr>
          </a:p>
          <a:p>
            <a:pPr indent="-342900" lvl="0" marL="457200" rtl="0" algn="l">
              <a:spcBef>
                <a:spcPts val="1600"/>
              </a:spcBef>
              <a:spcAft>
                <a:spcPts val="0"/>
              </a:spcAft>
              <a:buSzPts val="1800"/>
              <a:buFont typeface="Times New Roman"/>
              <a:buChar char="●"/>
            </a:pPr>
            <a:r>
              <a:rPr lang="en">
                <a:latin typeface="Times New Roman"/>
                <a:ea typeface="Times New Roman"/>
                <a:cs typeface="Times New Roman"/>
                <a:sym typeface="Times New Roman"/>
              </a:rPr>
              <a:t>Examine proofs of both</a:t>
            </a:r>
            <a:endParaRPr>
              <a:latin typeface="Times New Roman"/>
              <a:ea typeface="Times New Roman"/>
              <a:cs typeface="Times New Roman"/>
              <a:sym typeface="Times New Roman"/>
            </a:endParaRPr>
          </a:p>
          <a:p>
            <a:pPr indent="0" lvl="0" marL="0" rtl="0" algn="l">
              <a:spcBef>
                <a:spcPts val="1600"/>
              </a:spcBef>
              <a:spcAft>
                <a:spcPts val="1600"/>
              </a:spcAft>
              <a:buNone/>
            </a:pPr>
            <a:r>
              <a:rPr lang="en">
                <a:latin typeface="Times New Roman"/>
                <a:ea typeface="Times New Roman"/>
                <a:cs typeface="Times New Roman"/>
                <a:sym typeface="Times New Roman"/>
              </a:rPr>
              <a:t>Book VII, VIII, and IX all flow seamlessly into one another… leading to the all important [now] fundamental theorem of arithmetic -- we will not be examining this proof now, but we will use this theorem for its practical use</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0"/>
          <p:cNvSpPr txBox="1"/>
          <p:nvPr>
            <p:ph type="title"/>
          </p:nvPr>
        </p:nvSpPr>
        <p:spPr>
          <a:xfrm>
            <a:off x="490250" y="450150"/>
            <a:ext cx="3418200" cy="390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400">
                <a:latin typeface="Times New Roman"/>
                <a:ea typeface="Times New Roman"/>
                <a:cs typeface="Times New Roman"/>
                <a:sym typeface="Times New Roman"/>
              </a:rPr>
              <a:t>Prop IX.14: </a:t>
            </a:r>
            <a:r>
              <a:rPr lang="en" sz="2400">
                <a:latin typeface="Times New Roman"/>
                <a:ea typeface="Times New Roman"/>
                <a:cs typeface="Times New Roman"/>
                <a:sym typeface="Times New Roman"/>
              </a:rPr>
              <a:t>If a number be the least that is measured by prime numbers, it will not be measured by any other prime number except those originally measuring it. </a:t>
            </a:r>
            <a:endParaRPr sz="2400">
              <a:latin typeface="Times New Roman"/>
              <a:ea typeface="Times New Roman"/>
              <a:cs typeface="Times New Roman"/>
              <a:sym typeface="Times New Roman"/>
            </a:endParaRPr>
          </a:p>
        </p:txBody>
      </p:sp>
      <p:sp>
        <p:nvSpPr>
          <p:cNvPr id="98" name="Google Shape;98;p20"/>
          <p:cNvSpPr txBox="1"/>
          <p:nvPr/>
        </p:nvSpPr>
        <p:spPr>
          <a:xfrm>
            <a:off x="4793225" y="1133700"/>
            <a:ext cx="3123300" cy="2876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highlight>
                  <a:schemeClr val="accent2"/>
                </a:highlight>
                <a:latin typeface="Times New Roman"/>
                <a:ea typeface="Times New Roman"/>
                <a:cs typeface="Times New Roman"/>
                <a:sym typeface="Times New Roman"/>
              </a:rPr>
              <a:t>Example: Suppose we have successive powers of 8. How many powers of 8 are necessary to reach a number that ends in 0?</a:t>
            </a:r>
            <a:endParaRPr b="1" sz="2400">
              <a:highlight>
                <a:schemeClr val="accent2"/>
              </a:highlight>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latin typeface="Times New Roman"/>
                <a:ea typeface="Times New Roman"/>
                <a:cs typeface="Times New Roman"/>
                <a:sym typeface="Times New Roman"/>
              </a:rPr>
              <a:t>Mathematicians began looking for patterns in primes. They knew they were all odd (with the exception of 2) and the larger the primes got, the scarer they became. Many believed they would grow so scarce as to completely disappear. But not Euclid, which leads us to out next great theorem.</a:t>
            </a:r>
            <a:endParaRPr sz="30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