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Books of the Elements:</a:t>
            </a:r>
            <a:endParaRPr/>
          </a:p>
          <a:p>
            <a:pPr indent="0" lvl="0" marL="0" rtl="0" algn="l">
              <a:spcBef>
                <a:spcPts val="0"/>
              </a:spcBef>
              <a:spcAft>
                <a:spcPts val="0"/>
              </a:spcAft>
              <a:buNone/>
            </a:pPr>
            <a:r>
              <a:rPr lang="en"/>
              <a:t>Book VII though IX Euclid proved 102 propositions about whole numbers</a:t>
            </a:r>
            <a:endParaRPr/>
          </a:p>
          <a:p>
            <a:pPr indent="0" lvl="0" marL="0" rtl="0" algn="l">
              <a:spcBef>
                <a:spcPts val="0"/>
              </a:spcBef>
              <a:spcAft>
                <a:spcPts val="0"/>
              </a:spcAft>
              <a:buNone/>
            </a:pPr>
            <a:r>
              <a:rPr lang="en"/>
              <a:t>Then, in the longest and most sophisticated of all the books with 115 propositions, Book X, Euclid takes a turn and discussed incommensurable magnitudes, in modern times this is referred to expressions involving square roots of real numbers</a:t>
            </a:r>
            <a:endParaRPr/>
          </a:p>
          <a:p>
            <a:pPr indent="0" lvl="0" marL="0" rtl="0" algn="l">
              <a:spcBef>
                <a:spcPts val="0"/>
              </a:spcBef>
              <a:spcAft>
                <a:spcPts val="0"/>
              </a:spcAft>
              <a:buNone/>
            </a:pPr>
            <a:r>
              <a:rPr lang="en"/>
              <a:t>Prop X.96: **insert here** // discuss the meaning** </a:t>
            </a:r>
            <a:endParaRPr/>
          </a:p>
          <a:p>
            <a:pPr indent="0" lvl="0" marL="0" rtl="0" algn="l">
              <a:spcBef>
                <a:spcPts val="0"/>
              </a:spcBef>
              <a:spcAft>
                <a:spcPts val="0"/>
              </a:spcAft>
              <a:buNone/>
            </a:pPr>
            <a:r>
              <a:rPr lang="en"/>
              <a:t>Books XI through XIII are concerned with solids or three dimensional geometry</a:t>
            </a:r>
            <a:endParaRPr/>
          </a:p>
          <a:p>
            <a:pPr indent="0" lvl="0" marL="0" rtl="0" algn="l">
              <a:spcBef>
                <a:spcPts val="0"/>
              </a:spcBef>
              <a:spcAft>
                <a:spcPts val="0"/>
              </a:spcAft>
              <a:buNone/>
            </a:pPr>
            <a:r>
              <a:rPr lang="en"/>
              <a:t>The eleventh book has 39 propositions involving the solid geometry of intersecting planes, plane angles and so on</a:t>
            </a:r>
            <a:endParaRPr/>
          </a:p>
          <a:p>
            <a:pPr indent="0" lvl="0" marL="0" rtl="0" algn="l">
              <a:spcBef>
                <a:spcPts val="0"/>
              </a:spcBef>
              <a:spcAft>
                <a:spcPts val="0"/>
              </a:spcAft>
              <a:buNone/>
            </a:pPr>
            <a:r>
              <a:rPr lang="en"/>
              <a:t>One of the major results, Prop XI.21: involving a solid angle, for example the apex of a pyramid, formed by three or more plane angles at a meeting point, Euclid proved that the sum of the plane angles at this point is less than four right angles</a:t>
            </a:r>
            <a:endParaRPr/>
          </a:p>
          <a:p>
            <a:pPr indent="0" lvl="0" marL="0" rtl="0" algn="l">
              <a:spcBef>
                <a:spcPts val="0"/>
              </a:spcBef>
              <a:spcAft>
                <a:spcPts val="0"/>
              </a:spcAft>
              <a:buNone/>
            </a:pPr>
            <a:r>
              <a:rPr lang="en"/>
              <a:t>Book XI dealt with elementary propositions about solid geometry</a:t>
            </a:r>
            <a:endParaRPr/>
          </a:p>
          <a:p>
            <a:pPr indent="0" lvl="0" marL="0" rtl="0" algn="l">
              <a:spcBef>
                <a:spcPts val="0"/>
              </a:spcBef>
              <a:spcAft>
                <a:spcPts val="0"/>
              </a:spcAft>
              <a:buNone/>
            </a:pPr>
            <a:r>
              <a:rPr lang="en"/>
              <a:t>Book XII dove deeper into the geometry of solids</a:t>
            </a:r>
            <a:endParaRPr/>
          </a:p>
          <a:p>
            <a:pPr indent="0" lvl="0" marL="0" rtl="0" algn="l">
              <a:spcBef>
                <a:spcPts val="0"/>
              </a:spcBef>
              <a:spcAft>
                <a:spcPts val="0"/>
              </a:spcAft>
              <a:buNone/>
            </a:pPr>
            <a:r>
              <a:rPr lang="en"/>
              <a:t>For example Prop XII.10 looked at Eudoxus’ method of exhaustion to address issues such as the volume of a cone</a:t>
            </a:r>
            <a:endParaRPr/>
          </a:p>
          <a:p>
            <a:pPr indent="0" lvl="0" marL="0" rtl="0" algn="l">
              <a:spcBef>
                <a:spcPts val="0"/>
              </a:spcBef>
              <a:spcAft>
                <a:spcPts val="0"/>
              </a:spcAft>
              <a:buNone/>
            </a:pPr>
            <a:r>
              <a:rPr lang="en"/>
              <a:t>Prop XII.10: Any cone is a third part of the cylinder which has the same base with its equal height, many years later Archimedes would attribute this proposition to Eudoxus </a:t>
            </a:r>
            <a:endParaRPr/>
          </a:p>
          <a:p>
            <a:pPr indent="0" lvl="0" marL="0" rtl="0" algn="l">
              <a:spcBef>
                <a:spcPts val="0"/>
              </a:spcBef>
              <a:spcAft>
                <a:spcPts val="0"/>
              </a:spcAft>
              <a:buNone/>
            </a:pPr>
            <a:r>
              <a:rPr lang="en"/>
              <a:t>Surprisingly Prop XII.2 (another great result) involves a plane circle, “Circles are to one another as the squares on their diameters” // This result is touched on by Hippocrates, this is comparing areas and diameters of two circles, not determining an area from a given diameter // A1/D1^2 = A2/D2^2 </a:t>
            </a:r>
            <a:endParaRPr/>
          </a:p>
          <a:p>
            <a:pPr indent="0" lvl="0" marL="0" rtl="0" algn="l">
              <a:spcBef>
                <a:spcPts val="0"/>
              </a:spcBef>
              <a:spcAft>
                <a:spcPts val="0"/>
              </a:spcAft>
              <a:buNone/>
            </a:pPr>
            <a:r>
              <a:rPr lang="en"/>
              <a:t>The ratio of the circles area to the square of its diameter is constant, although Euclid did not tough on the numerical value of this constant, although I am sure we can assume…..</a:t>
            </a:r>
            <a:endParaRPr/>
          </a:p>
          <a:p>
            <a:pPr indent="0" lvl="0" marL="0" rtl="0" algn="l">
              <a:spcBef>
                <a:spcPts val="0"/>
              </a:spcBef>
              <a:spcAft>
                <a:spcPts val="0"/>
              </a:spcAft>
              <a:buNone/>
            </a:pPr>
            <a:r>
              <a:rPr lang="en"/>
              <a:t>The last proposition of Book XII is the three dimensional equivalent, “spheres are to one another in triplicate ratio of their respective diameters”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Final Book involves 18 propositions of “regular solids”</a:t>
            </a:r>
            <a:endParaRPr/>
          </a:p>
          <a:p>
            <a:pPr indent="0" lvl="0" marL="0" rtl="0" algn="l">
              <a:spcBef>
                <a:spcPts val="0"/>
              </a:spcBef>
              <a:spcAft>
                <a:spcPts val="0"/>
              </a:spcAft>
              <a:buNone/>
            </a:pPr>
            <a:r>
              <a:rPr lang="en"/>
              <a:t>To the Greeks, the regular solids represented the epitome of beauty and symmetry</a:t>
            </a:r>
            <a:endParaRPr/>
          </a:p>
          <a:p>
            <a:pPr indent="0" lvl="0" marL="0" rtl="0" algn="l">
              <a:spcBef>
                <a:spcPts val="0"/>
              </a:spcBef>
              <a:spcAft>
                <a:spcPts val="0"/>
              </a:spcAft>
              <a:buNone/>
            </a:pPr>
            <a:r>
              <a:rPr lang="en"/>
              <a:t>Five solids were known: tetrahedron (pyramid with an equilateral triangle at each of its four faces), the cube, the octahedron (equilateral triangles at each of its eight faces), dodecahedron (regular pentagons at each of its twelve faces), icosahedron (a 20-faced solid with equilateral triangles as faces)</a:t>
            </a:r>
            <a:endParaRPr/>
          </a:p>
          <a:p>
            <a:pPr indent="0" lvl="0" marL="0" rtl="0" algn="l">
              <a:spcBef>
                <a:spcPts val="0"/>
              </a:spcBef>
              <a:spcAft>
                <a:spcPts val="0"/>
              </a:spcAft>
              <a:buNone/>
            </a:pPr>
            <a:r>
              <a:rPr lang="en"/>
              <a:t>These were also featured in Plato’s </a:t>
            </a:r>
            <a:r>
              <a:rPr i="1" lang="en"/>
              <a:t>Timaeus, </a:t>
            </a:r>
            <a:r>
              <a:rPr lang="en"/>
              <a:t>around 350 BC, he considered each of the four elements -- fire, water, air, earth -- these could only have been created out of perfect bodies, so it seemed clear to Plato that each element was one of the regular solids</a:t>
            </a:r>
            <a:endParaRPr/>
          </a:p>
          <a:p>
            <a:pPr indent="0" lvl="0" marL="0" rtl="0" algn="l">
              <a:spcBef>
                <a:spcPts val="0"/>
              </a:spcBef>
              <a:spcAft>
                <a:spcPts val="0"/>
              </a:spcAft>
              <a:buNone/>
            </a:pPr>
            <a:r>
              <a:rPr lang="en"/>
              <a:t>The final proposition, Euclid proved that there can be no more regular solids other than the five listed above, this proof is sophisticated in nature and relies on Prop XI.21</a:t>
            </a:r>
            <a:endParaRPr/>
          </a:p>
          <a:p>
            <a:pPr indent="0" lvl="0" marL="0" rtl="0" algn="l">
              <a:spcBef>
                <a:spcPts val="0"/>
              </a:spcBef>
              <a:spcAft>
                <a:spcPts val="0"/>
              </a:spcAft>
              <a:buNone/>
            </a:pPr>
            <a:r>
              <a:rPr lang="en"/>
              <a:t>**open the book and read the explanation here, Pp 80** great discussion!!</a:t>
            </a:r>
            <a:endParaRPr/>
          </a:p>
          <a:p>
            <a:pPr indent="0" lvl="0" marL="0" rtl="0" algn="l">
              <a:spcBef>
                <a:spcPts val="0"/>
              </a:spcBef>
              <a:spcAft>
                <a:spcPts val="0"/>
              </a:spcAft>
              <a:buNone/>
            </a:pPr>
            <a:r>
              <a:rPr lang="en"/>
              <a:t>And with this discussion, the Elements come to an end. Truly a test of time for Euclid, still a modern day marvel.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7b2d190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7b2d190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7b2d190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7b2d190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7b2d1908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7b2d1908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7b2d1908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7b2d1908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7b2d1908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7b2d1908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7b2d1908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7b2d1908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7b2d1908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7b2d1908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640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Final Books of the Elements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Euclid</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75</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latin typeface="Times New Roman"/>
                <a:ea typeface="Times New Roman"/>
                <a:cs typeface="Times New Roman"/>
                <a:sym typeface="Times New Roman"/>
              </a:rPr>
              <a:t>Book VII through IX Euclid proved 102 propositions about whole number.</a:t>
            </a:r>
            <a:endParaRPr sz="2400">
              <a:latin typeface="Times New Roman"/>
              <a:ea typeface="Times New Roman"/>
              <a:cs typeface="Times New Roman"/>
              <a:sym typeface="Times New Roman"/>
            </a:endParaRPr>
          </a:p>
        </p:txBody>
      </p:sp>
      <p:sp>
        <p:nvSpPr>
          <p:cNvPr id="61" name="Google Shape;6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In Book X alone he proves 115 propositions regarding incommensurable magnitudes.</a:t>
            </a:r>
            <a:endParaRPr>
              <a:latin typeface="Times New Roman"/>
              <a:ea typeface="Times New Roman"/>
              <a:cs typeface="Times New Roman"/>
              <a:sym typeface="Times New Roman"/>
            </a:endParaRPr>
          </a:p>
        </p:txBody>
      </p:sp>
      <p:sp>
        <p:nvSpPr>
          <p:cNvPr id="62" name="Google Shape;62;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Prop X.96: </a:t>
            </a:r>
            <a:r>
              <a:rPr i="1" lang="en" sz="2400">
                <a:latin typeface="Times New Roman"/>
                <a:ea typeface="Times New Roman"/>
                <a:cs typeface="Times New Roman"/>
                <a:sym typeface="Times New Roman"/>
              </a:rPr>
              <a:t>if an area be contained by a rational straight line and a sixth apotome, the side of the area is a straight line which produces with a medial area a medial whole</a:t>
            </a:r>
            <a:endParaRPr i="1" sz="2400">
              <a:latin typeface="Times New Roman"/>
              <a:ea typeface="Times New Roman"/>
              <a:cs typeface="Times New Roman"/>
              <a:sym typeface="Times New Roman"/>
            </a:endParaRPr>
          </a:p>
          <a:p>
            <a:pPr indent="0" lvl="0" marL="0" rtl="0" algn="l">
              <a:spcBef>
                <a:spcPts val="1600"/>
              </a:spcBef>
              <a:spcAft>
                <a:spcPts val="1600"/>
              </a:spcAft>
              <a:buNone/>
            </a:pPr>
            <a:r>
              <a:rPr lang="en" sz="1200">
                <a:latin typeface="Times New Roman"/>
                <a:ea typeface="Times New Roman"/>
                <a:cs typeface="Times New Roman"/>
                <a:sym typeface="Times New Roman"/>
              </a:rPr>
              <a:t>**an example of his work in this chapter, many of these propositions seem obsolete due to the rational and irrational number systems</a:t>
            </a:r>
            <a:endParaRPr sz="1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Book XI through Book XIII</a:t>
            </a:r>
            <a:endParaRPr>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These books are concerned with solids or three dimensional geometry</a:t>
            </a:r>
            <a:endParaRPr>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
                <a:latin typeface="Times New Roman"/>
                <a:ea typeface="Times New Roman"/>
                <a:cs typeface="Times New Roman"/>
                <a:sym typeface="Times New Roman"/>
              </a:rPr>
              <a:t>The eleventh book has 39 propositions about solid geometry of intersecting planes, plane angles and so on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368300" lvl="0" marL="457200" rtl="0" algn="l">
              <a:spcBef>
                <a:spcPts val="1600"/>
              </a:spcBef>
              <a:spcAft>
                <a:spcPts val="0"/>
              </a:spcAft>
              <a:buSzPts val="2200"/>
              <a:buFont typeface="Times New Roman"/>
              <a:buChar char="-"/>
            </a:pPr>
            <a:r>
              <a:rPr lang="en" sz="2200">
                <a:latin typeface="Times New Roman"/>
                <a:ea typeface="Times New Roman"/>
                <a:cs typeface="Times New Roman"/>
                <a:sym typeface="Times New Roman"/>
              </a:rPr>
              <a:t>A major result: </a:t>
            </a:r>
            <a:r>
              <a:rPr b="1" lang="en" sz="2200">
                <a:latin typeface="Times New Roman"/>
                <a:ea typeface="Times New Roman"/>
                <a:cs typeface="Times New Roman"/>
                <a:sym typeface="Times New Roman"/>
              </a:rPr>
              <a:t>Prop XI.21: </a:t>
            </a:r>
            <a:r>
              <a:rPr lang="en" sz="2200">
                <a:latin typeface="Times New Roman"/>
                <a:ea typeface="Times New Roman"/>
                <a:cs typeface="Times New Roman"/>
                <a:sym typeface="Times New Roman"/>
              </a:rPr>
              <a:t>a solid angle, produced by three or more plane angles, the sum of the plane angles at this point is less than four right angles </a:t>
            </a:r>
            <a:endParaRPr sz="2200">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457200" rtl="0" algn="l">
              <a:spcBef>
                <a:spcPts val="1600"/>
              </a:spcBef>
              <a:spcAft>
                <a:spcPts val="160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Book XI through XIII</a:t>
            </a:r>
            <a:endParaRPr>
              <a:latin typeface="Times New Roman"/>
              <a:ea typeface="Times New Roman"/>
              <a:cs typeface="Times New Roman"/>
              <a:sym typeface="Times New Roman"/>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Book XII dove deeper into geometry of solids</a:t>
            </a:r>
            <a:endParaRPr>
              <a:latin typeface="Times New Roman"/>
              <a:ea typeface="Times New Roman"/>
              <a:cs typeface="Times New Roman"/>
              <a:sym typeface="Times New Roman"/>
            </a:endParaRPr>
          </a:p>
          <a:p>
            <a:pPr indent="-342900" lvl="0" marL="457200" rtl="0" algn="l">
              <a:spcBef>
                <a:spcPts val="1600"/>
              </a:spcBef>
              <a:spcAft>
                <a:spcPts val="0"/>
              </a:spcAft>
              <a:buSzPts val="1800"/>
              <a:buFont typeface="Times New Roman"/>
              <a:buChar char="-"/>
            </a:pPr>
            <a:r>
              <a:rPr lang="en">
                <a:latin typeface="Times New Roman"/>
                <a:ea typeface="Times New Roman"/>
                <a:cs typeface="Times New Roman"/>
                <a:sym typeface="Times New Roman"/>
              </a:rPr>
              <a:t>Major Result: </a:t>
            </a:r>
            <a:r>
              <a:rPr b="1" lang="en">
                <a:latin typeface="Times New Roman"/>
                <a:ea typeface="Times New Roman"/>
                <a:cs typeface="Times New Roman"/>
                <a:sym typeface="Times New Roman"/>
              </a:rPr>
              <a:t>Prop XII.10: </a:t>
            </a:r>
            <a:r>
              <a:rPr lang="en">
                <a:latin typeface="Times New Roman"/>
                <a:ea typeface="Times New Roman"/>
                <a:cs typeface="Times New Roman"/>
                <a:sym typeface="Times New Roman"/>
              </a:rPr>
              <a:t>Any cone is a third part of the cylinder which has the same base with its equal height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Prop XII.2: </a:t>
            </a:r>
            <a:r>
              <a:rPr lang="en">
                <a:latin typeface="Times New Roman"/>
                <a:ea typeface="Times New Roman"/>
                <a:cs typeface="Times New Roman"/>
                <a:sym typeface="Times New Roman"/>
              </a:rPr>
              <a:t>Circles are to one another as the squares on their diameters (we saw that Hippocrates knew this as well)</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Final Prop XII: </a:t>
            </a:r>
            <a:r>
              <a:rPr lang="en">
                <a:latin typeface="Times New Roman"/>
                <a:ea typeface="Times New Roman"/>
                <a:cs typeface="Times New Roman"/>
                <a:sym typeface="Times New Roman"/>
              </a:rPr>
              <a:t>spheres are to one another in triplicate ratio of their respective diameters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Book XI through XIII</a:t>
            </a:r>
            <a:endParaRPr>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The Final Book involves 18 propositions of “regular solids”</a:t>
            </a:r>
            <a:endParaRPr sz="1900">
              <a:latin typeface="Times New Roman"/>
              <a:ea typeface="Times New Roman"/>
              <a:cs typeface="Times New Roman"/>
              <a:sym typeface="Times New Roman"/>
            </a:endParaRPr>
          </a:p>
          <a:p>
            <a:pPr indent="-349250" lvl="0" marL="457200" rtl="0" algn="l">
              <a:spcBef>
                <a:spcPts val="1600"/>
              </a:spcBef>
              <a:spcAft>
                <a:spcPts val="0"/>
              </a:spcAft>
              <a:buSzPts val="1900"/>
              <a:buFont typeface="Times New Roman"/>
              <a:buChar char="-"/>
            </a:pPr>
            <a:r>
              <a:rPr lang="en" sz="1900">
                <a:latin typeface="Times New Roman"/>
                <a:ea typeface="Times New Roman"/>
                <a:cs typeface="Times New Roman"/>
                <a:sym typeface="Times New Roman"/>
              </a:rPr>
              <a:t>The Greeks thought regular solids represented the epitome of beauty and symmetry</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Five solids were known: tetrahedron, cube, octahedron, dodecahedron, icosahedron</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These appeared in Plato’s </a:t>
            </a:r>
            <a:r>
              <a:rPr i="1" lang="en" sz="1900">
                <a:latin typeface="Times New Roman"/>
                <a:ea typeface="Times New Roman"/>
                <a:cs typeface="Times New Roman"/>
                <a:sym typeface="Times New Roman"/>
              </a:rPr>
              <a:t>Timaeus</a:t>
            </a:r>
            <a:r>
              <a:rPr lang="en" sz="1900">
                <a:latin typeface="Times New Roman"/>
                <a:ea typeface="Times New Roman"/>
                <a:cs typeface="Times New Roman"/>
                <a:sym typeface="Times New Roman"/>
              </a:rPr>
              <a:t> around 350 BC, Plato thought each element -- fire, water, air, earth -- must have been created by perfect bodies, so each was one of the regular solids</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Euclid proved there can be no more than the five regular solids mentioned above</a:t>
            </a:r>
            <a:endParaRPr sz="1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five regular solids.</a:t>
            </a:r>
            <a:endParaRPr>
              <a:latin typeface="Times New Roman"/>
              <a:ea typeface="Times New Roman"/>
              <a:cs typeface="Times New Roman"/>
              <a:sym typeface="Times New Roman"/>
            </a:endParaRPr>
          </a:p>
        </p:txBody>
      </p:sp>
      <p:pic>
        <p:nvPicPr>
          <p:cNvPr id="86" name="Google Shape;86;p18"/>
          <p:cNvPicPr preferRelativeResize="0"/>
          <p:nvPr/>
        </p:nvPicPr>
        <p:blipFill>
          <a:blip r:embed="rId3">
            <a:alphaModFix/>
          </a:blip>
          <a:stretch>
            <a:fillRect/>
          </a:stretch>
        </p:blipFill>
        <p:spPr>
          <a:xfrm>
            <a:off x="2757950" y="304800"/>
            <a:ext cx="5432067" cy="3925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latin typeface="Times New Roman"/>
                <a:ea typeface="Times New Roman"/>
                <a:cs typeface="Times New Roman"/>
                <a:sym typeface="Times New Roman"/>
              </a:rPr>
              <a:t>Discussion:</a:t>
            </a:r>
            <a:endParaRPr b="1" sz="3600">
              <a:latin typeface="Times New Roman"/>
              <a:ea typeface="Times New Roman"/>
              <a:cs typeface="Times New Roman"/>
              <a:sym typeface="Times New Roman"/>
            </a:endParaRPr>
          </a:p>
          <a:p>
            <a:pPr indent="0" lvl="0" marL="0" rtl="0" algn="ctr">
              <a:spcBef>
                <a:spcPts val="0"/>
              </a:spcBef>
              <a:spcAft>
                <a:spcPts val="0"/>
              </a:spcAft>
              <a:buNone/>
            </a:pPr>
            <a:r>
              <a:t/>
            </a:r>
            <a:endParaRPr b="1" sz="3000">
              <a:latin typeface="Times New Roman"/>
              <a:ea typeface="Times New Roman"/>
              <a:cs typeface="Times New Roman"/>
              <a:sym typeface="Times New Roman"/>
            </a:endParaRPr>
          </a:p>
          <a:p>
            <a:pPr indent="0" lvl="0" marL="0" rtl="0" algn="ctr">
              <a:spcBef>
                <a:spcPts val="0"/>
              </a:spcBef>
              <a:spcAft>
                <a:spcPts val="0"/>
              </a:spcAft>
              <a:buNone/>
            </a:pPr>
            <a:r>
              <a:rPr lang="en" sz="3000">
                <a:latin typeface="Times New Roman"/>
                <a:ea typeface="Times New Roman"/>
                <a:cs typeface="Times New Roman"/>
                <a:sym typeface="Times New Roman"/>
              </a:rPr>
              <a:t>Why can there only be five regular solids?</a:t>
            </a:r>
            <a:endParaRPr sz="3000">
              <a:latin typeface="Times New Roman"/>
              <a:ea typeface="Times New Roman"/>
              <a:cs typeface="Times New Roman"/>
              <a:sym typeface="Times New Roman"/>
            </a:endParaRPr>
          </a:p>
        </p:txBody>
      </p:sp>
      <p:sp>
        <p:nvSpPr>
          <p:cNvPr id="92" name="Google Shape;92;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The final result: </a:t>
            </a:r>
            <a:r>
              <a:rPr b="1" lang="en">
                <a:latin typeface="Times New Roman"/>
                <a:ea typeface="Times New Roman"/>
                <a:cs typeface="Times New Roman"/>
                <a:sym typeface="Times New Roman"/>
              </a:rPr>
              <a:t>Prop XI.21</a:t>
            </a:r>
            <a:endParaRPr b="1">
              <a:latin typeface="Times New Roman"/>
              <a:ea typeface="Times New Roman"/>
              <a:cs typeface="Times New Roman"/>
              <a:sym typeface="Times New Roman"/>
            </a:endParaRPr>
          </a:p>
        </p:txBody>
      </p:sp>
      <p:sp>
        <p:nvSpPr>
          <p:cNvPr id="93" name="Google Shape;93;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Examine solids with triangles as the faces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With squares as the faces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 sz="2400">
                <a:latin typeface="Times New Roman"/>
                <a:ea typeface="Times New Roman"/>
                <a:cs typeface="Times New Roman"/>
                <a:sym typeface="Times New Roman"/>
              </a:rPr>
              <a:t>With pentagons as the faces</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Thus ends our journey through Euclid’s </a:t>
            </a:r>
            <a:r>
              <a:rPr i="1" lang="en">
                <a:latin typeface="Times New Roman"/>
                <a:ea typeface="Times New Roman"/>
                <a:cs typeface="Times New Roman"/>
                <a:sym typeface="Times New Roman"/>
              </a:rPr>
              <a:t>Elements</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