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Archimedes also wrote on the geometry of spirals, and conoids and spheroids and provided a remarkable means of calculating the area under a parabola by summing a certain infinite geometric series </a:t>
            </a:r>
            <a:endParaRPr/>
          </a:p>
          <a:p>
            <a:pPr indent="0" lvl="0" marL="0" rtl="0" algn="l">
              <a:spcBef>
                <a:spcPts val="0"/>
              </a:spcBef>
              <a:spcAft>
                <a:spcPts val="0"/>
              </a:spcAft>
              <a:buNone/>
            </a:pPr>
            <a:r>
              <a:rPr lang="en"/>
              <a:t>Archimedes was very far ahead of his time, covering topics of calculus as early as 200s BC</a:t>
            </a:r>
            <a:endParaRPr/>
          </a:p>
          <a:p>
            <a:pPr indent="0" lvl="0" marL="0" rtl="0" algn="l">
              <a:spcBef>
                <a:spcPts val="0"/>
              </a:spcBef>
              <a:spcAft>
                <a:spcPts val="0"/>
              </a:spcAft>
              <a:buNone/>
            </a:pPr>
            <a:r>
              <a:rPr lang="en"/>
              <a:t>His greatest masterpiece was </a:t>
            </a:r>
            <a:r>
              <a:rPr i="1" lang="en"/>
              <a:t>On the Sphere and the Cylinder</a:t>
            </a:r>
            <a:r>
              <a:rPr lang="en"/>
              <a:t> a two volume book about the volumes and surface areas of spheres and related bodies, achieving for three dimensional solids what </a:t>
            </a:r>
            <a:r>
              <a:rPr i="1" lang="en"/>
              <a:t>Measurement of a Circle</a:t>
            </a:r>
            <a:r>
              <a:rPr lang="en"/>
              <a:t> had done for two dimensional figures</a:t>
            </a:r>
            <a:endParaRPr/>
          </a:p>
          <a:p>
            <a:pPr indent="0" lvl="0" marL="0" rtl="0" algn="l">
              <a:spcBef>
                <a:spcPts val="0"/>
              </a:spcBef>
              <a:spcAft>
                <a:spcPts val="0"/>
              </a:spcAft>
              <a:buNone/>
            </a:pPr>
            <a:r>
              <a:rPr lang="en"/>
              <a:t>As we saw from Euclid, he knew that the volume of a Sphere was to the cube of its diameter by a constant </a:t>
            </a:r>
            <a:r>
              <a:rPr i="1" lang="en"/>
              <a:t>m</a:t>
            </a:r>
            <a:r>
              <a:rPr lang="en"/>
              <a:t>, so V = </a:t>
            </a:r>
            <a:r>
              <a:rPr i="1" lang="en"/>
              <a:t>m</a:t>
            </a:r>
            <a:r>
              <a:rPr lang="en"/>
              <a:t>D^3</a:t>
            </a:r>
            <a:endParaRPr/>
          </a:p>
          <a:p>
            <a:pPr indent="0" lvl="0" marL="0" rtl="0" algn="l">
              <a:spcBef>
                <a:spcPts val="0"/>
              </a:spcBef>
              <a:spcAft>
                <a:spcPts val="0"/>
              </a:spcAft>
              <a:buNone/>
            </a:pPr>
            <a:r>
              <a:rPr lang="en"/>
              <a:t>This book also started with a list of definitions and postulates and from there derived even more </a:t>
            </a:r>
            <a:r>
              <a:rPr lang="en"/>
              <a:t>sophisticated</a:t>
            </a:r>
            <a:r>
              <a:rPr lang="en"/>
              <a:t> theorems </a:t>
            </a:r>
            <a:endParaRPr/>
          </a:p>
          <a:p>
            <a:pPr indent="0" lvl="0" marL="0" rtl="0" algn="l">
              <a:spcBef>
                <a:spcPts val="0"/>
              </a:spcBef>
              <a:spcAft>
                <a:spcPts val="0"/>
              </a:spcAft>
              <a:buNone/>
            </a:pPr>
            <a:r>
              <a:rPr lang="en"/>
              <a:t>The first proposition was “If a polygon is circumscribed about a circle, then the perimeter of the polygon is greater than the circumference of the circle”</a:t>
            </a:r>
            <a:endParaRPr/>
          </a:p>
          <a:p>
            <a:pPr indent="0" lvl="0" marL="0" rtl="0" algn="l">
              <a:spcBef>
                <a:spcPts val="0"/>
              </a:spcBef>
              <a:spcAft>
                <a:spcPts val="0"/>
              </a:spcAft>
              <a:buNone/>
            </a:pPr>
            <a:r>
              <a:rPr lang="en"/>
              <a:t>Proposition 13: “The surface of any right circular cylinder excluding the bases is equal to a circle whose radius is a mean proportional between the side of the cylinder and the diameter of the base” Notes: in modern terminology -- lateral surface (cylinder) = area (circle) = pi * x^2 = 2 * pi * r * h</a:t>
            </a:r>
            <a:endParaRPr/>
          </a:p>
          <a:p>
            <a:pPr indent="0" lvl="0" marL="0" rtl="0" algn="l">
              <a:spcBef>
                <a:spcPts val="0"/>
              </a:spcBef>
              <a:spcAft>
                <a:spcPts val="0"/>
              </a:spcAft>
              <a:buNone/>
            </a:pPr>
            <a:r>
              <a:rPr lang="en"/>
              <a:t>Archimedes continued with a few more like-sounding propositions finally reaching the big result, surface area of a sphere</a:t>
            </a:r>
            <a:endParaRPr/>
          </a:p>
          <a:p>
            <a:pPr indent="0" lvl="0" marL="0" rtl="0" algn="l">
              <a:spcBef>
                <a:spcPts val="0"/>
              </a:spcBef>
              <a:spcAft>
                <a:spcPts val="0"/>
              </a:spcAft>
              <a:buNone/>
            </a:pPr>
            <a:r>
              <a:rPr lang="en"/>
              <a:t>Archimedes used a similar approach using the method of exhaustion and approximating the surface area through using cones and frusta of cones whose surface area had previously been determined, the book does not have the space to get into covering Archimedes argument, but rather just gives us the final, important result</a:t>
            </a:r>
            <a:endParaRPr/>
          </a:p>
          <a:p>
            <a:pPr indent="0" lvl="0" marL="0" rtl="0" algn="l">
              <a:spcBef>
                <a:spcPts val="0"/>
              </a:spcBef>
              <a:spcAft>
                <a:spcPts val="0"/>
              </a:spcAft>
              <a:buNone/>
            </a:pPr>
            <a:r>
              <a:rPr lang="en"/>
              <a:t>He had proven, Proposition 33: The surface of any sphere is equal to four times the greatest circle in it</a:t>
            </a:r>
            <a:endParaRPr/>
          </a:p>
          <a:p>
            <a:pPr indent="0" lvl="0" marL="0" rtl="0" algn="l">
              <a:spcBef>
                <a:spcPts val="0"/>
              </a:spcBef>
              <a:spcAft>
                <a:spcPts val="0"/>
              </a:spcAft>
              <a:buNone/>
            </a:pPr>
            <a:r>
              <a:rPr lang="en"/>
              <a:t>He proved it using his favorite method, showing that it is impossible for the sphere’s surface to be any </a:t>
            </a:r>
            <a:r>
              <a:rPr i="1" lang="en"/>
              <a:t>more </a:t>
            </a:r>
            <a:r>
              <a:rPr lang="en"/>
              <a:t>than the largest circle’s area, and impossible to be any </a:t>
            </a:r>
            <a:r>
              <a:rPr i="1" lang="en"/>
              <a:t>less </a:t>
            </a:r>
            <a:r>
              <a:rPr lang="en"/>
              <a:t>than as well, showing that it is necessary to be equal to</a:t>
            </a:r>
            <a:endParaRPr/>
          </a:p>
          <a:p>
            <a:pPr indent="0" lvl="0" marL="0" rtl="0" algn="l">
              <a:spcBef>
                <a:spcPts val="0"/>
              </a:spcBef>
              <a:spcAft>
                <a:spcPts val="0"/>
              </a:spcAft>
              <a:buNone/>
            </a:pPr>
            <a:r>
              <a:rPr lang="en"/>
              <a:t>We know that the sphere’s greatest circle area is through the hemisphere, then we can translate the formula into surface area (sphere) = 4 * pi * r^2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sophistication of Archimedes math seemed to anticipate the ideas of modern integral calculus </a:t>
            </a:r>
            <a:endParaRPr/>
          </a:p>
          <a:p>
            <a:pPr indent="0" lvl="0" marL="0" rtl="0" algn="l">
              <a:spcBef>
                <a:spcPts val="0"/>
              </a:spcBef>
              <a:spcAft>
                <a:spcPts val="0"/>
              </a:spcAft>
              <a:buNone/>
            </a:pPr>
            <a:r>
              <a:rPr lang="en"/>
              <a:t>Many people are bothered by the fact that the sphere’s surface is exactly four times the hemisphere area, why exactly 4?</a:t>
            </a:r>
            <a:endParaRPr/>
          </a:p>
          <a:p>
            <a:pPr indent="0" lvl="0" marL="0" rtl="0" algn="l">
              <a:spcBef>
                <a:spcPts val="0"/>
              </a:spcBef>
              <a:spcAft>
                <a:spcPts val="0"/>
              </a:spcAft>
              <a:buNone/>
            </a:pPr>
            <a:r>
              <a:rPr lang="en"/>
              <a:t>Archimedes wrote, in a letter to Dositheus, a scholar in Alexandria, that he did not search for this great discovery, and he did not invent or create this fact, but rather stumbled upon a fortunate discovery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Proposition 34: Any sphere is equal to four times the cone which has its base equal to the greatest circle in the sphere and its height equal to the radius of the sphere</a:t>
            </a:r>
            <a:endParaRPr/>
          </a:p>
          <a:p>
            <a:pPr indent="0" lvl="0" marL="0" rtl="0" algn="l">
              <a:spcBef>
                <a:spcPts val="0"/>
              </a:spcBef>
              <a:spcAft>
                <a:spcPts val="0"/>
              </a:spcAft>
              <a:buNone/>
            </a:pPr>
            <a:r>
              <a:rPr lang="en"/>
              <a:t>Again Archimedes expressed the volume of the sphere in non-algebraic terms, but rather terms that involved simpler geometric figures whose volume had already been determined</a:t>
            </a:r>
            <a:endParaRPr/>
          </a:p>
          <a:p>
            <a:pPr indent="0" lvl="0" marL="0" rtl="0" algn="l">
              <a:spcBef>
                <a:spcPts val="0"/>
              </a:spcBef>
              <a:spcAft>
                <a:spcPts val="0"/>
              </a:spcAft>
              <a:buNone/>
            </a:pPr>
            <a:r>
              <a:rPr lang="en"/>
              <a:t>This also clarifies the relationship between pi and the volume constant </a:t>
            </a:r>
            <a:r>
              <a:rPr i="1" lang="en"/>
              <a:t>m</a:t>
            </a:r>
            <a:r>
              <a:rPr lang="en"/>
              <a:t>, some easy algebra shows that </a:t>
            </a:r>
            <a:r>
              <a:rPr i="1" lang="en"/>
              <a:t>m </a:t>
            </a:r>
            <a:r>
              <a:rPr lang="en"/>
              <a:t>= pi/6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Immediately after Prop 33 &amp; 34, Archimedes commented on a cylinder circumscribed about the sphere. He asserted that the cylinder is half again as large as the sphere in both volume and surface area. </a:t>
            </a:r>
            <a:endParaRPr/>
          </a:p>
          <a:p>
            <a:pPr indent="0" lvl="0" marL="0" rtl="0" algn="l">
              <a:spcBef>
                <a:spcPts val="0"/>
              </a:spcBef>
              <a:spcAft>
                <a:spcPts val="0"/>
              </a:spcAft>
              <a:buNone/>
            </a:pPr>
            <a:r>
              <a:rPr lang="en"/>
              <a:t>Notice, a cylinder circumscribed about a sphere has radius r, as does the sphere, and height 2r.</a:t>
            </a:r>
            <a:endParaRPr/>
          </a:p>
          <a:p>
            <a:pPr indent="0" lvl="0" marL="0" rtl="0" algn="l">
              <a:spcBef>
                <a:spcPts val="0"/>
              </a:spcBef>
              <a:spcAft>
                <a:spcPts val="0"/>
              </a:spcAft>
              <a:buNone/>
            </a:pPr>
            <a:r>
              <a:rPr lang="en"/>
              <a:t>Total cylinder surface = 2pi*r*h + pi*r^2 + pi*r^2 = 2pi*r(2r) + 2*pi*r^2 = 6pi*r^2 = 3/2(4pi * r*r) = 3/2(spherical surface). Thus half again a sphere.</a:t>
            </a:r>
            <a:endParaRPr/>
          </a:p>
          <a:p>
            <a:pPr indent="0" lvl="0" marL="0" rtl="0" algn="l">
              <a:spcBef>
                <a:spcPts val="0"/>
              </a:spcBef>
              <a:spcAft>
                <a:spcPts val="0"/>
              </a:spcAft>
              <a:buNone/>
            </a:pPr>
            <a:r>
              <a:rPr lang="en"/>
              <a:t>The same algebraic argument goes for volume. </a:t>
            </a:r>
            <a:endParaRPr/>
          </a:p>
          <a:p>
            <a:pPr indent="0" lvl="0" marL="0" rtl="0" algn="l">
              <a:spcBef>
                <a:spcPts val="0"/>
              </a:spcBef>
              <a:spcAft>
                <a:spcPts val="0"/>
              </a:spcAft>
              <a:buNone/>
            </a:pPr>
            <a:r>
              <a:rPr lang="en"/>
              <a:t>Thus sums up the treatise we are examining.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Archimedes was doing mathematics thousands of years ahead of his time, never again has there been a mathematician this far ahead of his time. </a:t>
            </a:r>
            <a:endParaRPr/>
          </a:p>
          <a:p>
            <a:pPr indent="0" lvl="0" marL="0" rtl="0" algn="l">
              <a:spcBef>
                <a:spcPts val="0"/>
              </a:spcBef>
              <a:spcAft>
                <a:spcPts val="0"/>
              </a:spcAft>
              <a:buNone/>
            </a:pPr>
            <a:r>
              <a:rPr lang="en"/>
              <a:t>Voltaire wrote, “There is more imagination in the head of Archimedes than in that of Homer.”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bd0e12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bd0e123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bd0e12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bd0e12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7bd0e12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7bd0e12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bd0e12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bd0e12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7bd0e123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7bd0e123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7bd0e12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7bd0e12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Archimedes’ Masterpiece: On the Sphere and the Cylinder</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99</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Times New Roman"/>
                <a:ea typeface="Times New Roman"/>
                <a:cs typeface="Times New Roman"/>
                <a:sym typeface="Times New Roman"/>
              </a:rPr>
              <a:t>On the Sphere and the Cylinder</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Archimedes wrote on the geometry of spirals, conoids, and provided the means of calculating the area under a parabola by summing a certain infinite geometric series.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From Euclid, we saw that the ratio between the volume of any sphere and the cube of its diameter is constant, we call this </a:t>
            </a:r>
            <a:r>
              <a:rPr i="1" lang="en">
                <a:latin typeface="Times New Roman"/>
                <a:ea typeface="Times New Roman"/>
                <a:cs typeface="Times New Roman"/>
                <a:sym typeface="Times New Roman"/>
              </a:rPr>
              <a:t>m</a:t>
            </a:r>
            <a:endParaRPr i="1">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This book started with a list of definitions and postulates, and from there derived even more sophisticated theorems</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The first proposition, “If a polygon is circumscribed about a circle, then the perimeter of the polygon is greater than the circumference of the circle.”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66355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Proposition 13:</a:t>
            </a:r>
            <a:endParaRPr b="1">
              <a:latin typeface="Times New Roman"/>
              <a:ea typeface="Times New Roman"/>
              <a:cs typeface="Times New Roman"/>
              <a:sym typeface="Times New Roman"/>
            </a:endParaRPr>
          </a:p>
        </p:txBody>
      </p:sp>
      <p:sp>
        <p:nvSpPr>
          <p:cNvPr id="67" name="Google Shape;67;p15"/>
          <p:cNvSpPr txBox="1"/>
          <p:nvPr>
            <p:ph idx="1" type="subTitle"/>
          </p:nvPr>
        </p:nvSpPr>
        <p:spPr>
          <a:xfrm>
            <a:off x="265500" y="2145850"/>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does this look like in modern terminology?</a:t>
            </a:r>
            <a:endParaRPr>
              <a:latin typeface="Times New Roman"/>
              <a:ea typeface="Times New Roman"/>
              <a:cs typeface="Times New Roman"/>
              <a:sym typeface="Times New Roman"/>
            </a:endParaRPr>
          </a:p>
        </p:txBody>
      </p:sp>
      <p:sp>
        <p:nvSpPr>
          <p:cNvPr id="68" name="Google Shape;68;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latin typeface="Times New Roman"/>
                <a:ea typeface="Times New Roman"/>
                <a:cs typeface="Times New Roman"/>
                <a:sym typeface="Times New Roman"/>
              </a:rPr>
              <a:t>“The surface of any right circular cylinder excluding the bases is equal to a circle whose radius is a mean proportional between the side of the cylinder and the diameter of the base”</a:t>
            </a:r>
            <a:br>
              <a:rPr lang="en"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490250" y="450150"/>
            <a:ext cx="4081800" cy="227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Proposition 33: The surface of any sphere is equal to four times the greatest circle in it</a:t>
            </a:r>
            <a:endParaRPr b="1" sz="3000">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4572000" y="2086125"/>
            <a:ext cx="3819525" cy="253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490250" y="450150"/>
            <a:ext cx="5955600" cy="25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Times New Roman"/>
                <a:ea typeface="Times New Roman"/>
                <a:cs typeface="Times New Roman"/>
                <a:sym typeface="Times New Roman"/>
              </a:rPr>
              <a:t>Proposition 34: Any sphere is equal to four times the cone which has its base equal to the greatest circle in the sphere and its height equal to the radius of the sphere</a:t>
            </a:r>
            <a:br>
              <a:rPr b="1" lang="en" sz="3000">
                <a:latin typeface="Times New Roman"/>
                <a:ea typeface="Times New Roman"/>
                <a:cs typeface="Times New Roman"/>
                <a:sym typeface="Times New Roman"/>
              </a:rPr>
            </a:br>
            <a:r>
              <a:rPr b="1" lang="en" sz="3000">
                <a:latin typeface="Times New Roman"/>
                <a:ea typeface="Times New Roman"/>
                <a:cs typeface="Times New Roman"/>
                <a:sym typeface="Times New Roman"/>
              </a:rPr>
              <a:t> </a:t>
            </a:r>
            <a:endParaRPr b="1" sz="3000">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4572000" y="2731000"/>
            <a:ext cx="3876675" cy="180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We have seen the argument for the value of the constant </a:t>
            </a:r>
            <a:r>
              <a:rPr i="1" lang="en" sz="3000">
                <a:latin typeface="Times New Roman"/>
                <a:ea typeface="Times New Roman"/>
                <a:cs typeface="Times New Roman"/>
                <a:sym typeface="Times New Roman"/>
              </a:rPr>
              <a:t>k</a:t>
            </a:r>
            <a:r>
              <a:rPr lang="en" sz="3000">
                <a:latin typeface="Times New Roman"/>
                <a:ea typeface="Times New Roman"/>
                <a:cs typeface="Times New Roman"/>
                <a:sym typeface="Times New Roman"/>
              </a:rPr>
              <a:t>, let’s examine an argument for the value of the similar volume constant, </a:t>
            </a:r>
            <a:r>
              <a:rPr i="1" lang="en" sz="3000">
                <a:latin typeface="Times New Roman"/>
                <a:ea typeface="Times New Roman"/>
                <a:cs typeface="Times New Roman"/>
                <a:sym typeface="Times New Roman"/>
              </a:rPr>
              <a:t>m.</a:t>
            </a:r>
            <a:endParaRPr i="1"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After Proposition 33 &amp; 34, Archimedes commented on a cylinder circumscribed about a sphere.</a:t>
            </a:r>
            <a:endParaRPr sz="2400">
              <a:latin typeface="Times New Roman"/>
              <a:ea typeface="Times New Roman"/>
              <a:cs typeface="Times New Roman"/>
              <a:sym typeface="Times New Roman"/>
            </a:endParaRPr>
          </a:p>
        </p:txBody>
      </p:sp>
      <p:sp>
        <p:nvSpPr>
          <p:cNvPr id="91" name="Google Shape;91;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He asserted that the cylinder is “half again” as large as the sphere in both volume and surface area.</a:t>
            </a:r>
            <a:endParaRPr>
              <a:latin typeface="Times New Roman"/>
              <a:ea typeface="Times New Roman"/>
              <a:cs typeface="Times New Roman"/>
              <a:sym typeface="Times New Roman"/>
            </a:endParaRPr>
          </a:p>
        </p:txBody>
      </p:sp>
      <p:sp>
        <p:nvSpPr>
          <p:cNvPr id="92" name="Google Shape;92;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600">
                <a:latin typeface="Times New Roman"/>
                <a:ea typeface="Times New Roman"/>
                <a:cs typeface="Times New Roman"/>
                <a:sym typeface="Times New Roman"/>
              </a:rPr>
              <a:t>Let us examine the algebraic argument for volume and surface area.</a:t>
            </a:r>
            <a:endParaRPr b="1" sz="3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“There is more imagination in the head of Archimedes than in that of Homer,” … Voltaire</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Thus ends our journey with Archimedes</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