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Archimedes left his long shadow cast on the world of mathematics, few mathematicians measured up </a:t>
            </a:r>
            <a:endParaRPr/>
          </a:p>
          <a:p>
            <a:pPr indent="0" lvl="0" marL="0" rtl="0" algn="l">
              <a:spcBef>
                <a:spcPts val="0"/>
              </a:spcBef>
              <a:spcAft>
                <a:spcPts val="0"/>
              </a:spcAft>
              <a:buNone/>
            </a:pPr>
            <a:r>
              <a:rPr lang="en"/>
              <a:t>Syracuse fell to the Roman Marcellus in 212 BC, three bloody Punic wars ended with Rome’s destruction of its rival Carthage in 146 BC, ensuring Roman controlling on both sides of the Mediterranean, that same year, the last Greek city, Corinth, yielded to Roman power. </a:t>
            </a:r>
            <a:endParaRPr/>
          </a:p>
          <a:p>
            <a:pPr indent="0" lvl="0" marL="0" rtl="0" algn="l">
              <a:spcBef>
                <a:spcPts val="0"/>
              </a:spcBef>
              <a:spcAft>
                <a:spcPts val="0"/>
              </a:spcAft>
              <a:buNone/>
            </a:pPr>
            <a:r>
              <a:rPr lang="en"/>
              <a:t>A century later Julius Caesar conquered Gaul in 30 BC, and after the unsuccessful stand of Anthony and Cleopatra, Egypt fell to the Romans at the hands Octavian. Barbarian Britain came under Roman control in 30 AD.</a:t>
            </a:r>
            <a:endParaRPr/>
          </a:p>
          <a:p>
            <a:pPr indent="0" lvl="0" marL="0" rtl="0" algn="l">
              <a:spcBef>
                <a:spcPts val="0"/>
              </a:spcBef>
              <a:spcAft>
                <a:spcPts val="0"/>
              </a:spcAft>
              <a:buNone/>
            </a:pPr>
            <a:r>
              <a:rPr lang="en"/>
              <a:t>Rome was now officially an empire, they had domination over the western world.</a:t>
            </a:r>
            <a:endParaRPr/>
          </a:p>
          <a:p>
            <a:pPr indent="0" lvl="0" marL="0" rtl="0" algn="l">
              <a:spcBef>
                <a:spcPts val="0"/>
              </a:spcBef>
              <a:spcAft>
                <a:spcPts val="0"/>
              </a:spcAft>
              <a:buNone/>
            </a:pPr>
            <a:r>
              <a:rPr lang="en"/>
              <a:t>Roman conquest brought sophistication to the world of engineering, with bridges and roads and aqueducts traversed the European landscapes, but the abstract, pure mathematics world was left untouched as it had been by the former glorious Greek men.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great Library of Alexandria was left untouched, and there, a contemporary of Archimedes, Eratosthenes spent most of his life as the chief librarian</a:t>
            </a:r>
            <a:endParaRPr/>
          </a:p>
          <a:p>
            <a:pPr indent="0" lvl="0" marL="0" rtl="0" algn="l">
              <a:spcBef>
                <a:spcPts val="0"/>
              </a:spcBef>
              <a:spcAft>
                <a:spcPts val="0"/>
              </a:spcAft>
              <a:buNone/>
            </a:pPr>
            <a:r>
              <a:rPr lang="en"/>
              <a:t>He was known as a widely read scholar, he studied pure mathematics, philosophy, geography, and astronomy</a:t>
            </a:r>
            <a:endParaRPr/>
          </a:p>
          <a:p>
            <a:pPr indent="0" lvl="0" marL="0" rtl="0" algn="l">
              <a:spcBef>
                <a:spcPts val="0"/>
              </a:spcBef>
              <a:spcAft>
                <a:spcPts val="0"/>
              </a:spcAft>
              <a:buNone/>
            </a:pPr>
            <a:r>
              <a:rPr lang="en"/>
              <a:t>He produced a long poem called Hermes that put the fundamentals of astronomy </a:t>
            </a:r>
            <a:endParaRPr/>
          </a:p>
          <a:p>
            <a:pPr indent="0" lvl="0" marL="0" rtl="0" algn="l">
              <a:spcBef>
                <a:spcPts val="0"/>
              </a:spcBef>
              <a:spcAft>
                <a:spcPts val="0"/>
              </a:spcAft>
              <a:buNone/>
            </a:pPr>
            <a:r>
              <a:rPr lang="en"/>
              <a:t>Archimedes himself dedicated at least one of his works to Eratosthenes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contribution was his “sieve”, a way to find prime numbers</a:t>
            </a:r>
            <a:endParaRPr/>
          </a:p>
          <a:p>
            <a:pPr indent="0" lvl="0" marL="0" rtl="0" algn="l">
              <a:spcBef>
                <a:spcPts val="0"/>
              </a:spcBef>
              <a:spcAft>
                <a:spcPts val="0"/>
              </a:spcAft>
              <a:buNone/>
            </a:pPr>
            <a:r>
              <a:rPr lang="en"/>
              <a:t>*example of the sieve from 2-50**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 greatest accomplishment was calculating the circumference of the Earth </a:t>
            </a:r>
            <a:endParaRPr/>
          </a:p>
          <a:p>
            <a:pPr indent="0" lvl="0" marL="0" rtl="0" algn="l">
              <a:spcBef>
                <a:spcPts val="0"/>
              </a:spcBef>
              <a:spcAft>
                <a:spcPts val="0"/>
              </a:spcAft>
              <a:buNone/>
            </a:pPr>
            <a:r>
              <a:rPr lang="en"/>
              <a:t>The original treatise was lost, but tradition suggests that he used some geographic data as well as a simple bit of geometry</a:t>
            </a:r>
            <a:endParaRPr/>
          </a:p>
          <a:p>
            <a:pPr indent="0" lvl="0" marL="0" rtl="0" algn="l">
              <a:spcBef>
                <a:spcPts val="0"/>
              </a:spcBef>
              <a:spcAft>
                <a:spcPts val="0"/>
              </a:spcAft>
              <a:buNone/>
            </a:pPr>
            <a:r>
              <a:rPr lang="en"/>
              <a:t>**read the excerpt on his calculation**</a:t>
            </a:r>
            <a:endParaRPr/>
          </a:p>
          <a:p>
            <a:pPr indent="0" lvl="0" marL="0" rtl="0" algn="l">
              <a:spcBef>
                <a:spcPts val="0"/>
              </a:spcBef>
              <a:spcAft>
                <a:spcPts val="0"/>
              </a:spcAft>
              <a:buNone/>
            </a:pPr>
            <a:r>
              <a:rPr lang="en"/>
              <a:t>Ultimately his calculation led to about 24,466 miles, the currently accepted figure is 24,860 miles</a:t>
            </a:r>
            <a:endParaRPr/>
          </a:p>
          <a:p>
            <a:pPr indent="0" lvl="0" marL="0" rtl="0" algn="l">
              <a:spcBef>
                <a:spcPts val="0"/>
              </a:spcBef>
              <a:spcAft>
                <a:spcPts val="0"/>
              </a:spcAft>
              <a:buNone/>
            </a:pPr>
            <a:r>
              <a:rPr lang="en"/>
              <a:t>This figure is so close to accurate, scholars have questioned the authenticity </a:t>
            </a:r>
            <a:endParaRPr/>
          </a:p>
          <a:p>
            <a:pPr indent="0" lvl="0" marL="0" rtl="0" algn="l">
              <a:spcBef>
                <a:spcPts val="0"/>
              </a:spcBef>
              <a:spcAft>
                <a:spcPts val="0"/>
              </a:spcAft>
              <a:buNone/>
            </a:pPr>
            <a:r>
              <a:rPr lang="en"/>
              <a:t>What is most noteworthy is not only the accuracy of his calculation, but also the fact that, without doubt he believed the world was a sphere, when centuries (15) later European sailors feared falling off the edge of the earth.</a:t>
            </a:r>
            <a:endParaRPr/>
          </a:p>
          <a:p>
            <a:pPr indent="0" lvl="0" marL="0" rtl="0" algn="l">
              <a:spcBef>
                <a:spcPts val="0"/>
              </a:spcBef>
              <a:spcAft>
                <a:spcPts val="0"/>
              </a:spcAft>
              <a:buNone/>
            </a:pPr>
            <a:r>
              <a:rPr lang="en"/>
              <a:t>“If later sailors kept a keen eye peeled for the horizon’s edge, it was a symptom not of knowledge yet to be acquired but of knowledge lost” JTG 116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bdbda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bdbda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bdbdab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bdbdab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bdbdab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bdbdab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bdbdab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bdbdab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003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Eratosthenes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284 - 192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114</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Post-Archimedes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Few mathematicians measured up in the coming times after Archimedes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Syracuse fell to the Roman Marcellus, Corinth fell to Roman power, Romans had control on both sides of the Mediterranean</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 century later, Caesar conquered Gaul, and Egypt fell to the Romans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Rome was then officially an empire</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Romans brought sophistication to the world of engineering with roads, bridges and aqueducts, but the world of pure mathematics was left untouched</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Eratosthenes </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 contemporary of Archimedes, he spent most of his life as the chief librarian at the great Library of Alexandria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Studied pure mathematics, philosophy, geography and astronomy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He produced a long poem. </a:t>
            </a:r>
            <a:r>
              <a:rPr i="1" lang="en">
                <a:latin typeface="Times New Roman"/>
                <a:ea typeface="Times New Roman"/>
                <a:cs typeface="Times New Roman"/>
                <a:sym typeface="Times New Roman"/>
              </a:rPr>
              <a:t>Hermes</a:t>
            </a:r>
            <a:r>
              <a:rPr lang="en">
                <a:latin typeface="Times New Roman"/>
                <a:ea typeface="Times New Roman"/>
                <a:cs typeface="Times New Roman"/>
                <a:sym typeface="Times New Roman"/>
              </a:rPr>
              <a:t>, regarding the fundamentals of astronomy</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Archimedes dedicated at least one of his works to Eratosthenes </a:t>
            </a:r>
            <a:endParaRPr>
              <a:latin typeface="Times New Roman"/>
              <a:ea typeface="Times New Roman"/>
              <a:cs typeface="Times New Roman"/>
              <a:sym typeface="Times New Roman"/>
            </a:endParaRPr>
          </a:p>
        </p:txBody>
      </p:sp>
      <p:pic>
        <p:nvPicPr>
          <p:cNvPr descr="Image result for eratosthenes" id="68" name="Google Shape;68;p15"/>
          <p:cNvPicPr preferRelativeResize="0"/>
          <p:nvPr/>
        </p:nvPicPr>
        <p:blipFill>
          <a:blip r:embed="rId3">
            <a:alphaModFix/>
          </a:blip>
          <a:stretch>
            <a:fillRect/>
          </a:stretch>
        </p:blipFill>
        <p:spPr>
          <a:xfrm>
            <a:off x="4800574" y="982050"/>
            <a:ext cx="3215326" cy="317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Contributions </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017725"/>
            <a:ext cx="8520600" cy="35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One important contribution is the </a:t>
            </a:r>
            <a:r>
              <a:rPr i="1" lang="en">
                <a:latin typeface="Times New Roman"/>
                <a:ea typeface="Times New Roman"/>
                <a:cs typeface="Times New Roman"/>
                <a:sym typeface="Times New Roman"/>
              </a:rPr>
              <a:t>Sieve of Eratosthenes</a:t>
            </a:r>
            <a:r>
              <a:rPr lang="en">
                <a:latin typeface="Times New Roman"/>
                <a:ea typeface="Times New Roman"/>
                <a:cs typeface="Times New Roman"/>
                <a:sym typeface="Times New Roman"/>
              </a:rPr>
              <a:t>, which we still see today in number theory courses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His greatest accomplishment was calculating the circumference of the Earth</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We will examine his calculation, but first it is worth noting that Eratosthenes and many other ancient mathematicians and astronomers knew without a doubt that the Earth was a sphere, when centuries later Europeans were convinced otherwise and feared falling off the edge of the planet.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“If later sailors kept a keen eye peeled for the horizon’s edge, it was a symptom not of knowledge yet to be </a:t>
            </a:r>
            <a:r>
              <a:rPr lang="en">
                <a:latin typeface="Times New Roman"/>
                <a:ea typeface="Times New Roman"/>
                <a:cs typeface="Times New Roman"/>
                <a:sym typeface="Times New Roman"/>
              </a:rPr>
              <a:t>acquired</a:t>
            </a:r>
            <a:r>
              <a:rPr lang="en">
                <a:latin typeface="Times New Roman"/>
                <a:ea typeface="Times New Roman"/>
                <a:cs typeface="Times New Roman"/>
                <a:sym typeface="Times New Roman"/>
              </a:rPr>
              <a:t> but of knowledge lost” Pp 116</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Variables &amp; Assumptions</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389600"/>
            <a:ext cx="7018500" cy="32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 the town of Syrene, south of Alexandria, the sun stood directly overhead, confirmed by the fact that an observer peering into a well was blinded by the reflection.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At the same time, same day, a pole in Alexandria cast a shadow, the angle of this shadow was assumed to be 1/50 of a whole circle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Assuming Alexandria was due south of Syrene, and the sun was so far from the Earth that its rays arrive in parallel lines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He concluded from Prop I.29 of the </a:t>
            </a:r>
            <a:r>
              <a:rPr i="1" lang="en">
                <a:latin typeface="Times New Roman"/>
                <a:ea typeface="Times New Roman"/>
                <a:cs typeface="Times New Roman"/>
                <a:sym typeface="Times New Roman"/>
              </a:rPr>
              <a:t>Elements</a:t>
            </a:r>
            <a:r>
              <a:rPr lang="en">
                <a:latin typeface="Times New Roman"/>
                <a:ea typeface="Times New Roman"/>
                <a:cs typeface="Times New Roman"/>
                <a:sym typeface="Times New Roman"/>
              </a:rPr>
              <a:t> that alternate interior angle AOS was likewise equal to the angle cast by the shadow</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 final piece, known geographical fact that Syrene was 5000 </a:t>
            </a:r>
            <a:r>
              <a:rPr b="1" lang="en">
                <a:latin typeface="Times New Roman"/>
                <a:ea typeface="Times New Roman"/>
                <a:cs typeface="Times New Roman"/>
                <a:sym typeface="Times New Roman"/>
              </a:rPr>
              <a:t>stades</a:t>
            </a:r>
            <a:r>
              <a:rPr lang="en">
                <a:latin typeface="Times New Roman"/>
                <a:ea typeface="Times New Roman"/>
                <a:cs typeface="Times New Roman"/>
                <a:sym typeface="Times New Roman"/>
              </a:rPr>
              <a:t> away from Alexandria</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1645825"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He arrives at the Earth’s circumference being 250,000 stades.</a:t>
            </a:r>
            <a:endParaRPr>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3384700" y="347275"/>
            <a:ext cx="5149200" cy="762350"/>
          </a:xfrm>
          <a:prstGeom prst="rect">
            <a:avLst/>
          </a:prstGeom>
          <a:noFill/>
          <a:ln>
            <a:noFill/>
          </a:ln>
        </p:spPr>
      </p:pic>
      <p:pic>
        <p:nvPicPr>
          <p:cNvPr id="87" name="Google Shape;87;p18"/>
          <p:cNvPicPr preferRelativeResize="0"/>
          <p:nvPr/>
        </p:nvPicPr>
        <p:blipFill>
          <a:blip r:embed="rId4">
            <a:alphaModFix/>
          </a:blip>
          <a:stretch>
            <a:fillRect/>
          </a:stretch>
        </p:blipFill>
        <p:spPr>
          <a:xfrm>
            <a:off x="961850" y="1262025"/>
            <a:ext cx="4498902" cy="2816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Which brings up… How long is a stade?</a:t>
            </a:r>
            <a:endParaRPr sz="3600">
              <a:latin typeface="Times New Roman"/>
              <a:ea typeface="Times New Roman"/>
              <a:cs typeface="Times New Roman"/>
              <a:sym typeface="Times New Roman"/>
            </a:endParaRPr>
          </a:p>
        </p:txBody>
      </p:sp>
      <p:sp>
        <p:nvSpPr>
          <p:cNvPr id="93" name="Google Shape;9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Approximately 516.73 ft</a:t>
            </a:r>
            <a:endParaRPr sz="3000">
              <a:latin typeface="Times New Roman"/>
              <a:ea typeface="Times New Roman"/>
              <a:cs typeface="Times New Roman"/>
              <a:sym typeface="Times New Roman"/>
            </a:endParaRPr>
          </a:p>
        </p:txBody>
      </p:sp>
      <p:sp>
        <p:nvSpPr>
          <p:cNvPr id="94" name="Google Shape;94;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According to Eratosthenes, the circumference is 129,182,500 ft or 24,466 mls.</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en" sz="2400">
                <a:latin typeface="Times New Roman"/>
                <a:ea typeface="Times New Roman"/>
                <a:cs typeface="Times New Roman"/>
                <a:sym typeface="Times New Roman"/>
              </a:rPr>
              <a:t>The currently accepted figure is 24,860 miles.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