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Europe had finally awaken from the slumber of the middle ages</a:t>
            </a:r>
            <a:endParaRPr/>
          </a:p>
          <a:p>
            <a:pPr indent="0" lvl="0" marL="0" rtl="0" algn="l">
              <a:spcBef>
                <a:spcPts val="0"/>
              </a:spcBef>
              <a:spcAft>
                <a:spcPts val="0"/>
              </a:spcAft>
              <a:buNone/>
            </a:pPr>
            <a:r>
              <a:rPr lang="en"/>
              <a:t>The 15th century was proving to be very productive</a:t>
            </a:r>
            <a:endParaRPr/>
          </a:p>
          <a:p>
            <a:pPr indent="0" lvl="0" marL="0" rtl="0" algn="l">
              <a:spcBef>
                <a:spcPts val="0"/>
              </a:spcBef>
              <a:spcAft>
                <a:spcPts val="0"/>
              </a:spcAft>
              <a:buNone/>
            </a:pPr>
            <a:r>
              <a:rPr lang="en"/>
              <a:t>The printing press invented in 1450 be Johannes Gutenberg</a:t>
            </a:r>
            <a:endParaRPr/>
          </a:p>
          <a:p>
            <a:pPr indent="0" lvl="0" marL="0" rtl="0" algn="l">
              <a:spcBef>
                <a:spcPts val="0"/>
              </a:spcBef>
              <a:spcAft>
                <a:spcPts val="0"/>
              </a:spcAft>
              <a:buNone/>
            </a:pPr>
            <a:r>
              <a:rPr lang="en"/>
              <a:t>Universities at Bologna, Paris, Oxford were becoming legitimate centers of education </a:t>
            </a:r>
            <a:endParaRPr/>
          </a:p>
          <a:p>
            <a:pPr indent="0" lvl="0" marL="0" rtl="0" algn="l">
              <a:spcBef>
                <a:spcPts val="0"/>
              </a:spcBef>
              <a:spcAft>
                <a:spcPts val="0"/>
              </a:spcAft>
              <a:buNone/>
            </a:pPr>
            <a:r>
              <a:rPr lang="en"/>
              <a:t>Raphael and </a:t>
            </a:r>
            <a:r>
              <a:rPr lang="en"/>
              <a:t>Michelangelo</a:t>
            </a:r>
            <a:r>
              <a:rPr lang="en"/>
              <a:t> were beginning their </a:t>
            </a:r>
            <a:r>
              <a:rPr lang="en"/>
              <a:t>artistic</a:t>
            </a:r>
            <a:r>
              <a:rPr lang="en"/>
              <a:t> careers</a:t>
            </a:r>
            <a:endParaRPr/>
          </a:p>
          <a:p>
            <a:pPr indent="0" lvl="0" marL="0" rtl="0" algn="l">
              <a:spcBef>
                <a:spcPts val="0"/>
              </a:spcBef>
              <a:spcAft>
                <a:spcPts val="0"/>
              </a:spcAft>
              <a:buNone/>
            </a:pPr>
            <a:r>
              <a:rPr lang="en"/>
              <a:t>Christopher Columbus had travelled across the Atlantic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Europe was also on great brinks in mathematics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year 1494, the italian Luca Paciolo released Summa De Arithmetica</a:t>
            </a:r>
            <a:endParaRPr/>
          </a:p>
          <a:p>
            <a:pPr indent="-298450" lvl="0" marL="457200" rtl="0" algn="l">
              <a:spcBef>
                <a:spcPts val="0"/>
              </a:spcBef>
              <a:spcAft>
                <a:spcPts val="0"/>
              </a:spcAft>
              <a:buSzPts val="1100"/>
              <a:buChar char="-"/>
            </a:pPr>
            <a:r>
              <a:rPr lang="en"/>
              <a:t>Paciolo emphasized the solving of linear and quadratic equations</a:t>
            </a:r>
            <a:endParaRPr/>
          </a:p>
          <a:p>
            <a:pPr indent="-298450" lvl="0" marL="457200" rtl="0" algn="l">
              <a:spcBef>
                <a:spcPts val="0"/>
              </a:spcBef>
              <a:spcAft>
                <a:spcPts val="0"/>
              </a:spcAft>
              <a:buSzPts val="1100"/>
              <a:buChar char="-"/>
            </a:pPr>
            <a:r>
              <a:rPr lang="en"/>
              <a:t>He used </a:t>
            </a:r>
            <a:r>
              <a:rPr i="1" lang="en"/>
              <a:t>co</a:t>
            </a:r>
            <a:r>
              <a:rPr lang="en"/>
              <a:t> to denote an unknown quantity that wanted to be solved, </a:t>
            </a:r>
            <a:r>
              <a:rPr i="1" lang="en"/>
              <a:t>co </a:t>
            </a:r>
            <a:r>
              <a:rPr lang="en"/>
              <a:t>short for </a:t>
            </a:r>
            <a:r>
              <a:rPr i="1" lang="en"/>
              <a:t>cosa</a:t>
            </a:r>
            <a:r>
              <a:rPr lang="en"/>
              <a:t> meaning “thing”</a:t>
            </a:r>
            <a:endParaRPr/>
          </a:p>
          <a:p>
            <a:pPr indent="-298450" lvl="0" marL="457200" rtl="0" algn="l">
              <a:spcBef>
                <a:spcPts val="0"/>
              </a:spcBef>
              <a:spcAft>
                <a:spcPts val="0"/>
              </a:spcAft>
              <a:buSzPts val="1100"/>
              <a:buChar char="-"/>
            </a:pPr>
            <a:r>
              <a:rPr lang="en"/>
              <a:t>This was the first step in the symbolic algebra we are used to today</a:t>
            </a:r>
            <a:endParaRPr/>
          </a:p>
          <a:p>
            <a:pPr indent="-298450" lvl="0" marL="457200" rtl="0" algn="l">
              <a:spcBef>
                <a:spcPts val="0"/>
              </a:spcBef>
              <a:spcAft>
                <a:spcPts val="0"/>
              </a:spcAft>
              <a:buSzPts val="1100"/>
              <a:buChar char="-"/>
            </a:pPr>
            <a:r>
              <a:rPr lang="en"/>
              <a:t>Paciolo also tried to tackle solving cubic equations, he had decided that this was impossible in the existing world of mathematics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Paciolo’s set the stage for the next great theorem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mathematician, Scipione del Ferro (1465-1526)</a:t>
            </a:r>
            <a:endParaRPr/>
          </a:p>
          <a:p>
            <a:pPr indent="-298450" lvl="0" marL="457200" rtl="0" algn="l">
              <a:spcBef>
                <a:spcPts val="0"/>
              </a:spcBef>
              <a:spcAft>
                <a:spcPts val="0"/>
              </a:spcAft>
              <a:buSzPts val="1100"/>
              <a:buChar char="-"/>
            </a:pPr>
            <a:r>
              <a:rPr lang="en"/>
              <a:t>He came up with a formula that solved the “depressed cube” meaning a cubic equation with no second degree term also called “cubic and cosa equals number”</a:t>
            </a:r>
            <a:endParaRPr/>
          </a:p>
          <a:p>
            <a:pPr indent="-298450" lvl="0" marL="457200" rtl="0" algn="l">
              <a:spcBef>
                <a:spcPts val="0"/>
              </a:spcBef>
              <a:spcAft>
                <a:spcPts val="0"/>
              </a:spcAft>
              <a:buSzPts val="1100"/>
              <a:buChar char="-"/>
            </a:pPr>
            <a:r>
              <a:rPr lang="en"/>
              <a:t>Ferro’s discovery was a large algebraic advancement although he kept his findings a complete secret!</a:t>
            </a:r>
            <a:endParaRPr/>
          </a:p>
          <a:p>
            <a:pPr indent="-298450" lvl="0" marL="457200" rtl="0" algn="l">
              <a:spcBef>
                <a:spcPts val="0"/>
              </a:spcBef>
              <a:spcAft>
                <a:spcPts val="0"/>
              </a:spcAft>
              <a:buSzPts val="1100"/>
              <a:buChar char="-"/>
            </a:pPr>
            <a:r>
              <a:rPr lang="en"/>
              <a:t>In this time, scholarly challenges were the way to show triumph over ones opponent, and to humiliate and cause disaster to one’s career</a:t>
            </a:r>
            <a:endParaRPr/>
          </a:p>
          <a:p>
            <a:pPr indent="-298450" lvl="0" marL="457200" rtl="0" algn="l">
              <a:spcBef>
                <a:spcPts val="0"/>
              </a:spcBef>
              <a:spcAft>
                <a:spcPts val="0"/>
              </a:spcAft>
              <a:buSzPts val="1100"/>
              <a:buChar char="-"/>
            </a:pPr>
            <a:r>
              <a:rPr lang="en"/>
              <a:t>Ferro felt this major discovery was a powerful weapon </a:t>
            </a:r>
            <a:endParaRPr/>
          </a:p>
          <a:p>
            <a:pPr indent="-298450" lvl="0" marL="457200" rtl="0" algn="l">
              <a:spcBef>
                <a:spcPts val="0"/>
              </a:spcBef>
              <a:spcAft>
                <a:spcPts val="0"/>
              </a:spcAft>
              <a:buSzPts val="1100"/>
              <a:buChar char="-"/>
            </a:pPr>
            <a:r>
              <a:rPr lang="en"/>
              <a:t>“Should an opponent appear with a list of problems to be solved, del Ferro could counter with a list of depressed cubics”</a:t>
            </a:r>
            <a:endParaRPr/>
          </a:p>
          <a:p>
            <a:pPr indent="-298450" lvl="0" marL="457200" rtl="0" algn="l">
              <a:spcBef>
                <a:spcPts val="0"/>
              </a:spcBef>
              <a:spcAft>
                <a:spcPts val="0"/>
              </a:spcAft>
              <a:buSzPts val="1100"/>
              <a:buChar char="-"/>
            </a:pPr>
            <a:r>
              <a:rPr lang="en"/>
              <a:t>Only upon his deathbed did he pass the secret solutions to his student Antonio Fior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Antonio Fior</a:t>
            </a:r>
            <a:endParaRPr/>
          </a:p>
          <a:p>
            <a:pPr indent="-298450" lvl="0" marL="457200" rtl="0" algn="l">
              <a:spcBef>
                <a:spcPts val="0"/>
              </a:spcBef>
              <a:spcAft>
                <a:spcPts val="0"/>
              </a:spcAft>
              <a:buSzPts val="1100"/>
              <a:buChar char="-"/>
            </a:pPr>
            <a:r>
              <a:rPr lang="en"/>
              <a:t>A no doubt lesser mathematician than his mentor</a:t>
            </a:r>
            <a:endParaRPr/>
          </a:p>
          <a:p>
            <a:pPr indent="-298450" lvl="0" marL="457200" rtl="0" algn="l">
              <a:spcBef>
                <a:spcPts val="0"/>
              </a:spcBef>
              <a:spcAft>
                <a:spcPts val="0"/>
              </a:spcAft>
              <a:buSzPts val="1100"/>
              <a:buChar char="-"/>
            </a:pPr>
            <a:r>
              <a:rPr lang="en"/>
              <a:t>He took his new weapon and went on a rampage of challenges</a:t>
            </a:r>
            <a:endParaRPr/>
          </a:p>
          <a:p>
            <a:pPr indent="-298450" lvl="0" marL="457200" rtl="0" algn="l">
              <a:spcBef>
                <a:spcPts val="0"/>
              </a:spcBef>
              <a:spcAft>
                <a:spcPts val="0"/>
              </a:spcAft>
              <a:buSzPts val="1100"/>
              <a:buChar char="-"/>
            </a:pPr>
            <a:r>
              <a:rPr lang="en"/>
              <a:t>In 1535 he leveled a challenge against the Brescian scholar Niccolo Fontana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Niccolo Fontana</a:t>
            </a:r>
            <a:endParaRPr/>
          </a:p>
          <a:p>
            <a:pPr indent="-298450" lvl="0" marL="457200" rtl="0" algn="l">
              <a:spcBef>
                <a:spcPts val="0"/>
              </a:spcBef>
              <a:spcAft>
                <a:spcPts val="0"/>
              </a:spcAft>
              <a:buSzPts val="1100"/>
              <a:buChar char="-"/>
            </a:pPr>
            <a:r>
              <a:rPr lang="en"/>
              <a:t>During a French attack on his hometown, as a boy, a soldier slashed his face with a sword</a:t>
            </a:r>
            <a:endParaRPr/>
          </a:p>
          <a:p>
            <a:pPr indent="-298450" lvl="0" marL="457200" rtl="0" algn="l">
              <a:spcBef>
                <a:spcPts val="0"/>
              </a:spcBef>
              <a:spcAft>
                <a:spcPts val="0"/>
              </a:spcAft>
              <a:buSzPts val="1100"/>
              <a:buChar char="-"/>
            </a:pPr>
            <a:r>
              <a:rPr lang="en"/>
              <a:t>Legend has it that he only survived that a dog licked his gash</a:t>
            </a:r>
            <a:endParaRPr/>
          </a:p>
          <a:p>
            <a:pPr indent="-298450" lvl="0" marL="457200" rtl="0" algn="l">
              <a:spcBef>
                <a:spcPts val="0"/>
              </a:spcBef>
              <a:spcAft>
                <a:spcPts val="0"/>
              </a:spcAft>
              <a:buSzPts val="1100"/>
              <a:buChar char="-"/>
            </a:pPr>
            <a:r>
              <a:rPr lang="en"/>
              <a:t>The dog, though, could not save his speech</a:t>
            </a:r>
            <a:endParaRPr/>
          </a:p>
          <a:p>
            <a:pPr indent="-298450" lvl="0" marL="457200" rtl="0" algn="l">
              <a:spcBef>
                <a:spcPts val="0"/>
              </a:spcBef>
              <a:spcAft>
                <a:spcPts val="0"/>
              </a:spcAft>
              <a:buSzPts val="1100"/>
              <a:buChar char="-"/>
            </a:pPr>
            <a:r>
              <a:rPr lang="en"/>
              <a:t>He could no longer speak with any clarity, thus he was nicknamed Tartaglia- the stammerer</a:t>
            </a:r>
            <a:endParaRPr/>
          </a:p>
          <a:p>
            <a:pPr indent="-298450" lvl="0" marL="457200" rtl="0" algn="l">
              <a:spcBef>
                <a:spcPts val="0"/>
              </a:spcBef>
              <a:spcAft>
                <a:spcPts val="0"/>
              </a:spcAft>
              <a:buSzPts val="1100"/>
              <a:buChar char="-"/>
            </a:pPr>
            <a:r>
              <a:rPr lang="en"/>
              <a:t>Fontana was nonetheless a gifted mathematician -- boasting that he could solve cubics missing their linear term</a:t>
            </a:r>
            <a:endParaRPr/>
          </a:p>
          <a:p>
            <a:pPr indent="-298450" lvl="0" marL="457200" rtl="0" algn="l">
              <a:spcBef>
                <a:spcPts val="0"/>
              </a:spcBef>
              <a:spcAft>
                <a:spcPts val="0"/>
              </a:spcAft>
              <a:buSzPts val="1100"/>
              <a:buChar char="-"/>
            </a:pPr>
            <a:r>
              <a:rPr lang="en"/>
              <a:t>When the challenge between him and Fior arrived, Fontana put together a list of 30 problems covering various topics of mathematics, while Fior gave him a list of 30 depressed cubics</a:t>
            </a:r>
            <a:endParaRPr/>
          </a:p>
          <a:p>
            <a:pPr indent="-298450" lvl="0" marL="457200" rtl="0" algn="l">
              <a:spcBef>
                <a:spcPts val="0"/>
              </a:spcBef>
              <a:spcAft>
                <a:spcPts val="0"/>
              </a:spcAft>
              <a:buSzPts val="1100"/>
              <a:buChar char="-"/>
            </a:pPr>
            <a:r>
              <a:rPr lang="en"/>
              <a:t>Fontana began round-the-clock attack on the list of cubics, then on the night of February 13, 1535 Fontana discovered the secret and was able to solve all thirty problems with ease, while Fior submitted sub-par work and eventually lost the challenge </a:t>
            </a:r>
            <a:endParaRPr/>
          </a:p>
          <a:p>
            <a:pPr indent="-298450" lvl="0" marL="457200" rtl="0" algn="l">
              <a:spcBef>
                <a:spcPts val="0"/>
              </a:spcBef>
              <a:spcAft>
                <a:spcPts val="0"/>
              </a:spcAft>
              <a:buSzPts val="1100"/>
              <a:buChar char="-"/>
            </a:pPr>
            <a:r>
              <a:rPr lang="en"/>
              <a:t>Fontana was meant to have 30 banquets provided by Fior, but Fontana relieved his opponent of his commitment </a:t>
            </a:r>
            <a:endParaRPr/>
          </a:p>
          <a:p>
            <a:pPr indent="-298450" lvl="0" marL="457200" rtl="0" algn="l">
              <a:spcBef>
                <a:spcPts val="0"/>
              </a:spcBef>
              <a:spcAft>
                <a:spcPts val="0"/>
              </a:spcAft>
              <a:buSzPts val="1100"/>
              <a:buChar char="-"/>
            </a:pPr>
            <a:r>
              <a:rPr lang="en"/>
              <a:t>Fior quietly faded away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c7d43f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c7d43f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7c7d43f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7c7d43f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7c7d43f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7c7d43f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7c7d43ff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7c7d43f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998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Times New Roman"/>
                <a:ea typeface="Times New Roman"/>
                <a:cs typeface="Times New Roman"/>
                <a:sym typeface="Times New Roman"/>
              </a:rPr>
              <a:t>Luca Paciolo - Scipione del Ferro - Antonio Fior - Niccolo Fontana/ Tartaglia</a:t>
            </a:r>
            <a:endParaRPr sz="48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1445-1509 // 1465-1526 // ca 1506 // 1499-1557</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134</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Europe had finally awaken from the slumber of the middle ages</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The 15th century was proving to be productive; the invention of the printing press, universities established in Bologna, Paris, Oxford</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Raphael and Michelangelo beginning their careers</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Christopher Columbus travelled across the Atlantic</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Luca Paciolo</a:t>
            </a:r>
            <a:endParaRPr>
              <a:latin typeface="Times New Roman"/>
              <a:ea typeface="Times New Roman"/>
              <a:cs typeface="Times New Roman"/>
              <a:sym typeface="Times New Roman"/>
            </a:endParaRPr>
          </a:p>
        </p:txBody>
      </p:sp>
      <p:sp>
        <p:nvSpPr>
          <p:cNvPr id="66" name="Google Shape;66;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Emphasized solving linear and quadratic equations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He used </a:t>
            </a:r>
            <a:r>
              <a:rPr i="1" lang="en" sz="1400">
                <a:latin typeface="Times New Roman"/>
                <a:ea typeface="Times New Roman"/>
                <a:cs typeface="Times New Roman"/>
                <a:sym typeface="Times New Roman"/>
              </a:rPr>
              <a:t>co</a:t>
            </a:r>
            <a:r>
              <a:rPr lang="en" sz="1400">
                <a:latin typeface="Times New Roman"/>
                <a:ea typeface="Times New Roman"/>
                <a:cs typeface="Times New Roman"/>
                <a:sym typeface="Times New Roman"/>
              </a:rPr>
              <a:t> to denote the unknown quantity, short for cosa meaning “thing”</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First step in symbolic algebra </a:t>
            </a:r>
            <a:endParaRPr sz="1400">
              <a:latin typeface="Times New Roman"/>
              <a:ea typeface="Times New Roman"/>
              <a:cs typeface="Times New Roman"/>
              <a:sym typeface="Times New Roman"/>
            </a:endParaRPr>
          </a:p>
          <a:p>
            <a:pPr indent="0" lvl="0" marL="0" rtl="0" algn="l">
              <a:spcBef>
                <a:spcPts val="1600"/>
              </a:spcBef>
              <a:spcAft>
                <a:spcPts val="1600"/>
              </a:spcAft>
              <a:buNone/>
            </a:pPr>
            <a:r>
              <a:rPr lang="en" sz="1400">
                <a:latin typeface="Times New Roman"/>
                <a:ea typeface="Times New Roman"/>
                <a:cs typeface="Times New Roman"/>
                <a:sym typeface="Times New Roman"/>
              </a:rPr>
              <a:t>Paciolo tried to tackle solving cubic equations, but decided this was impossible at the time,  in the existing world of mathematics</a:t>
            </a:r>
            <a:endParaRPr sz="1400">
              <a:latin typeface="Times New Roman"/>
              <a:ea typeface="Times New Roman"/>
              <a:cs typeface="Times New Roman"/>
              <a:sym typeface="Times New Roman"/>
            </a:endParaRPr>
          </a:p>
        </p:txBody>
      </p:sp>
      <p:pic>
        <p:nvPicPr>
          <p:cNvPr descr="Image result for luca paciolo" id="67" name="Google Shape;67;p15"/>
          <p:cNvPicPr preferRelativeResize="0"/>
          <p:nvPr/>
        </p:nvPicPr>
        <p:blipFill>
          <a:blip r:embed="rId3">
            <a:alphaModFix/>
          </a:blip>
          <a:stretch>
            <a:fillRect/>
          </a:stretch>
        </p:blipFill>
        <p:spPr>
          <a:xfrm>
            <a:off x="4474125" y="923625"/>
            <a:ext cx="3645375" cy="364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Scipione del Ferro</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He established a formula for solving the depressed cubic, meaning a cubic with no second degree term, </a:t>
            </a:r>
            <a:r>
              <a:rPr i="1" lang="en">
                <a:latin typeface="Times New Roman"/>
                <a:ea typeface="Times New Roman"/>
                <a:cs typeface="Times New Roman"/>
                <a:sym typeface="Times New Roman"/>
              </a:rPr>
              <a:t>cubic and cosa equal number</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Ferro’s discovery, while a huge algebraic advancement, he kept completely a secret!</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In this time, public mathematical challenges were a way to show superiority over other scholars, with this in his arsenal, Ferro felt unstoppable </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Only upon his death did he pass his formula to his student Antonio Fior</a:t>
            </a:r>
            <a:endParaRPr>
              <a:latin typeface="Times New Roman"/>
              <a:ea typeface="Times New Roman"/>
              <a:cs typeface="Times New Roman"/>
              <a:sym typeface="Times New Roman"/>
            </a:endParaRPr>
          </a:p>
        </p:txBody>
      </p:sp>
      <p:pic>
        <p:nvPicPr>
          <p:cNvPr descr="Image result for scipione del ferro" id="74" name="Google Shape;74;p16"/>
          <p:cNvPicPr preferRelativeResize="0"/>
          <p:nvPr/>
        </p:nvPicPr>
        <p:blipFill>
          <a:blip r:embed="rId3">
            <a:alphaModFix/>
          </a:blip>
          <a:stretch>
            <a:fillRect/>
          </a:stretch>
        </p:blipFill>
        <p:spPr>
          <a:xfrm>
            <a:off x="4361100" y="1225283"/>
            <a:ext cx="3726450" cy="26929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Antonio Fior</a:t>
            </a:r>
            <a:endParaRPr>
              <a:latin typeface="Times New Roman"/>
              <a:ea typeface="Times New Roman"/>
              <a:cs typeface="Times New Roman"/>
              <a:sym typeface="Times New Roman"/>
            </a:endParaRPr>
          </a:p>
        </p:txBody>
      </p:sp>
      <p:sp>
        <p:nvSpPr>
          <p:cNvPr id="80" name="Google Shape;80;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A lesser mathematician that his mentor</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He took his new secret weapon and went on a rampage of mathematical challenges</a:t>
            </a:r>
            <a:endParaRPr sz="1400">
              <a:latin typeface="Times New Roman"/>
              <a:ea typeface="Times New Roman"/>
              <a:cs typeface="Times New Roman"/>
              <a:sym typeface="Times New Roman"/>
            </a:endParaRPr>
          </a:p>
          <a:p>
            <a:pPr indent="0" lvl="0" marL="0" rtl="0" algn="l">
              <a:spcBef>
                <a:spcPts val="1600"/>
              </a:spcBef>
              <a:spcAft>
                <a:spcPts val="1600"/>
              </a:spcAft>
              <a:buNone/>
            </a:pPr>
            <a:r>
              <a:rPr lang="en" sz="1400">
                <a:latin typeface="Times New Roman"/>
                <a:ea typeface="Times New Roman"/>
                <a:cs typeface="Times New Roman"/>
                <a:sym typeface="Times New Roman"/>
              </a:rPr>
              <a:t>In 1535 he leveled a challenge against the Brescian scholar  Niccolo Fontana </a:t>
            </a:r>
            <a:endParaRPr sz="1400">
              <a:latin typeface="Times New Roman"/>
              <a:ea typeface="Times New Roman"/>
              <a:cs typeface="Times New Roman"/>
              <a:sym typeface="Times New Roman"/>
            </a:endParaRPr>
          </a:p>
        </p:txBody>
      </p:sp>
      <p:pic>
        <p:nvPicPr>
          <p:cNvPr descr="Image result for depressed cubic" id="81" name="Google Shape;81;p17"/>
          <p:cNvPicPr preferRelativeResize="0"/>
          <p:nvPr/>
        </p:nvPicPr>
        <p:blipFill>
          <a:blip r:embed="rId3">
            <a:alphaModFix/>
          </a:blip>
          <a:stretch>
            <a:fillRect/>
          </a:stretch>
        </p:blipFill>
        <p:spPr>
          <a:xfrm>
            <a:off x="4071175" y="1508463"/>
            <a:ext cx="4186700" cy="212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Niccolo Fontana</a:t>
            </a:r>
            <a:endParaRPr>
              <a:latin typeface="Times New Roman"/>
              <a:ea typeface="Times New Roman"/>
              <a:cs typeface="Times New Roman"/>
              <a:sym typeface="Times New Roman"/>
            </a:endParaRPr>
          </a:p>
        </p:txBody>
      </p:sp>
      <p:sp>
        <p:nvSpPr>
          <p:cNvPr id="87" name="Google Shape;87;p1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During a French attack, as a boy, Fontana was slashed in the face by a soldier -- apparently only surviving due to a dog licking his gash</a:t>
            </a:r>
            <a:endParaRPr sz="1300">
              <a:latin typeface="Times New Roman"/>
              <a:ea typeface="Times New Roman"/>
              <a:cs typeface="Times New Roman"/>
              <a:sym typeface="Times New Roman"/>
            </a:endParaRPr>
          </a:p>
          <a:p>
            <a:pPr indent="0" lvl="0" marL="0" rtl="0" algn="l">
              <a:spcBef>
                <a:spcPts val="1600"/>
              </a:spcBef>
              <a:spcAft>
                <a:spcPts val="0"/>
              </a:spcAft>
              <a:buNone/>
            </a:pPr>
            <a:r>
              <a:rPr lang="en" sz="1300">
                <a:latin typeface="Times New Roman"/>
                <a:ea typeface="Times New Roman"/>
                <a:cs typeface="Times New Roman"/>
                <a:sym typeface="Times New Roman"/>
              </a:rPr>
              <a:t>He could no longer speak with any clarity, thus given the nickname Tartaglia -- the stammerer </a:t>
            </a:r>
            <a:endParaRPr sz="1300">
              <a:latin typeface="Times New Roman"/>
              <a:ea typeface="Times New Roman"/>
              <a:cs typeface="Times New Roman"/>
              <a:sym typeface="Times New Roman"/>
            </a:endParaRPr>
          </a:p>
          <a:p>
            <a:pPr indent="0" lvl="0" marL="0" rtl="0" algn="l">
              <a:spcBef>
                <a:spcPts val="1600"/>
              </a:spcBef>
              <a:spcAft>
                <a:spcPts val="1600"/>
              </a:spcAft>
              <a:buNone/>
            </a:pPr>
            <a:r>
              <a:rPr lang="en" sz="1300">
                <a:latin typeface="Times New Roman"/>
                <a:ea typeface="Times New Roman"/>
                <a:cs typeface="Times New Roman"/>
                <a:sym typeface="Times New Roman"/>
              </a:rPr>
              <a:t>A gifted mathematician -- boasting he could solve cubic equations missing their linear terms</a:t>
            </a:r>
            <a:endParaRPr sz="1300">
              <a:latin typeface="Times New Roman"/>
              <a:ea typeface="Times New Roman"/>
              <a:cs typeface="Times New Roman"/>
              <a:sym typeface="Times New Roman"/>
            </a:endParaRPr>
          </a:p>
        </p:txBody>
      </p:sp>
      <p:pic>
        <p:nvPicPr>
          <p:cNvPr descr="Image result for niccolo fontana" id="88" name="Google Shape;88;p18"/>
          <p:cNvPicPr preferRelativeResize="0"/>
          <p:nvPr/>
        </p:nvPicPr>
        <p:blipFill>
          <a:blip r:embed="rId3">
            <a:alphaModFix/>
          </a:blip>
          <a:stretch>
            <a:fillRect/>
          </a:stretch>
        </p:blipFill>
        <p:spPr>
          <a:xfrm>
            <a:off x="4572000" y="796176"/>
            <a:ext cx="3041325" cy="35511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Challenge Between Fontana and Fior</a:t>
            </a:r>
            <a:endParaRPr>
              <a:latin typeface="Times New Roman"/>
              <a:ea typeface="Times New Roman"/>
              <a:cs typeface="Times New Roman"/>
              <a:sym typeface="Times New Roman"/>
            </a:endParaRPr>
          </a:p>
        </p:txBody>
      </p:sp>
      <p:sp>
        <p:nvSpPr>
          <p:cNvPr id="94" name="Google Shape;94;p1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great 1535 challenge -- each mathematician composed a list of 30 problems for their opponent</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Fontana’s list covered various topics of mathematics, while Fior’s was a list of 30 depressed cubics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On the night of February 13, 1535 Fontana discovered the secret and was able to solve all thirty problems with ease, Fior submitted sub-par work and eventually lost the challenge</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Fior, in light of losing, was supposed to provide 30 banquets for Fontana, but Fontana eventually relieved his opponent of this commitment</a:t>
            </a:r>
            <a:endParaRPr>
              <a:latin typeface="Times New Roman"/>
              <a:ea typeface="Times New Roman"/>
              <a:cs typeface="Times New Roman"/>
              <a:sym typeface="Times New Roman"/>
            </a:endParaRPr>
          </a:p>
          <a:p>
            <a:pPr indent="0" lvl="0" marL="0" rtl="0" algn="l">
              <a:spcBef>
                <a:spcPts val="1600"/>
              </a:spcBef>
              <a:spcAft>
                <a:spcPts val="1600"/>
              </a:spcAft>
              <a:buNone/>
            </a:pPr>
            <a:r>
              <a:rPr lang="en" sz="1400">
                <a:latin typeface="Times New Roman"/>
                <a:ea typeface="Times New Roman"/>
                <a:cs typeface="Times New Roman"/>
                <a:sym typeface="Times New Roman"/>
              </a:rPr>
              <a:t>**Exit Fior, Enter into this drama one of the most interesting mathematicians yet, Cardano</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