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Born in Milan</a:t>
            </a:r>
            <a:endParaRPr/>
          </a:p>
          <a:p>
            <a:pPr indent="0" lvl="0" marL="0" rtl="0" algn="l">
              <a:spcBef>
                <a:spcPts val="0"/>
              </a:spcBef>
              <a:spcAft>
                <a:spcPts val="0"/>
              </a:spcAft>
              <a:buNone/>
            </a:pPr>
            <a:r>
              <a:rPr lang="en"/>
              <a:t>Cardano recounts many hardships, illnesses and disabilities faced </a:t>
            </a:r>
            <a:endParaRPr/>
          </a:p>
          <a:p>
            <a:pPr indent="0" lvl="0" marL="0" rtl="0" algn="l">
              <a:spcBef>
                <a:spcPts val="0"/>
              </a:spcBef>
              <a:spcAft>
                <a:spcPts val="0"/>
              </a:spcAft>
              <a:buNone/>
            </a:pPr>
            <a:r>
              <a:rPr lang="en"/>
              <a:t>Among many odd adventures in his life, gambling became one to add to the list</a:t>
            </a:r>
            <a:endParaRPr/>
          </a:p>
          <a:p>
            <a:pPr indent="0" lvl="0" marL="0" rtl="0" algn="l">
              <a:spcBef>
                <a:spcPts val="0"/>
              </a:spcBef>
              <a:spcAft>
                <a:spcPts val="0"/>
              </a:spcAft>
              <a:buNone/>
            </a:pPr>
            <a:r>
              <a:rPr lang="en"/>
              <a:t>But from this came the book </a:t>
            </a:r>
            <a:r>
              <a:rPr i="1" lang="en"/>
              <a:t>Book on Games of Chance</a:t>
            </a:r>
            <a:r>
              <a:rPr lang="en"/>
              <a:t> which was the first serious treatise on the mathematics of probability</a:t>
            </a:r>
            <a:endParaRPr/>
          </a:p>
          <a:p>
            <a:pPr indent="0" lvl="0" marL="0" rtl="0" algn="l">
              <a:spcBef>
                <a:spcPts val="0"/>
              </a:spcBef>
              <a:spcAft>
                <a:spcPts val="0"/>
              </a:spcAft>
              <a:buNone/>
            </a:pPr>
            <a:r>
              <a:rPr lang="en"/>
              <a:t>Cardano spent 1526 to 1532 in Sacco, starting a family, gambling, casting horoscopes</a:t>
            </a:r>
            <a:endParaRPr/>
          </a:p>
          <a:p>
            <a:pPr indent="0" lvl="0" marL="0" rtl="0" algn="l">
              <a:spcBef>
                <a:spcPts val="0"/>
              </a:spcBef>
              <a:spcAft>
                <a:spcPts val="0"/>
              </a:spcAft>
              <a:buNone/>
            </a:pPr>
            <a:r>
              <a:rPr lang="en"/>
              <a:t>He and his family headed back to Milan, but he was banned from practicing medicine, so he remained poor</a:t>
            </a:r>
            <a:endParaRPr/>
          </a:p>
          <a:p>
            <a:pPr indent="0" lvl="0" marL="0" rtl="0" algn="l">
              <a:spcBef>
                <a:spcPts val="0"/>
              </a:spcBef>
              <a:spcAft>
                <a:spcPts val="0"/>
              </a:spcAft>
              <a:buNone/>
            </a:pPr>
            <a:r>
              <a:rPr lang="en"/>
              <a:t>Then Cardano began giving lectures to the educated and to nobility on medicine and mathematics and religion </a:t>
            </a:r>
            <a:endParaRPr/>
          </a:p>
          <a:p>
            <a:pPr indent="0" lvl="0" marL="0" rtl="0" algn="l">
              <a:spcBef>
                <a:spcPts val="0"/>
              </a:spcBef>
              <a:spcAft>
                <a:spcPts val="0"/>
              </a:spcAft>
              <a:buNone/>
            </a:pPr>
            <a:r>
              <a:rPr lang="en"/>
              <a:t>After releasing a treatise claiming that the doctors of Italy are </a:t>
            </a:r>
            <a:r>
              <a:rPr lang="en"/>
              <a:t>practicing</a:t>
            </a:r>
            <a:r>
              <a:rPr lang="en"/>
              <a:t> bad medicine, which became very popular with the public, he was allowed to practice medicine finally</a:t>
            </a:r>
            <a:endParaRPr/>
          </a:p>
          <a:p>
            <a:pPr indent="0" lvl="0" marL="0" rtl="0" algn="l">
              <a:spcBef>
                <a:spcPts val="0"/>
              </a:spcBef>
              <a:spcAft>
                <a:spcPts val="0"/>
              </a:spcAft>
              <a:buNone/>
            </a:pPr>
            <a:r>
              <a:rPr lang="en"/>
              <a:t>Cardano quickly became the most sought after doctor in Italy, treating Pope and travelling as far as Scotland to care for the Archbishop of St Andrew’s</a:t>
            </a:r>
            <a:endParaRPr/>
          </a:p>
          <a:p>
            <a:pPr indent="0" lvl="0" marL="0" rtl="0" algn="l">
              <a:spcBef>
                <a:spcPts val="0"/>
              </a:spcBef>
              <a:spcAft>
                <a:spcPts val="0"/>
              </a:spcAft>
              <a:buNone/>
            </a:pPr>
            <a:r>
              <a:rPr lang="en"/>
              <a:t>His personal tragedies soon returned</a:t>
            </a:r>
            <a:endParaRPr/>
          </a:p>
          <a:p>
            <a:pPr indent="0" lvl="0" marL="0" rtl="0" algn="l">
              <a:spcBef>
                <a:spcPts val="0"/>
              </a:spcBef>
              <a:spcAft>
                <a:spcPts val="0"/>
              </a:spcAft>
              <a:buNone/>
            </a:pPr>
            <a:r>
              <a:rPr lang="en"/>
              <a:t>His wife died at age 31 leaving him with three children</a:t>
            </a:r>
            <a:endParaRPr/>
          </a:p>
          <a:p>
            <a:pPr indent="0" lvl="0" marL="0" rtl="0" algn="l">
              <a:spcBef>
                <a:spcPts val="0"/>
              </a:spcBef>
              <a:spcAft>
                <a:spcPts val="0"/>
              </a:spcAft>
              <a:buNone/>
            </a:pPr>
            <a:r>
              <a:rPr lang="en"/>
              <a:t>His oldest, a boy - Giambattista, started practicing medicine as well </a:t>
            </a:r>
            <a:endParaRPr/>
          </a:p>
          <a:p>
            <a:pPr indent="0" lvl="0" marL="0" rtl="0" algn="l">
              <a:spcBef>
                <a:spcPts val="0"/>
              </a:spcBef>
              <a:spcAft>
                <a:spcPts val="0"/>
              </a:spcAft>
              <a:buNone/>
            </a:pPr>
            <a:r>
              <a:rPr lang="en"/>
              <a:t>His boy also fell into unlucky trials, and married a woman who gave birth to three children, none of which were Giambattista’s </a:t>
            </a:r>
            <a:endParaRPr/>
          </a:p>
          <a:p>
            <a:pPr indent="0" lvl="0" marL="0" rtl="0" algn="l">
              <a:spcBef>
                <a:spcPts val="0"/>
              </a:spcBef>
              <a:spcAft>
                <a:spcPts val="0"/>
              </a:spcAft>
              <a:buNone/>
            </a:pPr>
            <a:r>
              <a:rPr lang="en"/>
              <a:t>He was so </a:t>
            </a:r>
            <a:r>
              <a:rPr lang="en"/>
              <a:t>embarrassed</a:t>
            </a:r>
            <a:r>
              <a:rPr lang="en"/>
              <a:t> by this infidelity he had prepared her a cake laced with arsenic -- and was soon after convicted of murder and beheaded in 1560</a:t>
            </a:r>
            <a:endParaRPr/>
          </a:p>
          <a:p>
            <a:pPr indent="0" lvl="0" marL="0" rtl="0" algn="l">
              <a:spcBef>
                <a:spcPts val="0"/>
              </a:spcBef>
              <a:spcAft>
                <a:spcPts val="0"/>
              </a:spcAft>
              <a:buNone/>
            </a:pPr>
            <a:r>
              <a:rPr lang="en"/>
              <a:t>Cardano’s other son also fell into the life of crime and Cardano had him imprisoned more than once</a:t>
            </a:r>
            <a:endParaRPr/>
          </a:p>
          <a:p>
            <a:pPr indent="0" lvl="0" marL="0" rtl="0" algn="l">
              <a:spcBef>
                <a:spcPts val="0"/>
              </a:spcBef>
              <a:spcAft>
                <a:spcPts val="0"/>
              </a:spcAft>
              <a:buNone/>
            </a:pPr>
            <a:r>
              <a:rPr lang="en"/>
              <a:t>Cardano finally left Milan and went to a position of medicine at the University of Bologna, with him he took Fazio, his grandson</a:t>
            </a:r>
            <a:endParaRPr/>
          </a:p>
          <a:p>
            <a:pPr indent="0" lvl="0" marL="0" rtl="0" algn="l">
              <a:spcBef>
                <a:spcPts val="0"/>
              </a:spcBef>
              <a:spcAft>
                <a:spcPts val="0"/>
              </a:spcAft>
              <a:buNone/>
            </a:pPr>
            <a:r>
              <a:rPr lang="en"/>
              <a:t>His misfortune continued -- he was arrested on charges of heresy for casting horoscopes of Jesus and writing the book </a:t>
            </a:r>
            <a:r>
              <a:rPr i="1" lang="en"/>
              <a:t>In Praise of Nero</a:t>
            </a:r>
            <a:r>
              <a:rPr lang="en"/>
              <a:t> about the anti-christian Roman leader</a:t>
            </a:r>
            <a:endParaRPr/>
          </a:p>
          <a:p>
            <a:pPr indent="0" lvl="0" marL="0" rtl="0" algn="l">
              <a:spcBef>
                <a:spcPts val="0"/>
              </a:spcBef>
              <a:spcAft>
                <a:spcPts val="0"/>
              </a:spcAft>
              <a:buNone/>
            </a:pPr>
            <a:r>
              <a:rPr lang="en"/>
              <a:t>Cardano soon got out of prison, went to Rome and wound up with a pension from the Pope</a:t>
            </a:r>
            <a:endParaRPr/>
          </a:p>
          <a:p>
            <a:pPr indent="0" lvl="0" marL="0" rtl="0" algn="l">
              <a:spcBef>
                <a:spcPts val="0"/>
              </a:spcBef>
              <a:spcAft>
                <a:spcPts val="0"/>
              </a:spcAft>
              <a:buNone/>
            </a:pPr>
            <a:r>
              <a:rPr lang="en"/>
              <a:t>Cardano spent his last days in Rome and died quietly -- “having fourteen good teeth, and one which is rather weak”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Cardano was a self-contradictory character</a:t>
            </a:r>
            <a:endParaRPr/>
          </a:p>
          <a:p>
            <a:pPr indent="0" lvl="0" marL="0" rtl="0" algn="l">
              <a:spcBef>
                <a:spcPts val="0"/>
              </a:spcBef>
              <a:spcAft>
                <a:spcPts val="0"/>
              </a:spcAft>
              <a:buNone/>
            </a:pPr>
            <a:r>
              <a:rPr lang="en"/>
              <a:t>His collections fill thousands of pages with prolific work covering many topics, scientific and otherwise</a:t>
            </a:r>
            <a:endParaRPr/>
          </a:p>
          <a:p>
            <a:pPr indent="0" lvl="0" marL="0" rtl="0" algn="l">
              <a:spcBef>
                <a:spcPts val="0"/>
              </a:spcBef>
              <a:spcAft>
                <a:spcPts val="0"/>
              </a:spcAft>
              <a:buNone/>
            </a:pPr>
            <a:r>
              <a:rPr lang="en"/>
              <a:t>He was firmly planted in the modern, rational world, and also firmly stood in the superstitious world of the middle ages </a:t>
            </a:r>
            <a:endParaRPr/>
          </a:p>
          <a:p>
            <a:pPr indent="0" lvl="0" marL="0" rtl="0" algn="l">
              <a:spcBef>
                <a:spcPts val="0"/>
              </a:spcBef>
              <a:spcAft>
                <a:spcPts val="0"/>
              </a:spcAft>
              <a:buNone/>
            </a:pPr>
            <a:r>
              <a:rPr lang="en"/>
              <a:t>Gottfried Wilhelm Leibniz wrote, “Cardano was a great man with all his faults, without them, he would have been incomparable”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Back to the cubic: In 1535….</a:t>
            </a:r>
            <a:endParaRPr/>
          </a:p>
          <a:p>
            <a:pPr indent="0" lvl="0" marL="0" rtl="0" algn="l">
              <a:spcBef>
                <a:spcPts val="0"/>
              </a:spcBef>
              <a:spcAft>
                <a:spcPts val="0"/>
              </a:spcAft>
              <a:buNone/>
            </a:pPr>
            <a:r>
              <a:rPr lang="en"/>
              <a:t>He heard wind of the challenge between Fior and Fontana and wanted to know more of the techniques of Fontana</a:t>
            </a:r>
            <a:endParaRPr/>
          </a:p>
          <a:p>
            <a:pPr indent="0" lvl="0" marL="0" rtl="0" algn="l">
              <a:spcBef>
                <a:spcPts val="0"/>
              </a:spcBef>
              <a:spcAft>
                <a:spcPts val="0"/>
              </a:spcAft>
              <a:buNone/>
            </a:pPr>
            <a:r>
              <a:rPr lang="en"/>
              <a:t>Cardano bluntly asked Fontana for his secrets</a:t>
            </a:r>
            <a:endParaRPr/>
          </a:p>
          <a:p>
            <a:pPr indent="0" lvl="0" marL="0" rtl="0" algn="l">
              <a:spcBef>
                <a:spcPts val="0"/>
              </a:spcBef>
              <a:spcAft>
                <a:spcPts val="0"/>
              </a:spcAft>
              <a:buNone/>
            </a:pPr>
            <a:r>
              <a:rPr lang="en"/>
              <a:t>He wrote many times to Fontana asking for the solution, and Fontana only ever responded saying he would write a book on his findings in his own time</a:t>
            </a:r>
            <a:endParaRPr/>
          </a:p>
          <a:p>
            <a:pPr indent="0" lvl="0" marL="0" rtl="0" algn="l">
              <a:spcBef>
                <a:spcPts val="0"/>
              </a:spcBef>
              <a:spcAft>
                <a:spcPts val="0"/>
              </a:spcAft>
              <a:buNone/>
            </a:pPr>
            <a:r>
              <a:rPr lang="en"/>
              <a:t>Cardano was initially angry, but eventually soothed things over and welcomed Fontana to Milan as his guest</a:t>
            </a:r>
            <a:endParaRPr/>
          </a:p>
          <a:p>
            <a:pPr indent="0" lvl="0" marL="0" rtl="0" algn="l">
              <a:spcBef>
                <a:spcPts val="0"/>
              </a:spcBef>
              <a:spcAft>
                <a:spcPts val="0"/>
              </a:spcAft>
              <a:buNone/>
            </a:pPr>
            <a:r>
              <a:rPr lang="en"/>
              <a:t>Fontana gave him the secret of the depressed cubic -- written in cipher -- to which Cardano took an oath</a:t>
            </a:r>
            <a:endParaRPr/>
          </a:p>
          <a:p>
            <a:pPr indent="0" lvl="0" marL="0" rtl="0" algn="l">
              <a:spcBef>
                <a:spcPts val="0"/>
              </a:spcBef>
              <a:spcAft>
                <a:spcPts val="0"/>
              </a:spcAft>
              <a:buNone/>
            </a:pPr>
            <a:r>
              <a:rPr lang="en"/>
              <a:t>**insert oath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final character enters into this drama</a:t>
            </a:r>
            <a:endParaRPr/>
          </a:p>
          <a:p>
            <a:pPr indent="0" lvl="0" marL="0" rtl="0" algn="l">
              <a:spcBef>
                <a:spcPts val="0"/>
              </a:spcBef>
              <a:spcAft>
                <a:spcPts val="0"/>
              </a:spcAft>
              <a:buNone/>
            </a:pPr>
            <a:r>
              <a:rPr lang="en"/>
              <a:t>Ludovico Ferrari (1522-1565) arrived at Cardano’s door asking for work</a:t>
            </a:r>
            <a:endParaRPr/>
          </a:p>
          <a:p>
            <a:pPr indent="0" lvl="0" marL="0" rtl="0" algn="l">
              <a:spcBef>
                <a:spcPts val="0"/>
              </a:spcBef>
              <a:spcAft>
                <a:spcPts val="0"/>
              </a:spcAft>
              <a:buNone/>
            </a:pPr>
            <a:r>
              <a:rPr lang="en"/>
              <a:t>Ferrari soon went from servant to pupil to colleague of Cardano’s</a:t>
            </a:r>
            <a:endParaRPr/>
          </a:p>
          <a:p>
            <a:pPr indent="0" lvl="0" marL="0" rtl="0" algn="l">
              <a:spcBef>
                <a:spcPts val="0"/>
              </a:spcBef>
              <a:spcAft>
                <a:spcPts val="0"/>
              </a:spcAft>
              <a:buNone/>
            </a:pPr>
            <a:r>
              <a:rPr lang="en"/>
              <a:t>Cardano then shared the secret of the depressed cubic</a:t>
            </a:r>
            <a:endParaRPr/>
          </a:p>
          <a:p>
            <a:pPr indent="0" lvl="0" marL="0" rtl="0" algn="l">
              <a:spcBef>
                <a:spcPts val="0"/>
              </a:spcBef>
              <a:spcAft>
                <a:spcPts val="0"/>
              </a:spcAft>
              <a:buNone/>
            </a:pPr>
            <a:r>
              <a:rPr lang="en"/>
              <a:t>The two of them went on and made astounding progress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Cardano then discovered how to solve the generic cubic equation but it relied on reducing this cubic into a depressed cubic and therefore could not publish this information for the oath he took with Fontana</a:t>
            </a:r>
            <a:endParaRPr/>
          </a:p>
          <a:p>
            <a:pPr indent="0" lvl="0" marL="0" rtl="0" algn="l">
              <a:spcBef>
                <a:spcPts val="0"/>
              </a:spcBef>
              <a:spcAft>
                <a:spcPts val="0"/>
              </a:spcAft>
              <a:buNone/>
            </a:pPr>
            <a:r>
              <a:rPr lang="en"/>
              <a:t>Ferrari discovered how to solve the quartic, but again by way of reducing it to depressed cubic</a:t>
            </a:r>
            <a:endParaRPr/>
          </a:p>
          <a:p>
            <a:pPr indent="0" lvl="0" marL="0" rtl="0" algn="l">
              <a:spcBef>
                <a:spcPts val="0"/>
              </a:spcBef>
              <a:spcAft>
                <a:spcPts val="0"/>
              </a:spcAft>
              <a:buNone/>
            </a:pPr>
            <a:r>
              <a:rPr lang="en"/>
              <a:t>Ferrari and Cardano travelled to Bologna and inspected papers of Scipione del Ferro and his solution to the depressed cubic, and felt he could then publish his results since his information was from del Ferro and not Fontana</a:t>
            </a:r>
            <a:endParaRPr/>
          </a:p>
          <a:p>
            <a:pPr indent="0" lvl="0" marL="0" rtl="0" algn="l">
              <a:spcBef>
                <a:spcPts val="0"/>
              </a:spcBef>
              <a:spcAft>
                <a:spcPts val="0"/>
              </a:spcAft>
              <a:buNone/>
            </a:pPr>
            <a:r>
              <a:rPr lang="en"/>
              <a:t>Cardano published </a:t>
            </a:r>
            <a:r>
              <a:rPr i="1" lang="en"/>
              <a:t>Ars Magna</a:t>
            </a:r>
            <a:r>
              <a:rPr lang="en"/>
              <a:t> meaning “Great Art” because for him algebra was </a:t>
            </a:r>
            <a:endParaRPr/>
          </a:p>
          <a:p>
            <a:pPr indent="0" lvl="0" marL="0" rtl="0" algn="l">
              <a:spcBef>
                <a:spcPts val="0"/>
              </a:spcBef>
              <a:spcAft>
                <a:spcPts val="0"/>
              </a:spcAft>
              <a:buNone/>
            </a:pPr>
            <a:r>
              <a:rPr lang="en"/>
              <a:t>The book was forty chapters, and finally in chapter 11, Cardano approaches the subject of the depressed cubic</a:t>
            </a:r>
            <a:endParaRPr/>
          </a:p>
          <a:p>
            <a:pPr indent="0" lvl="0" marL="0" rtl="0" algn="l">
              <a:spcBef>
                <a:spcPts val="0"/>
              </a:spcBef>
              <a:spcAft>
                <a:spcPts val="0"/>
              </a:spcAft>
              <a:buNone/>
            </a:pPr>
            <a:r>
              <a:rPr lang="en"/>
              <a:t>**insert passage here Pp 141**</a:t>
            </a:r>
            <a:endParaRPr/>
          </a:p>
          <a:p>
            <a:pPr indent="0" lvl="0" marL="0" rtl="0" algn="l">
              <a:spcBef>
                <a:spcPts val="0"/>
              </a:spcBef>
              <a:spcAft>
                <a:spcPts val="0"/>
              </a:spcAft>
              <a:buNone/>
            </a:pPr>
            <a:r>
              <a:rPr lang="en"/>
              <a:t>Fontana was still enraged, letters flew between him and Ferrari regarding the matter</a:t>
            </a:r>
            <a:endParaRPr/>
          </a:p>
          <a:p>
            <a:pPr indent="0" lvl="0" marL="0" rtl="0" algn="l">
              <a:spcBef>
                <a:spcPts val="0"/>
              </a:spcBef>
              <a:spcAft>
                <a:spcPts val="0"/>
              </a:spcAft>
              <a:buNone/>
            </a:pPr>
            <a:r>
              <a:rPr lang="en"/>
              <a:t>Fontana and Ferrari eventually challenged one another on Ferrari’s home turf, and Ferrari won</a:t>
            </a:r>
            <a:endParaRPr/>
          </a:p>
          <a:p>
            <a:pPr indent="0" lvl="0" marL="0" rtl="0" algn="l">
              <a:spcBef>
                <a:spcPts val="0"/>
              </a:spcBef>
              <a:spcAft>
                <a:spcPts val="0"/>
              </a:spcAft>
              <a:buNone/>
            </a:pPr>
            <a:r>
              <a:rPr lang="en"/>
              <a:t>Mathematics historian Howard Eves noted, given Ferrari’s reputation and the hostile crown, Fontana was lucky to escape alive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Which brings us to the much sought after solution to the cubic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7ca1455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7ca1455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d0802c62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d0802c62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d0802c62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d0802c62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7ca1455f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7ca1455f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3d0802c62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d0802c62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d0802c62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d0802c62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7ca1455f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7ca1455f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7ca1455f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7ca1455f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003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Gerolamo Cardano</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1501 - 1576</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Journey Through Genius Pp 135</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a:latin typeface="Times New Roman"/>
                <a:ea typeface="Times New Roman"/>
                <a:cs typeface="Times New Roman"/>
                <a:sym typeface="Times New Roman"/>
              </a:rPr>
              <a:t>“Then entered perhaps the most bizarre characters in the whole history of mathematics”</a:t>
            </a:r>
            <a:endParaRPr i="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Cardano</a:t>
            </a:r>
            <a:endParaRPr>
              <a:latin typeface="Times New Roman"/>
              <a:ea typeface="Times New Roman"/>
              <a:cs typeface="Times New Roman"/>
              <a:sym typeface="Times New Roman"/>
            </a:endParaRPr>
          </a:p>
        </p:txBody>
      </p:sp>
      <p:sp>
        <p:nvSpPr>
          <p:cNvPr id="66" name="Google Shape;66;p1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Born in Milan -- he faces many hardships, illnesses, and disabilities </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From his gambling problem came his book </a:t>
            </a:r>
            <a:r>
              <a:rPr i="1" lang="en">
                <a:latin typeface="Times New Roman"/>
                <a:ea typeface="Times New Roman"/>
                <a:cs typeface="Times New Roman"/>
                <a:sym typeface="Times New Roman"/>
              </a:rPr>
              <a:t>Book on Games of Chance</a:t>
            </a:r>
            <a:r>
              <a:rPr lang="en">
                <a:latin typeface="Times New Roman"/>
                <a:ea typeface="Times New Roman"/>
                <a:cs typeface="Times New Roman"/>
                <a:sym typeface="Times New Roman"/>
              </a:rPr>
              <a:t> -- the first serious treatise on the mathematics of probability </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His life then brings on years of moving, career changes, illnesses, and tragedies </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**read Journey Through Genius’s recount of Cardano’s life </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latin typeface="Times New Roman"/>
              <a:ea typeface="Times New Roman"/>
              <a:cs typeface="Times New Roman"/>
              <a:sym typeface="Times New Roman"/>
            </a:endParaRPr>
          </a:p>
        </p:txBody>
      </p:sp>
      <p:pic>
        <p:nvPicPr>
          <p:cNvPr descr="Image result for gerolamo cardano" id="67" name="Google Shape;67;p15"/>
          <p:cNvPicPr preferRelativeResize="0"/>
          <p:nvPr/>
        </p:nvPicPr>
        <p:blipFill>
          <a:blip r:embed="rId3">
            <a:alphaModFix/>
          </a:blip>
          <a:stretch>
            <a:fillRect/>
          </a:stretch>
        </p:blipFill>
        <p:spPr>
          <a:xfrm>
            <a:off x="5071800" y="905466"/>
            <a:ext cx="2808000" cy="333257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Back to the Cubic</a:t>
            </a:r>
            <a:endParaRPr>
              <a:latin typeface="Times New Roman"/>
              <a:ea typeface="Times New Roman"/>
              <a:cs typeface="Times New Roman"/>
              <a:sym typeface="Times New Roman"/>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Cardano heard wind of the challenge between Fior and Fontana, immediately wanted to know about the techniques of Fontana</a:t>
            </a:r>
            <a:endParaRPr sz="2200">
              <a:latin typeface="Times New Roman"/>
              <a:ea typeface="Times New Roman"/>
              <a:cs typeface="Times New Roman"/>
              <a:sym typeface="Times New Roman"/>
            </a:endParaRPr>
          </a:p>
          <a:p>
            <a:pPr indent="0" lvl="0" marL="0" rtl="0" algn="l">
              <a:spcBef>
                <a:spcPts val="1600"/>
              </a:spcBef>
              <a:spcAft>
                <a:spcPts val="0"/>
              </a:spcAft>
              <a:buNone/>
            </a:pPr>
            <a:r>
              <a:rPr lang="en" sz="2200">
                <a:latin typeface="Times New Roman"/>
                <a:ea typeface="Times New Roman"/>
                <a:cs typeface="Times New Roman"/>
                <a:sym typeface="Times New Roman"/>
              </a:rPr>
              <a:t>Cardano wrote many times to Fontana, eventually Fontana replied saying he would publish his findings in a book, in his own time</a:t>
            </a:r>
            <a:endParaRPr sz="2200">
              <a:latin typeface="Times New Roman"/>
              <a:ea typeface="Times New Roman"/>
              <a:cs typeface="Times New Roman"/>
              <a:sym typeface="Times New Roman"/>
            </a:endParaRPr>
          </a:p>
          <a:p>
            <a:pPr indent="0" lvl="0" marL="0" rtl="0" algn="l">
              <a:spcBef>
                <a:spcPts val="1600"/>
              </a:spcBef>
              <a:spcAft>
                <a:spcPts val="1600"/>
              </a:spcAft>
              <a:buNone/>
            </a:pPr>
            <a:r>
              <a:rPr lang="en" sz="2200">
                <a:latin typeface="Times New Roman"/>
                <a:ea typeface="Times New Roman"/>
                <a:cs typeface="Times New Roman"/>
                <a:sym typeface="Times New Roman"/>
              </a:rPr>
              <a:t>Cardano, impatient as he was, invited Fontana to his home in Milan, where Fontana finally gave Cardano the secret -- written in cipher -- and had Cardano take an oath of secrecy</a:t>
            </a:r>
            <a:endParaRPr sz="2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490250" y="917150"/>
            <a:ext cx="6367800" cy="4090800"/>
          </a:xfrm>
          <a:prstGeom prst="rect">
            <a:avLst/>
          </a:prstGeom>
        </p:spPr>
        <p:txBody>
          <a:bodyPr anchorCtr="0" anchor="ctr" bIns="91425" lIns="91425" spcFirstLastPara="1" rIns="91425" wrap="square" tIns="91425">
            <a:noAutofit/>
          </a:bodyPr>
          <a:lstStyle/>
          <a:p>
            <a:pPr indent="0" lvl="0" marL="914400" marR="914400" rtl="0" algn="l">
              <a:lnSpc>
                <a:spcPct val="115000"/>
              </a:lnSpc>
              <a:spcBef>
                <a:spcPts val="0"/>
              </a:spcBef>
              <a:spcAft>
                <a:spcPts val="0"/>
              </a:spcAft>
              <a:buNone/>
            </a:pPr>
            <a:r>
              <a:rPr i="1" lang="en" sz="2400">
                <a:solidFill>
                  <a:schemeClr val="accent2"/>
                </a:solidFill>
                <a:latin typeface="Times New Roman"/>
                <a:ea typeface="Times New Roman"/>
                <a:cs typeface="Times New Roman"/>
                <a:sym typeface="Times New Roman"/>
              </a:rPr>
              <a:t>I swear to you by the Sacred Gospel, and on my faith as a gentleman, not only never to publish your discoveries, if you tell them to me, but I also promise and pledge my faith as a true Christian to put them down in cipher so that after my death no one shall be able to understand them. </a:t>
            </a:r>
            <a:endParaRPr i="1" sz="2400">
              <a:solidFill>
                <a:schemeClr val="accent2"/>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One final character enters this drama … </a:t>
            </a:r>
            <a:endParaRPr>
              <a:latin typeface="Times New Roman"/>
              <a:ea typeface="Times New Roman"/>
              <a:cs typeface="Times New Roman"/>
              <a:sym typeface="Times New Roman"/>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Ludovico Ferrari </a:t>
            </a:r>
            <a:r>
              <a:rPr lang="en" sz="2400">
                <a:latin typeface="Times New Roman"/>
                <a:ea typeface="Times New Roman"/>
                <a:cs typeface="Times New Roman"/>
                <a:sym typeface="Times New Roman"/>
              </a:rPr>
              <a:t>(1522-1565)</a:t>
            </a:r>
            <a:endParaRPr sz="2400">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Arrived at Cardano’s door asking for work </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Ferrari soon went from servant to pupil to colleague of Cardano’s</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Cardano then shared the secret of the depressed cubic</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Together these two make astonishing progress </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sz="2400">
              <a:latin typeface="Times New Roman"/>
              <a:ea typeface="Times New Roman"/>
              <a:cs typeface="Times New Roman"/>
              <a:sym typeface="Times New Roman"/>
            </a:endParaRPr>
          </a:p>
          <a:p>
            <a:pPr indent="0" lvl="0" marL="0" rtl="0" algn="l">
              <a:spcBef>
                <a:spcPts val="1600"/>
              </a:spcBef>
              <a:spcAft>
                <a:spcPts val="160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Back to Back to the Cubic</a:t>
            </a:r>
            <a:endParaRPr>
              <a:latin typeface="Times New Roman"/>
              <a:ea typeface="Times New Roman"/>
              <a:cs typeface="Times New Roman"/>
              <a:sym typeface="Times New Roman"/>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Cardano discovered how to solve the general cubic, but it relied on reducing it to a depressed cubic, therefore could not be published based on his oath</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Ferrari discovered how to solve a quartic, but again it relied on reducing it first to a depressed cubic</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Then, Ferrari and Cardano travelled to Bologna and inspected papers of Scipione del Ferro and his solution to the depressed cubic -- Cardano then felt he could publish his findings based on the result of Ferro and not Fontana, therefore not betray his oath</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Cardano then published, </a:t>
            </a:r>
            <a:r>
              <a:rPr i="1" lang="en">
                <a:latin typeface="Times New Roman"/>
                <a:ea typeface="Times New Roman"/>
                <a:cs typeface="Times New Roman"/>
                <a:sym typeface="Times New Roman"/>
              </a:rPr>
              <a:t>Ars Magna</a:t>
            </a:r>
            <a:r>
              <a:rPr lang="en">
                <a:latin typeface="Times New Roman"/>
                <a:ea typeface="Times New Roman"/>
                <a:cs typeface="Times New Roman"/>
                <a:sym typeface="Times New Roman"/>
              </a:rPr>
              <a:t> meaning “great art” -- this book contained forty chapters, Chapter XI finally approached the depressed cubic, for which he prefaced with…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sz="2400">
                <a:latin typeface="Times New Roman"/>
                <a:ea typeface="Times New Roman"/>
                <a:cs typeface="Times New Roman"/>
                <a:sym typeface="Times New Roman"/>
              </a:rPr>
              <a:t>Scipio Ferro of Bologna well-nigh thirty years ago discovered this rule and handed it on to Antonio Maria Fior of Venice, whose contest with Niccolo Tartaglia of Brescia gave Niccolo occasion to discover it. He gave it to me in response to my entreaties, though withholding the demonstration. Armed with this assistance, I sought out its demonstration in [various] forms. This was very difficult. </a:t>
            </a:r>
            <a:br>
              <a:rPr i="1" lang="en" sz="2400">
                <a:latin typeface="Times New Roman"/>
                <a:ea typeface="Times New Roman"/>
                <a:cs typeface="Times New Roman"/>
                <a:sym typeface="Times New Roman"/>
              </a:rPr>
            </a:br>
            <a:endParaRPr i="1" sz="2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The drama continues</a:t>
            </a:r>
            <a:endParaRPr>
              <a:latin typeface="Times New Roman"/>
              <a:ea typeface="Times New Roman"/>
              <a:cs typeface="Times New Roman"/>
              <a:sym typeface="Times New Roman"/>
            </a:endParaRPr>
          </a:p>
        </p:txBody>
      </p:sp>
      <p:sp>
        <p:nvSpPr>
          <p:cNvPr id="101" name="Google Shape;10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Times New Roman"/>
                <a:ea typeface="Times New Roman"/>
                <a:cs typeface="Times New Roman"/>
                <a:sym typeface="Times New Roman"/>
              </a:rPr>
              <a:t>Fontana was still enraged, letters flew between him and Ferrari regarding the matter</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Fontana and Ferrari eventually challenged one another on Ferrari’s home turf, and Ferrari won</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Mathematics historian Howard Eves noted, given Ferrari’s reputation and the hostile crowd, Fontana was lucky to escape alive</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Which brings us to the much sought after solution to the cubic</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