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Frenchmen continued to rise in mathematics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Rene Descartes:</a:t>
            </a:r>
            <a:endParaRPr/>
          </a:p>
          <a:p>
            <a:pPr indent="-298450" lvl="0" marL="457200" rtl="0" algn="l">
              <a:spcBef>
                <a:spcPts val="0"/>
              </a:spcBef>
              <a:spcAft>
                <a:spcPts val="0"/>
              </a:spcAft>
              <a:buSzPts val="1100"/>
              <a:buChar char="-"/>
            </a:pPr>
            <a:r>
              <a:rPr lang="en"/>
              <a:t>Philosopher and mathematician</a:t>
            </a:r>
            <a:endParaRPr/>
          </a:p>
          <a:p>
            <a:pPr indent="-298450" lvl="0" marL="457200" rtl="0" algn="l">
              <a:spcBef>
                <a:spcPts val="0"/>
              </a:spcBef>
              <a:spcAft>
                <a:spcPts val="0"/>
              </a:spcAft>
              <a:buSzPts val="1100"/>
              <a:buChar char="-"/>
            </a:pPr>
            <a:r>
              <a:rPr lang="en"/>
              <a:t>Released a treatise on “universal science” in his philosophical book </a:t>
            </a:r>
            <a:r>
              <a:rPr i="1" lang="en"/>
              <a:t>Discours de la methode</a:t>
            </a:r>
            <a:endParaRPr/>
          </a:p>
          <a:p>
            <a:pPr indent="-298450" lvl="0" marL="457200" rtl="0" algn="l">
              <a:spcBef>
                <a:spcPts val="0"/>
              </a:spcBef>
              <a:spcAft>
                <a:spcPts val="0"/>
              </a:spcAft>
              <a:buSzPts val="1100"/>
              <a:buChar char="-"/>
            </a:pPr>
            <a:r>
              <a:rPr lang="en"/>
              <a:t>His work </a:t>
            </a:r>
            <a:r>
              <a:rPr i="1" lang="en"/>
              <a:t>La Geometrie </a:t>
            </a:r>
            <a:r>
              <a:rPr lang="en"/>
              <a:t>introduced analytic or Cartesian geometry to the world, the first time anyone had married algebra and geometry</a:t>
            </a:r>
            <a:endParaRPr/>
          </a:p>
          <a:p>
            <a:pPr indent="-298450" lvl="0" marL="457200" rtl="0" algn="l">
              <a:spcBef>
                <a:spcPts val="0"/>
              </a:spcBef>
              <a:spcAft>
                <a:spcPts val="0"/>
              </a:spcAft>
              <a:buSzPts val="1100"/>
              <a:buChar char="-"/>
            </a:pPr>
            <a:r>
              <a:rPr lang="en"/>
              <a:t>He invented the notation of using x, y, z to denote unknowns while a, b, c denote known quantities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Blaise Pascal:</a:t>
            </a:r>
            <a:endParaRPr/>
          </a:p>
          <a:p>
            <a:pPr indent="-298450" lvl="0" marL="457200" rtl="0" algn="l">
              <a:spcBef>
                <a:spcPts val="0"/>
              </a:spcBef>
              <a:spcAft>
                <a:spcPts val="0"/>
              </a:spcAft>
              <a:buSzPts val="1100"/>
              <a:buChar char="-"/>
            </a:pPr>
            <a:r>
              <a:rPr lang="en"/>
              <a:t>Pascal started attending mathematical lectures at age 14</a:t>
            </a:r>
            <a:endParaRPr/>
          </a:p>
          <a:p>
            <a:pPr indent="-298450" lvl="0" marL="457200" rtl="0" algn="l">
              <a:spcBef>
                <a:spcPts val="0"/>
              </a:spcBef>
              <a:spcAft>
                <a:spcPts val="0"/>
              </a:spcAft>
              <a:buSzPts val="1100"/>
              <a:buChar char="-"/>
            </a:pPr>
            <a:r>
              <a:rPr lang="en"/>
              <a:t>Pascal invented a calculating machine that is a direct predecessor of the modern computer, at age 18</a:t>
            </a:r>
            <a:endParaRPr/>
          </a:p>
          <a:p>
            <a:pPr indent="-298450" lvl="0" marL="457200" rtl="0" algn="l">
              <a:spcBef>
                <a:spcPts val="0"/>
              </a:spcBef>
              <a:spcAft>
                <a:spcPts val="0"/>
              </a:spcAft>
              <a:buSzPts val="1100"/>
              <a:buChar char="-"/>
            </a:pPr>
            <a:r>
              <a:rPr lang="en"/>
              <a:t>He made significant contributions to the world of probability, building on what Cardano had established a century before </a:t>
            </a:r>
            <a:endParaRPr/>
          </a:p>
          <a:p>
            <a:pPr indent="-298450" lvl="0" marL="457200" rtl="0" algn="l">
              <a:spcBef>
                <a:spcPts val="0"/>
              </a:spcBef>
              <a:spcAft>
                <a:spcPts val="0"/>
              </a:spcAft>
              <a:buSzPts val="1100"/>
              <a:buChar char="-"/>
            </a:pPr>
            <a:r>
              <a:rPr lang="en"/>
              <a:t>He dropped mathematics from him studies when it did not fit into his religious plan, but during a  nagging toothache his mind wandered to mathematics and the pain subsided, which he took as a heavenly sign and returned to studying the subject at age 35</a:t>
            </a:r>
            <a:endParaRPr/>
          </a:p>
          <a:p>
            <a:pPr indent="-298450" lvl="0" marL="457200" rtl="0" algn="l">
              <a:spcBef>
                <a:spcPts val="0"/>
              </a:spcBef>
              <a:spcAft>
                <a:spcPts val="0"/>
              </a:spcAft>
              <a:buSzPts val="1100"/>
              <a:buChar char="-"/>
            </a:pPr>
            <a:r>
              <a:rPr lang="en"/>
              <a:t>He discovered several properties of the cycloid curve</a:t>
            </a:r>
            <a:endParaRPr/>
          </a:p>
          <a:p>
            <a:pPr indent="-298450" lvl="0" marL="457200" rtl="0" algn="l">
              <a:spcBef>
                <a:spcPts val="0"/>
              </a:spcBef>
              <a:spcAft>
                <a:spcPts val="0"/>
              </a:spcAft>
              <a:buSzPts val="1100"/>
              <a:buChar char="-"/>
            </a:pPr>
            <a:r>
              <a:rPr lang="en"/>
              <a:t>He died at age 39</a:t>
            </a:r>
            <a:endParaRPr/>
          </a:p>
          <a:p>
            <a:pPr indent="-298450" lvl="0" marL="457200" rtl="0" algn="l">
              <a:spcBef>
                <a:spcPts val="0"/>
              </a:spcBef>
              <a:spcAft>
                <a:spcPts val="0"/>
              </a:spcAft>
              <a:buSzPts val="1100"/>
              <a:buChar char="-"/>
            </a:pPr>
            <a:r>
              <a:rPr lang="en"/>
              <a:t>**not mentioned in the book** Pascal’s triangle, in </a:t>
            </a:r>
            <a:r>
              <a:rPr i="1" lang="en"/>
              <a:t>Treatise on the Arithmetical Triangle</a:t>
            </a:r>
            <a:r>
              <a:rPr lang="en"/>
              <a:t>, Pascal greatly discusses the pattern of binomial coefficients which led Newton to his discovery of the Binomial Theorem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Pierre de Fermat:</a:t>
            </a:r>
            <a:endParaRPr/>
          </a:p>
          <a:p>
            <a:pPr indent="-298450" lvl="0" marL="457200" rtl="0" algn="l">
              <a:spcBef>
                <a:spcPts val="0"/>
              </a:spcBef>
              <a:spcAft>
                <a:spcPts val="0"/>
              </a:spcAft>
              <a:buSzPts val="1100"/>
              <a:buChar char="-"/>
            </a:pPr>
            <a:r>
              <a:rPr lang="en"/>
              <a:t>Also had many works in analytic geometry, and perhaps before Descartes, but did not publish before him, so it is still unknown and it is known to be more “modern” than the works of Descartes</a:t>
            </a:r>
            <a:endParaRPr/>
          </a:p>
          <a:p>
            <a:pPr indent="-298450" lvl="0" marL="457200" rtl="0" algn="l">
              <a:spcBef>
                <a:spcPts val="0"/>
              </a:spcBef>
              <a:spcAft>
                <a:spcPts val="0"/>
              </a:spcAft>
              <a:buSzPts val="1100"/>
              <a:buChar char="-"/>
            </a:pPr>
            <a:r>
              <a:rPr lang="en"/>
              <a:t>Fermat also worked in the area of probability</a:t>
            </a:r>
            <a:endParaRPr/>
          </a:p>
          <a:p>
            <a:pPr indent="-298450" lvl="0" marL="457200" rtl="0" algn="l">
              <a:spcBef>
                <a:spcPts val="0"/>
              </a:spcBef>
              <a:spcAft>
                <a:spcPts val="0"/>
              </a:spcAft>
              <a:buSzPts val="1100"/>
              <a:buChar char="-"/>
            </a:pPr>
            <a:r>
              <a:rPr lang="en"/>
              <a:t>He also made great strides in the area of calculus</a:t>
            </a:r>
            <a:endParaRPr/>
          </a:p>
          <a:p>
            <a:pPr indent="-298450" lvl="0" marL="457200" rtl="0" algn="l">
              <a:spcBef>
                <a:spcPts val="0"/>
              </a:spcBef>
              <a:spcAft>
                <a:spcPts val="0"/>
              </a:spcAft>
              <a:buSzPts val="1100"/>
              <a:buChar char="-"/>
            </a:pPr>
            <a:r>
              <a:rPr lang="en"/>
              <a:t>His most prominent work left behind is that in the field of number theory</a:t>
            </a:r>
            <a:endParaRPr/>
          </a:p>
          <a:p>
            <a:pPr indent="-298450" lvl="0" marL="457200" rtl="0" algn="l">
              <a:spcBef>
                <a:spcPts val="0"/>
              </a:spcBef>
              <a:spcAft>
                <a:spcPts val="0"/>
              </a:spcAft>
              <a:buSzPts val="1100"/>
              <a:buChar char="-"/>
            </a:pPr>
            <a:r>
              <a:rPr lang="en"/>
              <a:t>When </a:t>
            </a:r>
            <a:r>
              <a:rPr i="1" lang="en"/>
              <a:t>Arithmetica</a:t>
            </a:r>
            <a:r>
              <a:rPr lang="en"/>
              <a:t> from Diophantus was rediscovered and translated during the Renaissance, Fermant acquired a copy and was soon making his own discoveries regarding the properties of whole numbers</a:t>
            </a:r>
            <a:endParaRPr/>
          </a:p>
          <a:p>
            <a:pPr indent="-298450" lvl="0" marL="457200" rtl="0" algn="l">
              <a:spcBef>
                <a:spcPts val="0"/>
              </a:spcBef>
              <a:spcAft>
                <a:spcPts val="0"/>
              </a:spcAft>
              <a:buSzPts val="1100"/>
              <a:buChar char="-"/>
            </a:pPr>
            <a:r>
              <a:rPr lang="en"/>
              <a:t>It was common for him to state that he has a new truth and claim that he has a proof to go along and never provide the proof, leaving Euler, years later to do the work</a:t>
            </a:r>
            <a:endParaRPr/>
          </a:p>
          <a:p>
            <a:pPr indent="-298450" lvl="0" marL="457200" rtl="0" algn="l">
              <a:spcBef>
                <a:spcPts val="0"/>
              </a:spcBef>
              <a:spcAft>
                <a:spcPts val="0"/>
              </a:spcAft>
              <a:buSzPts val="1100"/>
              <a:buChar char="-"/>
            </a:pPr>
            <a:r>
              <a:rPr lang="en"/>
              <a:t>There is a common argument as to who to accredit the work then, Fermat who first stated the claim, or Euler who provided the proof</a:t>
            </a:r>
            <a:endParaRPr/>
          </a:p>
          <a:p>
            <a:pPr indent="-298450" lvl="0" marL="457200" rtl="0" algn="l">
              <a:spcBef>
                <a:spcPts val="0"/>
              </a:spcBef>
              <a:spcAft>
                <a:spcPts val="0"/>
              </a:spcAft>
              <a:buSzPts val="1100"/>
              <a:buChar char="-"/>
            </a:pPr>
            <a:r>
              <a:rPr lang="en"/>
              <a:t>The most famous “theorem” of Fermat’s was scribbled beside Diophantus’ Proposition II.8, expressing that a perfect square is the sum of two other squares -- Fermat claimed that one cannot describe a perfect cube, or perfect fourth powers, in general, no power larger than two can be expressed as the sum of two other numbers to said power</a:t>
            </a:r>
            <a:endParaRPr/>
          </a:p>
          <a:p>
            <a:pPr indent="-298450" lvl="0" marL="457200" rtl="0" algn="l">
              <a:spcBef>
                <a:spcPts val="0"/>
              </a:spcBef>
              <a:spcAft>
                <a:spcPts val="0"/>
              </a:spcAft>
              <a:buSzPts val="1100"/>
              <a:buChar char="-"/>
            </a:pPr>
            <a:r>
              <a:rPr lang="en"/>
              <a:t>Fermat claimed that there was no room in the margin of the book to write the proof, and said if only he had a blank page</a:t>
            </a:r>
            <a:endParaRPr/>
          </a:p>
          <a:p>
            <a:pPr indent="-298450" lvl="0" marL="457200" rtl="0" algn="l">
              <a:spcBef>
                <a:spcPts val="0"/>
              </a:spcBef>
              <a:spcAft>
                <a:spcPts val="0"/>
              </a:spcAft>
              <a:buSzPts val="1100"/>
              <a:buChar char="-"/>
            </a:pPr>
            <a:r>
              <a:rPr lang="en"/>
              <a:t>Euler was able to show the proof for n=3 and n=4, but no other powers and certainly not a general case</a:t>
            </a:r>
            <a:endParaRPr/>
          </a:p>
          <a:p>
            <a:pPr indent="-298450" lvl="0" marL="457200" rtl="0" algn="l">
              <a:spcBef>
                <a:spcPts val="0"/>
              </a:spcBef>
              <a:spcAft>
                <a:spcPts val="0"/>
              </a:spcAft>
              <a:buSzPts val="1100"/>
              <a:buChar char="-"/>
            </a:pPr>
            <a:r>
              <a:rPr lang="en"/>
              <a:t>Sir Andrew John Wiles originally proved this theorem in 1993, but when an error was found he started his journey yet again, finally publishing the proof in 1995, the papers which contain the proof are 129 pages long and the proof consumed seven years of Sir Wiles’ life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seventeenth century, known as the Heroic Century was coming to an end, with large results published in algebraic notation, analytic geometry, </a:t>
            </a:r>
            <a:r>
              <a:rPr lang="en"/>
              <a:t>probability</a:t>
            </a:r>
            <a:r>
              <a:rPr lang="en"/>
              <a:t> and number theory, but the supreme hero of the heroic century had yet to reign. “...to change the way mankind would ever after look at the world. His name, of course, was Isaac Newton.” JTG 160.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0802c62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d0802c62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7cb45dca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7cb45dca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7cb45dc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7cb45dc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d0802c62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d0802c62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d0802c62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d0802c62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3d0802c625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d0802c625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0030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René Descartes - Blaise Pascal - Pierre de Fermat</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1596-1650 / 1623-1662 / 1601-1665</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Journey Through Genius Pp 157</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Rene Descartes:</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Philosopher and mathematician</a:t>
            </a:r>
            <a:endParaRPr>
              <a:latin typeface="Times New Roman"/>
              <a:ea typeface="Times New Roman"/>
              <a:cs typeface="Times New Roman"/>
              <a:sym typeface="Times New Roman"/>
            </a:endParaRPr>
          </a:p>
          <a:p>
            <a:pPr indent="0" lvl="0" marL="0" rtl="0" algn="l">
              <a:spcBef>
                <a:spcPts val="1600"/>
              </a:spcBef>
              <a:spcAft>
                <a:spcPts val="1600"/>
              </a:spcAft>
              <a:buNone/>
            </a:pPr>
            <a:r>
              <a:rPr lang="en">
                <a:latin typeface="Times New Roman"/>
                <a:ea typeface="Times New Roman"/>
                <a:cs typeface="Times New Roman"/>
                <a:sym typeface="Times New Roman"/>
              </a:rPr>
              <a:t>Released a treatise on “universal science” in his philosophical book Discours de la methode</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His work La Geometrie introduced analytic or Cartesian geometry to the world, the first time anyone had married algebra and geometry</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He invented the notation of using x, y, z to denote unknowns while a, b, c denote known quantities</a:t>
            </a:r>
            <a:endParaRPr>
              <a:latin typeface="Times New Roman"/>
              <a:ea typeface="Times New Roman"/>
              <a:cs typeface="Times New Roman"/>
              <a:sym typeface="Times New Roman"/>
            </a:endParaRPr>
          </a:p>
        </p:txBody>
      </p:sp>
      <p:pic>
        <p:nvPicPr>
          <p:cNvPr descr="Image result for rene descartes" id="62" name="Google Shape;62;p14"/>
          <p:cNvPicPr preferRelativeResize="0"/>
          <p:nvPr/>
        </p:nvPicPr>
        <p:blipFill>
          <a:blip r:embed="rId3">
            <a:alphaModFix/>
          </a:blip>
          <a:stretch>
            <a:fillRect/>
          </a:stretch>
        </p:blipFill>
        <p:spPr>
          <a:xfrm>
            <a:off x="3835242" y="1209650"/>
            <a:ext cx="4817183" cy="272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Blaise Pascal</a:t>
            </a:r>
            <a:endParaRPr>
              <a:latin typeface="Times New Roman"/>
              <a:ea typeface="Times New Roman"/>
              <a:cs typeface="Times New Roman"/>
              <a:sym typeface="Times New Roman"/>
            </a:endParaRPr>
          </a:p>
        </p:txBody>
      </p:sp>
      <p:sp>
        <p:nvSpPr>
          <p:cNvPr id="68" name="Google Shape;68;p15"/>
          <p:cNvSpPr txBox="1"/>
          <p:nvPr>
            <p:ph idx="1" type="body"/>
          </p:nvPr>
        </p:nvSpPr>
        <p:spPr>
          <a:xfrm>
            <a:off x="311700" y="1389600"/>
            <a:ext cx="32886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Times New Roman"/>
                <a:ea typeface="Times New Roman"/>
                <a:cs typeface="Times New Roman"/>
                <a:sym typeface="Times New Roman"/>
              </a:rPr>
              <a:t>Started attending mathematical lectures at age 14</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Invented a calculating machine that is a direct predecessor of the modern computer, at age 18</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He made significant contributions to the world of probability, building on what Cardano had established a century before </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He dropped mathematics from his studies when it did not fit into his religious plan, but during a  nagging toothache his mind wandered to mathematics and the pain subsided, which he took as a heavenly sign and returned to studying the subject at age 35</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He discovered several properties of the cycloid curve</a:t>
            </a:r>
            <a:br>
              <a:rPr lang="en">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descr="Image result for blaise pascal" id="69" name="Google Shape;69;p15"/>
          <p:cNvPicPr preferRelativeResize="0"/>
          <p:nvPr/>
        </p:nvPicPr>
        <p:blipFill>
          <a:blip r:embed="rId3">
            <a:alphaModFix/>
          </a:blip>
          <a:stretch>
            <a:fillRect/>
          </a:stretch>
        </p:blipFill>
        <p:spPr>
          <a:xfrm>
            <a:off x="5136950" y="824012"/>
            <a:ext cx="2688825" cy="349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Pierre de Fermat</a:t>
            </a:r>
            <a:endParaRPr>
              <a:latin typeface="Times New Roman"/>
              <a:ea typeface="Times New Roman"/>
              <a:cs typeface="Times New Roman"/>
              <a:sym typeface="Times New Roman"/>
            </a:endParaRPr>
          </a:p>
        </p:txBody>
      </p:sp>
      <p:sp>
        <p:nvSpPr>
          <p:cNvPr id="75" name="Google Shape;75;p16"/>
          <p:cNvSpPr txBox="1"/>
          <p:nvPr>
            <p:ph idx="1" type="body"/>
          </p:nvPr>
        </p:nvSpPr>
        <p:spPr>
          <a:xfrm>
            <a:off x="311700" y="1389600"/>
            <a:ext cx="29121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2"/>
                </a:solidFill>
                <a:latin typeface="Times New Roman"/>
                <a:ea typeface="Times New Roman"/>
                <a:cs typeface="Times New Roman"/>
                <a:sym typeface="Times New Roman"/>
              </a:rPr>
              <a:t>Also had many works in analytic geometry, and perhaps before Descartes, but did not publish before him, so it is still unknown</a:t>
            </a:r>
            <a:endParaRPr sz="1400">
              <a:solidFill>
                <a:schemeClr val="accent2"/>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chemeClr val="accent2"/>
                </a:solidFill>
                <a:latin typeface="Times New Roman"/>
                <a:ea typeface="Times New Roman"/>
                <a:cs typeface="Times New Roman"/>
                <a:sym typeface="Times New Roman"/>
              </a:rPr>
              <a:t>His work is known to be more “modern” than the works of Descartes</a:t>
            </a:r>
            <a:br>
              <a:rPr lang="en" sz="1400">
                <a:solidFill>
                  <a:schemeClr val="accent2"/>
                </a:solidFill>
                <a:latin typeface="Times New Roman"/>
                <a:ea typeface="Times New Roman"/>
                <a:cs typeface="Times New Roman"/>
                <a:sym typeface="Times New Roman"/>
              </a:rPr>
            </a:br>
            <a:r>
              <a:rPr lang="en" sz="1400">
                <a:solidFill>
                  <a:schemeClr val="accent2"/>
                </a:solidFill>
                <a:latin typeface="Times New Roman"/>
                <a:ea typeface="Times New Roman"/>
                <a:cs typeface="Times New Roman"/>
                <a:sym typeface="Times New Roman"/>
              </a:rPr>
              <a:t>Fermat also worked in the area of probability</a:t>
            </a:r>
            <a:br>
              <a:rPr lang="en" sz="1400">
                <a:solidFill>
                  <a:schemeClr val="accent2"/>
                </a:solidFill>
                <a:latin typeface="Times New Roman"/>
                <a:ea typeface="Times New Roman"/>
                <a:cs typeface="Times New Roman"/>
                <a:sym typeface="Times New Roman"/>
              </a:rPr>
            </a:br>
            <a:r>
              <a:rPr lang="en" sz="1400">
                <a:solidFill>
                  <a:schemeClr val="accent2"/>
                </a:solidFill>
                <a:latin typeface="Times New Roman"/>
                <a:ea typeface="Times New Roman"/>
                <a:cs typeface="Times New Roman"/>
                <a:sym typeface="Times New Roman"/>
              </a:rPr>
              <a:t>He also made great strides in the area of calculus</a:t>
            </a:r>
            <a:br>
              <a:rPr lang="en" sz="1400">
                <a:solidFill>
                  <a:schemeClr val="accent2"/>
                </a:solidFill>
                <a:latin typeface="Times New Roman"/>
                <a:ea typeface="Times New Roman"/>
                <a:cs typeface="Times New Roman"/>
                <a:sym typeface="Times New Roman"/>
              </a:rPr>
            </a:br>
            <a:r>
              <a:rPr lang="en" sz="1400">
                <a:solidFill>
                  <a:schemeClr val="accent2"/>
                </a:solidFill>
                <a:latin typeface="Times New Roman"/>
                <a:ea typeface="Times New Roman"/>
                <a:cs typeface="Times New Roman"/>
                <a:sym typeface="Times New Roman"/>
              </a:rPr>
              <a:t>His most prominent work left behind is that in the field of number theory</a:t>
            </a:r>
            <a:br>
              <a:rPr lang="en" sz="1400">
                <a:solidFill>
                  <a:schemeClr val="accent2"/>
                </a:solidFill>
                <a:latin typeface="Times New Roman"/>
                <a:ea typeface="Times New Roman"/>
                <a:cs typeface="Times New Roman"/>
                <a:sym typeface="Times New Roman"/>
              </a:rPr>
            </a:br>
            <a:endParaRPr sz="1400">
              <a:solidFill>
                <a:schemeClr val="accent2"/>
              </a:solidFill>
              <a:latin typeface="Times New Roman"/>
              <a:ea typeface="Times New Roman"/>
              <a:cs typeface="Times New Roman"/>
              <a:sym typeface="Times New Roman"/>
            </a:endParaRPr>
          </a:p>
        </p:txBody>
      </p:sp>
      <p:pic>
        <p:nvPicPr>
          <p:cNvPr descr="Image result for pierre de fermat" id="76" name="Google Shape;76;p16"/>
          <p:cNvPicPr preferRelativeResize="0"/>
          <p:nvPr/>
        </p:nvPicPr>
        <p:blipFill>
          <a:blip r:embed="rId3">
            <a:alphaModFix/>
          </a:blip>
          <a:stretch>
            <a:fillRect/>
          </a:stretch>
        </p:blipFill>
        <p:spPr>
          <a:xfrm>
            <a:off x="4993980" y="707025"/>
            <a:ext cx="3048420" cy="3729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Reputation de Fermat</a:t>
            </a:r>
            <a:endParaRPr>
              <a:latin typeface="Times New Roman"/>
              <a:ea typeface="Times New Roman"/>
              <a:cs typeface="Times New Roman"/>
              <a:sym typeface="Times New Roman"/>
            </a:endParaRPr>
          </a:p>
        </p:txBody>
      </p:sp>
      <p:sp>
        <p:nvSpPr>
          <p:cNvPr id="82" name="Google Shape;82;p17"/>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accent2"/>
                </a:solidFill>
                <a:latin typeface="Times New Roman"/>
                <a:ea typeface="Times New Roman"/>
                <a:cs typeface="Times New Roman"/>
                <a:sym typeface="Times New Roman"/>
              </a:rPr>
              <a:t>When </a:t>
            </a:r>
            <a:r>
              <a:rPr i="1" lang="en" sz="2000">
                <a:solidFill>
                  <a:schemeClr val="accent2"/>
                </a:solidFill>
                <a:latin typeface="Times New Roman"/>
                <a:ea typeface="Times New Roman"/>
                <a:cs typeface="Times New Roman"/>
                <a:sym typeface="Times New Roman"/>
              </a:rPr>
              <a:t>Arithmetica</a:t>
            </a:r>
            <a:r>
              <a:rPr lang="en" sz="2000">
                <a:solidFill>
                  <a:schemeClr val="accent2"/>
                </a:solidFill>
                <a:latin typeface="Times New Roman"/>
                <a:ea typeface="Times New Roman"/>
                <a:cs typeface="Times New Roman"/>
                <a:sym typeface="Times New Roman"/>
              </a:rPr>
              <a:t> from Diophantus was rediscovered and translated during the Renaissance, Fermant acquired a copy and was soon making his own discoveries regarding the properties of whole numbers</a:t>
            </a:r>
            <a:br>
              <a:rPr lang="en" sz="2000">
                <a:solidFill>
                  <a:schemeClr val="accent2"/>
                </a:solidFill>
                <a:latin typeface="Times New Roman"/>
                <a:ea typeface="Times New Roman"/>
                <a:cs typeface="Times New Roman"/>
                <a:sym typeface="Times New Roman"/>
              </a:rPr>
            </a:br>
            <a:br>
              <a:rPr lang="en" sz="2000">
                <a:solidFill>
                  <a:schemeClr val="accent2"/>
                </a:solidFill>
                <a:latin typeface="Times New Roman"/>
                <a:ea typeface="Times New Roman"/>
                <a:cs typeface="Times New Roman"/>
                <a:sym typeface="Times New Roman"/>
              </a:rPr>
            </a:br>
            <a:r>
              <a:rPr lang="en" sz="2000">
                <a:solidFill>
                  <a:schemeClr val="accent2"/>
                </a:solidFill>
                <a:latin typeface="Times New Roman"/>
                <a:ea typeface="Times New Roman"/>
                <a:cs typeface="Times New Roman"/>
                <a:sym typeface="Times New Roman"/>
              </a:rPr>
              <a:t>It was common for him to state that he has a new truth and claim that he has a proof to go along and never provide the proof, leaving Euler, years later, to do the work</a:t>
            </a:r>
            <a:br>
              <a:rPr lang="en" sz="2000">
                <a:solidFill>
                  <a:schemeClr val="accent2"/>
                </a:solidFill>
                <a:latin typeface="Times New Roman"/>
                <a:ea typeface="Times New Roman"/>
                <a:cs typeface="Times New Roman"/>
                <a:sym typeface="Times New Roman"/>
              </a:rPr>
            </a:br>
            <a:br>
              <a:rPr lang="en" sz="2000">
                <a:solidFill>
                  <a:schemeClr val="accent2"/>
                </a:solidFill>
                <a:latin typeface="Times New Roman"/>
                <a:ea typeface="Times New Roman"/>
                <a:cs typeface="Times New Roman"/>
                <a:sym typeface="Times New Roman"/>
              </a:rPr>
            </a:br>
            <a:r>
              <a:rPr lang="en" sz="2000">
                <a:solidFill>
                  <a:schemeClr val="accent2"/>
                </a:solidFill>
                <a:latin typeface="Times New Roman"/>
                <a:ea typeface="Times New Roman"/>
                <a:cs typeface="Times New Roman"/>
                <a:sym typeface="Times New Roman"/>
              </a:rPr>
              <a:t>There is a common argument as to who to accredit the work then, Fermat who first stated the claim, or Euler who provided the proof</a:t>
            </a:r>
            <a:br>
              <a:rPr lang="en" sz="2000">
                <a:solidFill>
                  <a:schemeClr val="accent2"/>
                </a:solidFill>
                <a:latin typeface="Times New Roman"/>
                <a:ea typeface="Times New Roman"/>
                <a:cs typeface="Times New Roman"/>
                <a:sym typeface="Times New Roman"/>
              </a:rPr>
            </a:br>
            <a:endParaRPr sz="2000">
              <a:solidFill>
                <a:schemeClr val="accent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369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Reputation de Fermat </a:t>
            </a:r>
            <a:r>
              <a:rPr lang="en" sz="1800">
                <a:latin typeface="Times New Roman"/>
                <a:ea typeface="Times New Roman"/>
                <a:cs typeface="Times New Roman"/>
                <a:sym typeface="Times New Roman"/>
              </a:rPr>
              <a:t>cont.</a:t>
            </a:r>
            <a:endParaRPr sz="1800">
              <a:latin typeface="Times New Roman"/>
              <a:ea typeface="Times New Roman"/>
              <a:cs typeface="Times New Roman"/>
              <a:sym typeface="Times New Roman"/>
            </a:endParaRPr>
          </a:p>
        </p:txBody>
      </p:sp>
      <p:sp>
        <p:nvSpPr>
          <p:cNvPr id="88" name="Google Shape;88;p18"/>
          <p:cNvSpPr txBox="1"/>
          <p:nvPr>
            <p:ph idx="1" type="body"/>
          </p:nvPr>
        </p:nvSpPr>
        <p:spPr>
          <a:xfrm>
            <a:off x="311700" y="10319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sz="1600">
                <a:latin typeface="Times New Roman"/>
                <a:ea typeface="Times New Roman"/>
                <a:cs typeface="Times New Roman"/>
                <a:sym typeface="Times New Roman"/>
              </a:rPr>
              <a:t>The most famous “theorem” of Fermat’s was scribbled beside Diophantus’ Proposition II.8, expressing that a perfect square is the sum of two other squares -- Fermat claimed that one cannot describe a perfect cube, or perfect fourth powers, in general, no power larger than two can be expressed as the sum of two other numbers to said power</a:t>
            </a:r>
            <a:br>
              <a:rPr lang="en" sz="1600">
                <a:latin typeface="Times New Roman"/>
                <a:ea typeface="Times New Roman"/>
                <a:cs typeface="Times New Roman"/>
                <a:sym typeface="Times New Roman"/>
              </a:rPr>
            </a:b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Fermat claimed that there was no room in the margin of the book to write the proof, and said,</a:t>
            </a: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						</a:t>
            </a:r>
            <a:r>
              <a:rPr i="1" lang="en" sz="1600">
                <a:latin typeface="Times New Roman"/>
                <a:ea typeface="Times New Roman"/>
                <a:cs typeface="Times New Roman"/>
                <a:sym typeface="Times New Roman"/>
              </a:rPr>
              <a:t>if only he had a blank page</a:t>
            </a:r>
            <a:br>
              <a:rPr i="1" lang="en" sz="1600">
                <a:latin typeface="Times New Roman"/>
                <a:ea typeface="Times New Roman"/>
                <a:cs typeface="Times New Roman"/>
                <a:sym typeface="Times New Roman"/>
              </a:rPr>
            </a:b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Euler was able to show the proof for n=3 and n=4, but no other powers and certainly not a general case</a:t>
            </a:r>
            <a:br>
              <a:rPr lang="en" sz="1600">
                <a:latin typeface="Times New Roman"/>
                <a:ea typeface="Times New Roman"/>
                <a:cs typeface="Times New Roman"/>
                <a:sym typeface="Times New Roman"/>
              </a:rPr>
            </a:br>
            <a:br>
              <a:rPr lang="en" sz="1600">
                <a:latin typeface="Times New Roman"/>
                <a:ea typeface="Times New Roman"/>
                <a:cs typeface="Times New Roman"/>
                <a:sym typeface="Times New Roman"/>
              </a:rPr>
            </a:br>
            <a:r>
              <a:rPr lang="en" sz="1600">
                <a:latin typeface="Times New Roman"/>
                <a:ea typeface="Times New Roman"/>
                <a:cs typeface="Times New Roman"/>
                <a:sym typeface="Times New Roman"/>
              </a:rPr>
              <a:t>Sir Andrew John Wiles originally proved this theorem in 1993, but when an error was found he started his journey yet again, finally publishing the proof in 1995, the papers which contain the proof are 129 pages long and the proof consumed seven years of Sir Wiles’ life</a:t>
            </a:r>
            <a:br>
              <a:rPr lang="en"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Comments on Seventeenth Century</a:t>
            </a:r>
            <a:endParaRPr>
              <a:latin typeface="Times New Roman"/>
              <a:ea typeface="Times New Roman"/>
              <a:cs typeface="Times New Roman"/>
              <a:sym typeface="Times New Roman"/>
            </a:endParaRPr>
          </a:p>
        </p:txBody>
      </p:sp>
      <p:sp>
        <p:nvSpPr>
          <p:cNvPr id="94" name="Google Shape;94;p19"/>
          <p:cNvSpPr txBox="1"/>
          <p:nvPr>
            <p:ph idx="1" type="body"/>
          </p:nvPr>
        </p:nvSpPr>
        <p:spPr>
          <a:xfrm>
            <a:off x="311700" y="11374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The seventeenth century, known as the Heroic Century was coming to an end, with large results published in algebraic notation, analytic geometry, probability and number theory, </a:t>
            </a:r>
            <a:endParaRPr sz="2400">
              <a:latin typeface="Times New Roman"/>
              <a:ea typeface="Times New Roman"/>
              <a:cs typeface="Times New Roman"/>
              <a:sym typeface="Times New Roman"/>
            </a:endParaRPr>
          </a:p>
          <a:p>
            <a:pPr indent="457200" lvl="0" marL="0" rtl="0" algn="l">
              <a:spcBef>
                <a:spcPts val="1600"/>
              </a:spcBef>
              <a:spcAft>
                <a:spcPts val="1600"/>
              </a:spcAft>
              <a:buNone/>
            </a:pPr>
            <a:r>
              <a:rPr lang="en" sz="2400">
                <a:latin typeface="Times New Roman"/>
                <a:ea typeface="Times New Roman"/>
                <a:cs typeface="Times New Roman"/>
                <a:sym typeface="Times New Roman"/>
              </a:rPr>
              <a:t>but the supreme hero of the heroic century had yet to reign. </a:t>
            </a:r>
            <a:r>
              <a:rPr i="1" lang="en" sz="2400">
                <a:latin typeface="Times New Roman"/>
                <a:ea typeface="Times New Roman"/>
                <a:cs typeface="Times New Roman"/>
                <a:sym typeface="Times New Roman"/>
              </a:rPr>
              <a:t>“...to change the way mankind would ever after look at the world. His name, of course, was Isaac Newton.”</a:t>
            </a:r>
            <a:r>
              <a:rPr lang="en" sz="2400">
                <a:latin typeface="Times New Roman"/>
                <a:ea typeface="Times New Roman"/>
                <a:cs typeface="Times New Roman"/>
                <a:sym typeface="Times New Roman"/>
              </a:rPr>
              <a:t> JTG 160.</a:t>
            </a:r>
            <a:br>
              <a:rPr lang="en"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