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Mind Unleashed:</a:t>
            </a:r>
            <a:endParaRPr/>
          </a:p>
          <a:p>
            <a:pPr indent="0" lvl="0" marL="0" rtl="0" algn="l">
              <a:spcBef>
                <a:spcPts val="0"/>
              </a:spcBef>
              <a:spcAft>
                <a:spcPts val="0"/>
              </a:spcAft>
              <a:buNone/>
            </a:pPr>
            <a:r>
              <a:rPr lang="en"/>
              <a:t>Newton was born prematurely on Christmas day in 1642 to his widowed mother, and against all odds survived the harsh winter and live to the astonishing age of 84</a:t>
            </a:r>
            <a:endParaRPr/>
          </a:p>
          <a:p>
            <a:pPr indent="0" lvl="0" marL="0" rtl="0" algn="l">
              <a:spcBef>
                <a:spcPts val="0"/>
              </a:spcBef>
              <a:spcAft>
                <a:spcPts val="0"/>
              </a:spcAft>
              <a:buNone/>
            </a:pPr>
            <a:r>
              <a:rPr lang="en"/>
              <a:t>When Newton’s mother remarried, the new husband was not wanting a three year old son, so Newton was left to live with his grandmother</a:t>
            </a:r>
            <a:endParaRPr/>
          </a:p>
          <a:p>
            <a:pPr indent="0" lvl="0" marL="0" rtl="0" algn="l">
              <a:spcBef>
                <a:spcPts val="0"/>
              </a:spcBef>
              <a:spcAft>
                <a:spcPts val="0"/>
              </a:spcAft>
              <a:buNone/>
            </a:pPr>
            <a:r>
              <a:rPr lang="en"/>
              <a:t>Newton got a traditional education, studying the works of Latin and Greek scholars</a:t>
            </a:r>
            <a:endParaRPr/>
          </a:p>
          <a:p>
            <a:pPr indent="0" lvl="0" marL="0" rtl="0" algn="l">
              <a:spcBef>
                <a:spcPts val="0"/>
              </a:spcBef>
              <a:spcAft>
                <a:spcPts val="0"/>
              </a:spcAft>
              <a:buNone/>
            </a:pPr>
            <a:r>
              <a:rPr lang="en"/>
              <a:t>He kept mostly to himself, and took to making things to occupy his time; he would make windmills that turned from a mouse running, he made sundials, </a:t>
            </a:r>
            <a:r>
              <a:rPr lang="en"/>
              <a:t>attaching</a:t>
            </a:r>
            <a:r>
              <a:rPr lang="en"/>
              <a:t> lanterns that were lit to a high flying kite during dark spring nights</a:t>
            </a:r>
            <a:endParaRPr/>
          </a:p>
          <a:p>
            <a:pPr indent="0" lvl="0" marL="0" rtl="0" algn="l">
              <a:spcBef>
                <a:spcPts val="0"/>
              </a:spcBef>
              <a:spcAft>
                <a:spcPts val="0"/>
              </a:spcAft>
              <a:buNone/>
            </a:pPr>
            <a:r>
              <a:rPr lang="en"/>
              <a:t>Newton headed to college in Cambridge at age 19, he studied at Trinity College, an institution open for 400 years at this point, known for the King James translation of the Bible and the masterpiece of King’s College Chapel</a:t>
            </a:r>
            <a:endParaRPr/>
          </a:p>
          <a:p>
            <a:pPr indent="0" lvl="0" marL="0" rtl="0" algn="l">
              <a:spcBef>
                <a:spcPts val="0"/>
              </a:spcBef>
              <a:spcAft>
                <a:spcPts val="0"/>
              </a:spcAft>
              <a:buNone/>
            </a:pPr>
            <a:r>
              <a:rPr lang="en"/>
              <a:t>Newton started his studies in Latin Literature and Aristotelian philosophy and quickly lost interest in his studies due to him seeing himself as brighter than his tutors and he had no one who cared whether he did or did not focus on his studies</a:t>
            </a:r>
            <a:endParaRPr/>
          </a:p>
          <a:p>
            <a:pPr indent="0" lvl="0" marL="0" rtl="0" algn="l">
              <a:spcBef>
                <a:spcPts val="0"/>
              </a:spcBef>
              <a:spcAft>
                <a:spcPts val="0"/>
              </a:spcAft>
              <a:buNone/>
            </a:pPr>
            <a:r>
              <a:rPr lang="en"/>
              <a:t>While Newton’s peers also veered from their studies and turned to the pubs, Newton fell deep into reading and contemplation</a:t>
            </a:r>
            <a:endParaRPr/>
          </a:p>
          <a:p>
            <a:pPr indent="0" lvl="0" marL="0" rtl="0" algn="l">
              <a:spcBef>
                <a:spcPts val="0"/>
              </a:spcBef>
              <a:spcAft>
                <a:spcPts val="0"/>
              </a:spcAft>
              <a:buNone/>
            </a:pPr>
            <a:r>
              <a:rPr lang="en"/>
              <a:t>Newton would walk around in such deep contemplation that he would forget to eat and sleep when faced with an especially intriguing problem -- reminiscent of Archimedes</a:t>
            </a:r>
            <a:endParaRPr/>
          </a:p>
          <a:p>
            <a:pPr indent="0" lvl="0" marL="0" rtl="0" algn="l">
              <a:spcBef>
                <a:spcPts val="0"/>
              </a:spcBef>
              <a:spcAft>
                <a:spcPts val="0"/>
              </a:spcAft>
              <a:buNone/>
            </a:pPr>
            <a:r>
              <a:rPr lang="en"/>
              <a:t>Newton also held onto a lot of guilt, which was apparent by the book of sins that he kept</a:t>
            </a:r>
            <a:endParaRPr/>
          </a:p>
          <a:p>
            <a:pPr indent="0" lvl="0" marL="0" rtl="0" algn="l">
              <a:spcBef>
                <a:spcPts val="0"/>
              </a:spcBef>
              <a:spcAft>
                <a:spcPts val="0"/>
              </a:spcAft>
              <a:buNone/>
            </a:pPr>
            <a:r>
              <a:rPr lang="en"/>
              <a:t>He often conducted experiments on the nature of light, color and vision; he once stared at the sun for an extended period of time and then recorded the spots that affective his vision for the days to come</a:t>
            </a:r>
            <a:endParaRPr/>
          </a:p>
          <a:p>
            <a:pPr indent="0" lvl="0" marL="0" rtl="0" algn="l">
              <a:spcBef>
                <a:spcPts val="0"/>
              </a:spcBef>
              <a:spcAft>
                <a:spcPts val="0"/>
              </a:spcAft>
              <a:buNone/>
            </a:pPr>
            <a:r>
              <a:rPr lang="en"/>
              <a:t>Newton’s first time reading </a:t>
            </a:r>
            <a:r>
              <a:rPr i="1" lang="en"/>
              <a:t>E</a:t>
            </a:r>
            <a:r>
              <a:rPr i="1" lang="en"/>
              <a:t>lements </a:t>
            </a:r>
            <a:r>
              <a:rPr lang="en"/>
              <a:t>he found most of the information trivial and self-evident</a:t>
            </a:r>
            <a:endParaRPr/>
          </a:p>
          <a:p>
            <a:pPr indent="0" lvl="0" marL="0" rtl="0" algn="l">
              <a:spcBef>
                <a:spcPts val="0"/>
              </a:spcBef>
              <a:spcAft>
                <a:spcPts val="0"/>
              </a:spcAft>
              <a:buNone/>
            </a:pPr>
            <a:r>
              <a:rPr lang="en"/>
              <a:t>He not only read the works of the ancient Greeks, but also dove into the works of Descartes, he would read </a:t>
            </a:r>
            <a:r>
              <a:rPr i="1" lang="en"/>
              <a:t>La Geometrie</a:t>
            </a:r>
            <a:r>
              <a:rPr lang="en"/>
              <a:t> and would find himself stumped with some of the material, so he would begin the book again, he repeated this diving deeper and deeper with each read, teaching himself and looking deeply at it each time without a tutor</a:t>
            </a:r>
            <a:endParaRPr/>
          </a:p>
          <a:p>
            <a:pPr indent="0" lvl="0" marL="0" rtl="0" algn="l">
              <a:spcBef>
                <a:spcPts val="0"/>
              </a:spcBef>
              <a:spcAft>
                <a:spcPts val="0"/>
              </a:spcAft>
              <a:buNone/>
            </a:pPr>
            <a:r>
              <a:rPr lang="en"/>
              <a:t>Newton had a hard time finding anyone who qualified to help him with his studies; that is, until Isaac Barrow, occupant of the prestigious Lucasian Chair of Mathematics</a:t>
            </a:r>
            <a:endParaRPr/>
          </a:p>
          <a:p>
            <a:pPr indent="0" lvl="0" marL="0" rtl="0" algn="l">
              <a:spcBef>
                <a:spcPts val="0"/>
              </a:spcBef>
              <a:spcAft>
                <a:spcPts val="0"/>
              </a:spcAft>
              <a:buNone/>
            </a:pPr>
            <a:r>
              <a:rPr lang="en"/>
              <a:t>Through reading, and the guidance of what to read from Barrow, Newton went from a skilled scientific and mathematical scholar to being up to date with every discovery yet to be made in these disciplines </a:t>
            </a:r>
            <a:endParaRPr/>
          </a:p>
          <a:p>
            <a:pPr indent="0" lvl="0" marL="0" rtl="0" algn="l">
              <a:spcBef>
                <a:spcPts val="0"/>
              </a:spcBef>
              <a:spcAft>
                <a:spcPts val="0"/>
              </a:spcAft>
              <a:buNone/>
            </a:pPr>
            <a:r>
              <a:rPr lang="en"/>
              <a:t>Having caught up with all the discoveries of the time, he was ready to stumble through uncharted territory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1664, Newton was promoted to a scholar at Trinity and was offered four year financial support to earn his Master’s degree</a:t>
            </a:r>
            <a:endParaRPr/>
          </a:p>
          <a:p>
            <a:pPr indent="0" lvl="0" marL="0" rtl="0" algn="l">
              <a:spcBef>
                <a:spcPts val="0"/>
              </a:spcBef>
              <a:spcAft>
                <a:spcPts val="0"/>
              </a:spcAft>
              <a:buNone/>
            </a:pPr>
            <a:r>
              <a:rPr lang="en"/>
              <a:t>Newton was now free to study what interested him most, and spend his days in deep contemplation like he preferred, and use his amazing power of concentration</a:t>
            </a:r>
            <a:endParaRPr/>
          </a:p>
          <a:p>
            <a:pPr indent="0" lvl="0" marL="0" rtl="0" algn="l">
              <a:spcBef>
                <a:spcPts val="0"/>
              </a:spcBef>
              <a:spcAft>
                <a:spcPts val="0"/>
              </a:spcAft>
              <a:buNone/>
            </a:pPr>
            <a:r>
              <a:rPr lang="en"/>
              <a:t>Newton’s explanation for how he solved his wonderful problems, “by thinking on them continuously” // and he really meant continuously, until he saw right through them at every angle</a:t>
            </a:r>
            <a:endParaRPr/>
          </a:p>
          <a:p>
            <a:pPr indent="0" lvl="0" marL="0" rtl="0" algn="l">
              <a:spcBef>
                <a:spcPts val="0"/>
              </a:spcBef>
              <a:spcAft>
                <a:spcPts val="0"/>
              </a:spcAft>
              <a:buNone/>
            </a:pPr>
            <a:r>
              <a:rPr lang="en"/>
              <a:t>The next two years were the most productive of any thinker</a:t>
            </a:r>
            <a:endParaRPr/>
          </a:p>
          <a:p>
            <a:pPr indent="0" lvl="0" marL="0" rtl="0" algn="l">
              <a:spcBef>
                <a:spcPts val="0"/>
              </a:spcBef>
              <a:spcAft>
                <a:spcPts val="0"/>
              </a:spcAft>
              <a:buNone/>
            </a:pPr>
            <a:r>
              <a:rPr lang="en"/>
              <a:t>Most of which was spent in Cambridge, and the rest spent in Woolsthorpe due to the university closing from the dreaded plague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Early in 1665 he discovered the generalized binomial theorem</a:t>
            </a:r>
            <a:endParaRPr/>
          </a:p>
          <a:p>
            <a:pPr indent="0" lvl="0" marL="0" rtl="0" algn="l">
              <a:spcBef>
                <a:spcPts val="0"/>
              </a:spcBef>
              <a:spcAft>
                <a:spcPts val="0"/>
              </a:spcAft>
              <a:buNone/>
            </a:pPr>
            <a:r>
              <a:rPr lang="en"/>
              <a:t>He followed “method of fluxions” today known as differential calculus</a:t>
            </a:r>
            <a:endParaRPr/>
          </a:p>
          <a:p>
            <a:pPr indent="0" lvl="0" marL="0" rtl="0" algn="l">
              <a:spcBef>
                <a:spcPts val="0"/>
              </a:spcBef>
              <a:spcAft>
                <a:spcPts val="0"/>
              </a:spcAft>
              <a:buNone/>
            </a:pPr>
            <a:r>
              <a:rPr lang="en"/>
              <a:t>And in 1666 he devised the inverse method of fluxions, today known as integral calculus</a:t>
            </a:r>
            <a:endParaRPr/>
          </a:p>
          <a:p>
            <a:pPr indent="0" lvl="0" marL="0" rtl="0" algn="l">
              <a:spcBef>
                <a:spcPts val="0"/>
              </a:spcBef>
              <a:spcAft>
                <a:spcPts val="0"/>
              </a:spcAft>
              <a:buNone/>
            </a:pPr>
            <a:r>
              <a:rPr lang="en"/>
              <a:t>He then formulated his theory of colors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 follows with his embryonic theory of universal gravitation</a:t>
            </a:r>
            <a:endParaRPr/>
          </a:p>
          <a:p>
            <a:pPr indent="0" lvl="0" marL="0" rtl="0" algn="l">
              <a:spcBef>
                <a:spcPts val="0"/>
              </a:spcBef>
              <a:spcAft>
                <a:spcPts val="0"/>
              </a:spcAft>
              <a:buNone/>
            </a:pPr>
            <a:r>
              <a:rPr lang="en"/>
              <a:t>The two plagued years 1665-1666 are known as Newton’s “wonderful years”, legend has it all his theories emerged in these two years, and his later years he spent refining and editing them, During these two years he was nothing more than an anonymous university student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Newton’s Binomial Theorem:</a:t>
            </a:r>
            <a:endParaRPr/>
          </a:p>
          <a:p>
            <a:pPr indent="0" lvl="0" marL="0" rtl="0" algn="l">
              <a:spcBef>
                <a:spcPts val="0"/>
              </a:spcBef>
              <a:spcAft>
                <a:spcPts val="0"/>
              </a:spcAft>
              <a:buNone/>
            </a:pPr>
            <a:r>
              <a:rPr lang="en"/>
              <a:t>His first great mathematical discovery</a:t>
            </a:r>
            <a:endParaRPr/>
          </a:p>
          <a:p>
            <a:pPr indent="0" lvl="0" marL="0" rtl="0" algn="l">
              <a:spcBef>
                <a:spcPts val="0"/>
              </a:spcBef>
              <a:spcAft>
                <a:spcPts val="0"/>
              </a:spcAft>
              <a:buNone/>
            </a:pPr>
            <a:r>
              <a:rPr lang="en"/>
              <a:t>Newton did not furnish a complete proof, so theorem is loosely used</a:t>
            </a:r>
            <a:endParaRPr/>
          </a:p>
          <a:p>
            <a:pPr indent="0" lvl="0" marL="0" rtl="0" algn="l">
              <a:spcBef>
                <a:spcPts val="0"/>
              </a:spcBef>
              <a:spcAft>
                <a:spcPts val="0"/>
              </a:spcAft>
              <a:buNone/>
            </a:pPr>
            <a:r>
              <a:rPr lang="en"/>
              <a:t>The binomial theorem deals with the expansion of binomial equations to a high, nth degree</a:t>
            </a:r>
            <a:endParaRPr/>
          </a:p>
          <a:p>
            <a:pPr indent="0" lvl="0" marL="0" rtl="0" algn="l">
              <a:spcBef>
                <a:spcPts val="0"/>
              </a:spcBef>
              <a:spcAft>
                <a:spcPts val="0"/>
              </a:spcAft>
              <a:buNone/>
            </a:pPr>
            <a:r>
              <a:rPr lang="en"/>
              <a:t>The Chinese mathematician, Yang Hui knew this secret in the 13th century, but was unknown in Europe until relatively recent times</a:t>
            </a:r>
            <a:endParaRPr/>
          </a:p>
          <a:p>
            <a:pPr indent="0" lvl="0" marL="0" rtl="0" algn="l">
              <a:spcBef>
                <a:spcPts val="0"/>
              </a:spcBef>
              <a:spcAft>
                <a:spcPts val="0"/>
              </a:spcAft>
              <a:buNone/>
            </a:pPr>
            <a:r>
              <a:rPr lang="en"/>
              <a:t>Viete ran through binomial powers in his </a:t>
            </a:r>
            <a:r>
              <a:rPr i="1" lang="en"/>
              <a:t>In Artem</a:t>
            </a:r>
            <a:r>
              <a:rPr lang="en"/>
              <a:t> </a:t>
            </a:r>
            <a:endParaRPr/>
          </a:p>
          <a:p>
            <a:pPr indent="0" lvl="0" marL="0" rtl="0" algn="l">
              <a:spcBef>
                <a:spcPts val="0"/>
              </a:spcBef>
              <a:spcAft>
                <a:spcPts val="0"/>
              </a:spcAft>
              <a:buNone/>
            </a:pPr>
            <a:r>
              <a:rPr lang="en"/>
              <a:t>And Pascal was the first to dive deep into binomial expansion and is credited with Pascal’s Triangle, an easy pattern to calculate the coefficients of a binomial expansion of high degrees</a:t>
            </a:r>
            <a:endParaRPr/>
          </a:p>
          <a:p>
            <a:pPr indent="0" lvl="0" marL="0" rtl="0" algn="l">
              <a:spcBef>
                <a:spcPts val="0"/>
              </a:spcBef>
              <a:spcAft>
                <a:spcPts val="0"/>
              </a:spcAft>
              <a:buNone/>
            </a:pPr>
            <a:r>
              <a:rPr lang="en"/>
              <a:t>The link between Pascal’s triangle and Newton’s theorem is immediately recognizable </a:t>
            </a:r>
            <a:endParaRPr/>
          </a:p>
          <a:p>
            <a:pPr indent="0" lvl="0" marL="0" rtl="0" algn="l">
              <a:spcBef>
                <a:spcPts val="0"/>
              </a:spcBef>
              <a:spcAft>
                <a:spcPts val="0"/>
              </a:spcAft>
              <a:buNone/>
            </a:pPr>
            <a:r>
              <a:rPr lang="en"/>
              <a:t>Newton wanted to be able to generate the coefficients more efficiently without running through the pattern of Pascal</a:t>
            </a:r>
            <a:endParaRPr/>
          </a:p>
          <a:p>
            <a:pPr indent="0" lvl="0" marL="0" rtl="0" algn="l">
              <a:spcBef>
                <a:spcPts val="0"/>
              </a:spcBef>
              <a:spcAft>
                <a:spcPts val="0"/>
              </a:spcAft>
              <a:buNone/>
            </a:pPr>
            <a:r>
              <a:rPr lang="en"/>
              <a:t>Newton felt the need to come up with a general formula that works for rational, or negative powers as well</a:t>
            </a:r>
            <a:endParaRPr/>
          </a:p>
          <a:p>
            <a:pPr indent="0" lvl="0" marL="0" rtl="0" algn="l">
              <a:spcBef>
                <a:spcPts val="0"/>
              </a:spcBef>
              <a:spcAft>
                <a:spcPts val="0"/>
              </a:spcAft>
              <a:buNone/>
            </a:pPr>
            <a:r>
              <a:rPr lang="en"/>
              <a:t>Newton’s first binomial expansion **insert expansion here Pp 167**</a:t>
            </a:r>
            <a:endParaRPr/>
          </a:p>
          <a:p>
            <a:pPr indent="0" lvl="0" marL="0" rtl="0" algn="l">
              <a:spcBef>
                <a:spcPts val="0"/>
              </a:spcBef>
              <a:spcAft>
                <a:spcPts val="0"/>
              </a:spcAft>
              <a:buNone/>
            </a:pPr>
            <a:r>
              <a:rPr lang="en"/>
              <a:t>This looks unfamiliar and perplexing, but after a bit of explanation, it starts to look familiar, **insert explanation here Pp 168**</a:t>
            </a:r>
            <a:endParaRPr/>
          </a:p>
          <a:p>
            <a:pPr indent="0" lvl="0" marL="0" rtl="0" algn="l">
              <a:spcBef>
                <a:spcPts val="0"/>
              </a:spcBef>
              <a:spcAft>
                <a:spcPts val="0"/>
              </a:spcAft>
              <a:buNone/>
            </a:pPr>
            <a:r>
              <a:rPr lang="en"/>
              <a:t>**insert examples from page 169, where n= 3, n= -3, n= ½**</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Newton claimed: “extraction of roots are much shortened by this theorem”</a:t>
            </a:r>
            <a:endParaRPr/>
          </a:p>
          <a:p>
            <a:pPr indent="0" lvl="0" marL="0" rtl="0" algn="l">
              <a:spcBef>
                <a:spcPts val="0"/>
              </a:spcBef>
              <a:spcAft>
                <a:spcPts val="0"/>
              </a:spcAft>
              <a:buNone/>
            </a:pPr>
            <a:r>
              <a:rPr lang="en"/>
              <a:t>**insert example showing the approximation of square root 7**</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Newton’s binomial theorem tells us which fractions to use, and generates them in a mechanical fashion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1669 Newton wrote his first treatise on his fluxion ideas, and circulated it to a few mathematicians including Barrow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**insert Newton’s explanation on 171**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**insert the translation of Equations of an Infinite Number of Terms**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Using the binomial expansion and finding the area under a curve, Newton would use these tools to again try and approximate the value of pi</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7cb7815e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7cb7815e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7cb7815e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7cb7815e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7cb7815e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7cb7815e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7cb7815e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7cb7815e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7cb7815e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7cb7815e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7cb7815e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7cb7815e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7cb7815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7cb7815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3d0802c62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d0802c62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3d0802c62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d0802c62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d0802c62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d0802c62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7cb7815e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7cb7815e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3d0802c62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d0802c62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7cb7815e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7cb7815e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7cb7815e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7cb7815e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2002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Isaac Newton</a:t>
            </a:r>
            <a:endParaRPr>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1642-1726</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Journey Through Genius Pp 161</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idx="1" type="body"/>
          </p:nvPr>
        </p:nvSpPr>
        <p:spPr>
          <a:xfrm>
            <a:off x="296625" y="3439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accent2"/>
                </a:solidFill>
                <a:latin typeface="Times New Roman"/>
                <a:ea typeface="Times New Roman"/>
                <a:cs typeface="Times New Roman"/>
                <a:sym typeface="Times New Roman"/>
              </a:rPr>
              <a:t>Newton’s first binomial expression: </a:t>
            </a:r>
            <a:endParaRPr b="1" sz="3000">
              <a:solidFill>
                <a:schemeClr val="accent2"/>
              </a:solidFill>
              <a:latin typeface="Times New Roman"/>
              <a:ea typeface="Times New Roman"/>
              <a:cs typeface="Times New Roman"/>
              <a:sym typeface="Times New Roman"/>
            </a:endParaRPr>
          </a:p>
        </p:txBody>
      </p:sp>
      <p:pic>
        <p:nvPicPr>
          <p:cNvPr id="109" name="Google Shape;109;p22"/>
          <p:cNvPicPr preferRelativeResize="0"/>
          <p:nvPr/>
        </p:nvPicPr>
        <p:blipFill>
          <a:blip r:embed="rId3">
            <a:alphaModFix/>
          </a:blip>
          <a:stretch>
            <a:fillRect/>
          </a:stretch>
        </p:blipFill>
        <p:spPr>
          <a:xfrm>
            <a:off x="642063" y="2571750"/>
            <a:ext cx="8010525" cy="523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pic>
        <p:nvPicPr>
          <p:cNvPr id="114" name="Google Shape;114;p23"/>
          <p:cNvPicPr preferRelativeResize="0"/>
          <p:nvPr/>
        </p:nvPicPr>
        <p:blipFill>
          <a:blip r:embed="rId3">
            <a:alphaModFix/>
          </a:blip>
          <a:stretch>
            <a:fillRect/>
          </a:stretch>
        </p:blipFill>
        <p:spPr>
          <a:xfrm>
            <a:off x="152400" y="152400"/>
            <a:ext cx="4848225" cy="2305050"/>
          </a:xfrm>
          <a:prstGeom prst="rect">
            <a:avLst/>
          </a:prstGeom>
          <a:noFill/>
          <a:ln>
            <a:noFill/>
          </a:ln>
        </p:spPr>
      </p:pic>
      <p:pic>
        <p:nvPicPr>
          <p:cNvPr id="115" name="Google Shape;115;p23"/>
          <p:cNvPicPr preferRelativeResize="0"/>
          <p:nvPr/>
        </p:nvPicPr>
        <p:blipFill>
          <a:blip r:embed="rId4">
            <a:alphaModFix/>
          </a:blip>
          <a:stretch>
            <a:fillRect/>
          </a:stretch>
        </p:blipFill>
        <p:spPr>
          <a:xfrm>
            <a:off x="5000625" y="2571750"/>
            <a:ext cx="3733800" cy="2371725"/>
          </a:xfrm>
          <a:prstGeom prst="rect">
            <a:avLst/>
          </a:prstGeom>
          <a:noFill/>
          <a:ln>
            <a:noFill/>
          </a:ln>
        </p:spPr>
      </p:pic>
      <p:sp>
        <p:nvSpPr>
          <p:cNvPr id="116" name="Google Shape;116;p23"/>
          <p:cNvSpPr txBox="1"/>
          <p:nvPr/>
        </p:nvSpPr>
        <p:spPr>
          <a:xfrm>
            <a:off x="5513575" y="633075"/>
            <a:ext cx="2967600" cy="12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accent2"/>
                </a:solidFill>
                <a:latin typeface="Times New Roman"/>
                <a:ea typeface="Times New Roman"/>
                <a:cs typeface="Times New Roman"/>
                <a:sym typeface="Times New Roman"/>
              </a:rPr>
              <a:t>His original theorem looks a bit convoluted </a:t>
            </a:r>
            <a:endParaRPr sz="2000">
              <a:solidFill>
                <a:schemeClr val="accent2"/>
              </a:solidFill>
              <a:latin typeface="Times New Roman"/>
              <a:ea typeface="Times New Roman"/>
              <a:cs typeface="Times New Roman"/>
              <a:sym typeface="Times New Roman"/>
            </a:endParaRPr>
          </a:p>
        </p:txBody>
      </p:sp>
      <p:sp>
        <p:nvSpPr>
          <p:cNvPr id="117" name="Google Shape;117;p23"/>
          <p:cNvSpPr txBox="1"/>
          <p:nvPr/>
        </p:nvSpPr>
        <p:spPr>
          <a:xfrm>
            <a:off x="873775" y="3133725"/>
            <a:ext cx="3118200" cy="12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accent2"/>
                </a:solidFill>
                <a:latin typeface="Times New Roman"/>
                <a:ea typeface="Times New Roman"/>
                <a:cs typeface="Times New Roman"/>
                <a:sym typeface="Times New Roman"/>
              </a:rPr>
              <a:t>After a bit of algebra, we can start to see a more familiar expression</a:t>
            </a:r>
            <a:endParaRPr sz="2000">
              <a:solidFill>
                <a:schemeClr val="accent2"/>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Examples</a:t>
            </a:r>
            <a:endParaRPr b="1">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5"/>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accent2"/>
                </a:solidFill>
                <a:latin typeface="Times New Roman"/>
                <a:ea typeface="Times New Roman"/>
                <a:cs typeface="Times New Roman"/>
                <a:sym typeface="Times New Roman"/>
              </a:rPr>
              <a:t>Modern Day Expression</a:t>
            </a:r>
            <a:endParaRPr sz="3000">
              <a:solidFill>
                <a:schemeClr val="accent2"/>
              </a:solidFill>
              <a:latin typeface="Times New Roman"/>
              <a:ea typeface="Times New Roman"/>
              <a:cs typeface="Times New Roman"/>
              <a:sym typeface="Times New Roman"/>
            </a:endParaRPr>
          </a:p>
        </p:txBody>
      </p:sp>
      <p:pic>
        <p:nvPicPr>
          <p:cNvPr descr="Image result for binomial expansion formula" id="128" name="Google Shape;128;p25"/>
          <p:cNvPicPr preferRelativeResize="0"/>
          <p:nvPr/>
        </p:nvPicPr>
        <p:blipFill>
          <a:blip r:embed="rId3">
            <a:alphaModFix/>
          </a:blip>
          <a:stretch>
            <a:fillRect/>
          </a:stretch>
        </p:blipFill>
        <p:spPr>
          <a:xfrm>
            <a:off x="1091313" y="1078969"/>
            <a:ext cx="6961375" cy="248753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6"/>
          <p:cNvSpPr txBox="1"/>
          <p:nvPr>
            <p:ph idx="1" type="body"/>
          </p:nvPr>
        </p:nvSpPr>
        <p:spPr>
          <a:xfrm>
            <a:off x="417150" y="419300"/>
            <a:ext cx="6256500" cy="816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accent2"/>
                </a:solidFill>
                <a:latin typeface="Times New Roman"/>
                <a:ea typeface="Times New Roman"/>
                <a:cs typeface="Times New Roman"/>
                <a:sym typeface="Times New Roman"/>
              </a:rPr>
              <a:t>In 1669 Newton wrote his first treatise on his fluxion ideas, and circulated it to a few mathematicians including Barrow</a:t>
            </a:r>
            <a:endParaRPr>
              <a:solidFill>
                <a:schemeClr val="accent2"/>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latin typeface="Times New Roman"/>
              <a:ea typeface="Times New Roman"/>
              <a:cs typeface="Times New Roman"/>
              <a:sym typeface="Times New Roman"/>
            </a:endParaRPr>
          </a:p>
        </p:txBody>
      </p:sp>
      <p:pic>
        <p:nvPicPr>
          <p:cNvPr id="134" name="Google Shape;134;p26"/>
          <p:cNvPicPr preferRelativeResize="0"/>
          <p:nvPr/>
        </p:nvPicPr>
        <p:blipFill>
          <a:blip r:embed="rId3">
            <a:alphaModFix/>
          </a:blip>
          <a:stretch>
            <a:fillRect/>
          </a:stretch>
        </p:blipFill>
        <p:spPr>
          <a:xfrm>
            <a:off x="677788" y="1779650"/>
            <a:ext cx="7788424" cy="2192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pic>
        <p:nvPicPr>
          <p:cNvPr id="139" name="Google Shape;139;p27"/>
          <p:cNvPicPr preferRelativeResize="0"/>
          <p:nvPr/>
        </p:nvPicPr>
        <p:blipFill>
          <a:blip r:embed="rId3">
            <a:alphaModFix/>
          </a:blip>
          <a:stretch>
            <a:fillRect/>
          </a:stretch>
        </p:blipFill>
        <p:spPr>
          <a:xfrm>
            <a:off x="5167074" y="353463"/>
            <a:ext cx="3285750" cy="4436575"/>
          </a:xfrm>
          <a:prstGeom prst="rect">
            <a:avLst/>
          </a:prstGeom>
          <a:noFill/>
          <a:ln>
            <a:noFill/>
          </a:ln>
        </p:spPr>
      </p:pic>
      <p:sp>
        <p:nvSpPr>
          <p:cNvPr id="140" name="Google Shape;140;p27"/>
          <p:cNvSpPr txBox="1"/>
          <p:nvPr/>
        </p:nvSpPr>
        <p:spPr>
          <a:xfrm>
            <a:off x="753250" y="813825"/>
            <a:ext cx="3743400" cy="20637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Using the binomial expansion and finding the area under a curve, Newton was a gain ready to try and approximate the value of 𝜋</a:t>
            </a:r>
            <a:endParaRPr sz="2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1" lang="en" sz="7200">
                <a:latin typeface="Times New Roman"/>
                <a:ea typeface="Times New Roman"/>
                <a:cs typeface="Times New Roman"/>
                <a:sym typeface="Times New Roman"/>
              </a:rPr>
              <a:t>A Mind Unleashed</a:t>
            </a:r>
            <a:endParaRPr i="1" sz="72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Early Life</a:t>
            </a:r>
            <a:endParaRPr>
              <a:latin typeface="Times New Roman"/>
              <a:ea typeface="Times New Roman"/>
              <a:cs typeface="Times New Roman"/>
              <a:sym typeface="Times New Roman"/>
            </a:endParaRPr>
          </a:p>
        </p:txBody>
      </p:sp>
      <p:sp>
        <p:nvSpPr>
          <p:cNvPr id="66" name="Google Shape;66;p15"/>
          <p:cNvSpPr txBox="1"/>
          <p:nvPr>
            <p:ph idx="1" type="body"/>
          </p:nvPr>
        </p:nvSpPr>
        <p:spPr>
          <a:xfrm>
            <a:off x="311700" y="1389600"/>
            <a:ext cx="4260300" cy="332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latin typeface="Times New Roman"/>
                <a:ea typeface="Times New Roman"/>
                <a:cs typeface="Times New Roman"/>
                <a:sym typeface="Times New Roman"/>
              </a:rPr>
              <a:t>Newton was born prematurely on Christmas day in 1642 to his widowed mother, and against all odds survived the harsh winter and live to the astonishing age of 84</a:t>
            </a:r>
            <a:br>
              <a:rPr lang="en" sz="1400">
                <a:latin typeface="Times New Roman"/>
                <a:ea typeface="Times New Roman"/>
                <a:cs typeface="Times New Roman"/>
                <a:sym typeface="Times New Roman"/>
              </a:rPr>
            </a:br>
            <a:r>
              <a:rPr lang="en" sz="1400">
                <a:latin typeface="Times New Roman"/>
                <a:ea typeface="Times New Roman"/>
                <a:cs typeface="Times New Roman"/>
                <a:sym typeface="Times New Roman"/>
              </a:rPr>
              <a:t>When Newton’s mother remarried, the new husband was not wanting a three year old son, so Newton was left to live with his grandmother</a:t>
            </a:r>
            <a:br>
              <a:rPr lang="en" sz="1400">
                <a:latin typeface="Times New Roman"/>
                <a:ea typeface="Times New Roman"/>
                <a:cs typeface="Times New Roman"/>
                <a:sym typeface="Times New Roman"/>
              </a:rPr>
            </a:br>
            <a:r>
              <a:rPr lang="en" sz="1400">
                <a:latin typeface="Times New Roman"/>
                <a:ea typeface="Times New Roman"/>
                <a:cs typeface="Times New Roman"/>
                <a:sym typeface="Times New Roman"/>
              </a:rPr>
              <a:t>Newton got a traditional education, studying the works of Latin and Greek scholars</a:t>
            </a:r>
            <a:br>
              <a:rPr lang="en" sz="1400">
                <a:latin typeface="Times New Roman"/>
                <a:ea typeface="Times New Roman"/>
                <a:cs typeface="Times New Roman"/>
                <a:sym typeface="Times New Roman"/>
              </a:rPr>
            </a:br>
            <a:r>
              <a:rPr lang="en" sz="1400">
                <a:latin typeface="Times New Roman"/>
                <a:ea typeface="Times New Roman"/>
                <a:cs typeface="Times New Roman"/>
                <a:sym typeface="Times New Roman"/>
              </a:rPr>
              <a:t>He kept mostly to himself, and took to making things to occupy his time; he would make windmills that turned from a mouse running, he made sundials, attaching lanterns that were lit to a high flying kite during dark spring nights</a:t>
            </a:r>
            <a:br>
              <a:rPr lang="en" sz="1400">
                <a:latin typeface="Times New Roman"/>
                <a:ea typeface="Times New Roman"/>
                <a:cs typeface="Times New Roman"/>
                <a:sym typeface="Times New Roman"/>
              </a:rPr>
            </a:br>
            <a:endParaRPr sz="1400">
              <a:latin typeface="Times New Roman"/>
              <a:ea typeface="Times New Roman"/>
              <a:cs typeface="Times New Roman"/>
              <a:sym typeface="Times New Roman"/>
            </a:endParaRPr>
          </a:p>
        </p:txBody>
      </p:sp>
      <p:pic>
        <p:nvPicPr>
          <p:cNvPr descr="Image result for isaac newton" id="67" name="Google Shape;67;p15"/>
          <p:cNvPicPr preferRelativeResize="0"/>
          <p:nvPr/>
        </p:nvPicPr>
        <p:blipFill>
          <a:blip r:embed="rId3">
            <a:alphaModFix/>
          </a:blip>
          <a:stretch>
            <a:fillRect/>
          </a:stretch>
        </p:blipFill>
        <p:spPr>
          <a:xfrm>
            <a:off x="5467054" y="908850"/>
            <a:ext cx="2705196" cy="3325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Early Life </a:t>
            </a:r>
            <a:r>
              <a:rPr lang="en" sz="1800">
                <a:latin typeface="Times New Roman"/>
                <a:ea typeface="Times New Roman"/>
                <a:cs typeface="Times New Roman"/>
                <a:sym typeface="Times New Roman"/>
              </a:rPr>
              <a:t>cont.</a:t>
            </a:r>
            <a:endParaRPr sz="1800">
              <a:latin typeface="Times New Roman"/>
              <a:ea typeface="Times New Roman"/>
              <a:cs typeface="Times New Roman"/>
              <a:sym typeface="Times New Roman"/>
            </a:endParaRPr>
          </a:p>
        </p:txBody>
      </p:sp>
      <p:sp>
        <p:nvSpPr>
          <p:cNvPr id="73" name="Google Shape;73;p16"/>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200">
                <a:latin typeface="Times New Roman"/>
                <a:ea typeface="Times New Roman"/>
                <a:cs typeface="Times New Roman"/>
                <a:sym typeface="Times New Roman"/>
              </a:rPr>
              <a:t>Newton headed to college in Cambridge at age 19, he studied at Trinity College, an institution open for 400 years at this point, known for the King James translation of the Bible and the masterpiece of King’s College Chapel</a:t>
            </a:r>
            <a:br>
              <a:rPr lang="en" sz="1200">
                <a:latin typeface="Times New Roman"/>
                <a:ea typeface="Times New Roman"/>
                <a:cs typeface="Times New Roman"/>
                <a:sym typeface="Times New Roman"/>
              </a:rPr>
            </a:br>
            <a:br>
              <a:rPr lang="en" sz="1200">
                <a:latin typeface="Times New Roman"/>
                <a:ea typeface="Times New Roman"/>
                <a:cs typeface="Times New Roman"/>
                <a:sym typeface="Times New Roman"/>
              </a:rPr>
            </a:br>
            <a:r>
              <a:rPr lang="en" sz="1200">
                <a:latin typeface="Times New Roman"/>
                <a:ea typeface="Times New Roman"/>
                <a:cs typeface="Times New Roman"/>
                <a:sym typeface="Times New Roman"/>
              </a:rPr>
              <a:t>Newton started his studies in Latin Literature and Aristotelian philosophy and quickly lost interest in his studies due to him seeing himself as brighter than his tutors and he had no one who cared whether he did or did not focus on his studies</a:t>
            </a:r>
            <a:br>
              <a:rPr lang="en" sz="1200">
                <a:latin typeface="Times New Roman"/>
                <a:ea typeface="Times New Roman"/>
                <a:cs typeface="Times New Roman"/>
                <a:sym typeface="Times New Roman"/>
              </a:rPr>
            </a:br>
            <a:br>
              <a:rPr lang="en" sz="1200">
                <a:latin typeface="Times New Roman"/>
                <a:ea typeface="Times New Roman"/>
                <a:cs typeface="Times New Roman"/>
                <a:sym typeface="Times New Roman"/>
              </a:rPr>
            </a:br>
            <a:r>
              <a:rPr lang="en" sz="1200">
                <a:latin typeface="Times New Roman"/>
                <a:ea typeface="Times New Roman"/>
                <a:cs typeface="Times New Roman"/>
                <a:sym typeface="Times New Roman"/>
              </a:rPr>
              <a:t>While Newton’s peers veered from their studies and turned to the pubs, Newton fell deep into reading and contemplation</a:t>
            </a:r>
            <a:br>
              <a:rPr lang="en" sz="1200">
                <a:latin typeface="Times New Roman"/>
                <a:ea typeface="Times New Roman"/>
                <a:cs typeface="Times New Roman"/>
                <a:sym typeface="Times New Roman"/>
              </a:rPr>
            </a:br>
            <a:r>
              <a:rPr lang="en" sz="1200">
                <a:latin typeface="Times New Roman"/>
                <a:ea typeface="Times New Roman"/>
                <a:cs typeface="Times New Roman"/>
                <a:sym typeface="Times New Roman"/>
              </a:rPr>
              <a:t>Newton would walk around in such deep contemplation that he would forget to eat and sleep when faced with an especially intriguing problem -- reminiscent of Archimedes</a:t>
            </a:r>
            <a:br>
              <a:rPr lang="en" sz="1200">
                <a:latin typeface="Times New Roman"/>
                <a:ea typeface="Times New Roman"/>
                <a:cs typeface="Times New Roman"/>
                <a:sym typeface="Times New Roman"/>
              </a:rPr>
            </a:br>
            <a:br>
              <a:rPr lang="en" sz="1200">
                <a:latin typeface="Times New Roman"/>
                <a:ea typeface="Times New Roman"/>
                <a:cs typeface="Times New Roman"/>
                <a:sym typeface="Times New Roman"/>
              </a:rPr>
            </a:br>
            <a:r>
              <a:rPr lang="en" sz="1200">
                <a:latin typeface="Times New Roman"/>
                <a:ea typeface="Times New Roman"/>
                <a:cs typeface="Times New Roman"/>
                <a:sym typeface="Times New Roman"/>
              </a:rPr>
              <a:t>Newton also held onto a lot of guilt, which was apparent by the book of sins that he kept</a:t>
            </a:r>
            <a:br>
              <a:rPr lang="en" sz="1200">
                <a:latin typeface="Times New Roman"/>
                <a:ea typeface="Times New Roman"/>
                <a:cs typeface="Times New Roman"/>
                <a:sym typeface="Times New Roman"/>
              </a:rPr>
            </a:br>
            <a:br>
              <a:rPr lang="en" sz="1200">
                <a:latin typeface="Times New Roman"/>
                <a:ea typeface="Times New Roman"/>
                <a:cs typeface="Times New Roman"/>
                <a:sym typeface="Times New Roman"/>
              </a:rPr>
            </a:br>
            <a:r>
              <a:rPr lang="en" sz="1200">
                <a:latin typeface="Times New Roman"/>
                <a:ea typeface="Times New Roman"/>
                <a:cs typeface="Times New Roman"/>
                <a:sym typeface="Times New Roman"/>
              </a:rPr>
              <a:t>He often conducted experiments on the nature of light, color and vision; he once stared at the sun for an extended period of time and then recorded the spots that affective his vision for the days to come</a:t>
            </a:r>
            <a:br>
              <a:rPr lang="en" sz="1200">
                <a:latin typeface="Times New Roman"/>
                <a:ea typeface="Times New Roman"/>
                <a:cs typeface="Times New Roman"/>
                <a:sym typeface="Times New Roman"/>
              </a:rPr>
            </a:br>
            <a:br>
              <a:rPr lang="en" sz="1200">
                <a:latin typeface="Times New Roman"/>
                <a:ea typeface="Times New Roman"/>
                <a:cs typeface="Times New Roman"/>
                <a:sym typeface="Times New Roman"/>
              </a:rPr>
            </a:br>
            <a:r>
              <a:rPr lang="en" sz="1200">
                <a:latin typeface="Times New Roman"/>
                <a:ea typeface="Times New Roman"/>
                <a:cs typeface="Times New Roman"/>
                <a:sym typeface="Times New Roman"/>
              </a:rPr>
              <a:t>Newton’s first time reading Elements he found most of the information trivial and self-evident</a:t>
            </a:r>
            <a:br>
              <a:rPr lang="en" sz="1200">
                <a:latin typeface="Times New Roman"/>
                <a:ea typeface="Times New Roman"/>
                <a:cs typeface="Times New Roman"/>
                <a:sym typeface="Times New Roman"/>
              </a:rPr>
            </a:br>
            <a:br>
              <a:rPr lang="en" sz="1200">
                <a:latin typeface="Times New Roman"/>
                <a:ea typeface="Times New Roman"/>
                <a:cs typeface="Times New Roman"/>
                <a:sym typeface="Times New Roman"/>
              </a:rPr>
            </a:br>
            <a:r>
              <a:rPr lang="en" sz="1200">
                <a:latin typeface="Times New Roman"/>
                <a:ea typeface="Times New Roman"/>
                <a:cs typeface="Times New Roman"/>
                <a:sym typeface="Times New Roman"/>
              </a:rPr>
              <a:t>He not only read the works of the ancient Greeks, but also dove into the works of Descartes, he would read La Geometrie and would find himself stumped with some of the material, so he would begin the book again, he repeated this diving deeper and deeper with each read, teaching himself and looking deeply at it each time without a tutor</a:t>
            </a:r>
            <a:br>
              <a:rPr lang="en" sz="1200">
                <a:latin typeface="Times New Roman"/>
                <a:ea typeface="Times New Roman"/>
                <a:cs typeface="Times New Roman"/>
                <a:sym typeface="Times New Roman"/>
              </a:rPr>
            </a:br>
            <a:endParaRPr sz="12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Early Life </a:t>
            </a:r>
            <a:r>
              <a:rPr lang="en" sz="1800">
                <a:latin typeface="Times New Roman"/>
                <a:ea typeface="Times New Roman"/>
                <a:cs typeface="Times New Roman"/>
                <a:sym typeface="Times New Roman"/>
              </a:rPr>
              <a:t>cont.</a:t>
            </a:r>
            <a:endParaRPr sz="1800">
              <a:latin typeface="Times New Roman"/>
              <a:ea typeface="Times New Roman"/>
              <a:cs typeface="Times New Roman"/>
              <a:sym typeface="Times New Roman"/>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accent2"/>
                </a:solidFill>
                <a:latin typeface="Times New Roman"/>
                <a:ea typeface="Times New Roman"/>
                <a:cs typeface="Times New Roman"/>
                <a:sym typeface="Times New Roman"/>
              </a:rPr>
              <a:t>Newton had a hard time finding anyone who qualified to help him with his studies; that is, until Isaac Barrow, occupant of the prestigious Lucasian Chair of Mathematics</a:t>
            </a:r>
            <a:endParaRPr sz="1400">
              <a:solidFill>
                <a:schemeClr val="accent2"/>
              </a:solidFill>
              <a:latin typeface="Times New Roman"/>
              <a:ea typeface="Times New Roman"/>
              <a:cs typeface="Times New Roman"/>
              <a:sym typeface="Times New Roman"/>
            </a:endParaRPr>
          </a:p>
          <a:p>
            <a:pPr indent="0" lvl="0" marL="0" rtl="0" algn="l">
              <a:spcBef>
                <a:spcPts val="0"/>
              </a:spcBef>
              <a:spcAft>
                <a:spcPts val="0"/>
              </a:spcAft>
              <a:buNone/>
            </a:pPr>
            <a:br>
              <a:rPr lang="en" sz="1400">
                <a:solidFill>
                  <a:schemeClr val="accent2"/>
                </a:solidFill>
                <a:latin typeface="Times New Roman"/>
                <a:ea typeface="Times New Roman"/>
                <a:cs typeface="Times New Roman"/>
                <a:sym typeface="Times New Roman"/>
              </a:rPr>
            </a:br>
            <a:r>
              <a:rPr lang="en" sz="1400">
                <a:solidFill>
                  <a:schemeClr val="accent2"/>
                </a:solidFill>
                <a:latin typeface="Times New Roman"/>
                <a:ea typeface="Times New Roman"/>
                <a:cs typeface="Times New Roman"/>
                <a:sym typeface="Times New Roman"/>
              </a:rPr>
              <a:t>Through reading, and the guidance of what to read from Barrow, Newton went from a skilled scientific and mathematical scholar to being up to date with every discovery made in these disciplines </a:t>
            </a:r>
            <a:endParaRPr sz="1400">
              <a:solidFill>
                <a:schemeClr val="accent2"/>
              </a:solidFill>
              <a:latin typeface="Times New Roman"/>
              <a:ea typeface="Times New Roman"/>
              <a:cs typeface="Times New Roman"/>
              <a:sym typeface="Times New Roman"/>
            </a:endParaRPr>
          </a:p>
          <a:p>
            <a:pPr indent="0" lvl="0" marL="0" rtl="0" algn="l">
              <a:spcBef>
                <a:spcPts val="0"/>
              </a:spcBef>
              <a:spcAft>
                <a:spcPts val="0"/>
              </a:spcAft>
              <a:buNone/>
            </a:pPr>
            <a:br>
              <a:rPr lang="en" sz="1400">
                <a:solidFill>
                  <a:schemeClr val="accent2"/>
                </a:solidFill>
                <a:latin typeface="Times New Roman"/>
                <a:ea typeface="Times New Roman"/>
                <a:cs typeface="Times New Roman"/>
                <a:sym typeface="Times New Roman"/>
              </a:rPr>
            </a:br>
            <a:r>
              <a:rPr lang="en" sz="1400">
                <a:solidFill>
                  <a:schemeClr val="accent2"/>
                </a:solidFill>
                <a:latin typeface="Times New Roman"/>
                <a:ea typeface="Times New Roman"/>
                <a:cs typeface="Times New Roman"/>
                <a:sym typeface="Times New Roman"/>
              </a:rPr>
              <a:t>Having caught up with all the discoveries of the time, he was ready to stumble through uncharted territory</a:t>
            </a:r>
            <a:br>
              <a:rPr lang="en" sz="1400">
                <a:solidFill>
                  <a:schemeClr val="accent2"/>
                </a:solidFill>
                <a:latin typeface="Times New Roman"/>
                <a:ea typeface="Times New Roman"/>
                <a:cs typeface="Times New Roman"/>
                <a:sym typeface="Times New Roman"/>
              </a:rPr>
            </a:br>
            <a:br>
              <a:rPr lang="en" sz="1400">
                <a:solidFill>
                  <a:schemeClr val="accent2"/>
                </a:solidFill>
                <a:latin typeface="Times New Roman"/>
                <a:ea typeface="Times New Roman"/>
                <a:cs typeface="Times New Roman"/>
                <a:sym typeface="Times New Roman"/>
              </a:rPr>
            </a:br>
            <a:r>
              <a:rPr lang="en" sz="1400">
                <a:solidFill>
                  <a:schemeClr val="accent2"/>
                </a:solidFill>
                <a:latin typeface="Times New Roman"/>
                <a:ea typeface="Times New Roman"/>
                <a:cs typeface="Times New Roman"/>
                <a:sym typeface="Times New Roman"/>
              </a:rPr>
              <a:t>By 1664, Newton was promoted to a scholar at Trinity and was offered four year financial support to earn his Master’s degree</a:t>
            </a:r>
            <a:endParaRPr sz="1400">
              <a:solidFill>
                <a:schemeClr val="accent2"/>
              </a:solidFill>
              <a:latin typeface="Times New Roman"/>
              <a:ea typeface="Times New Roman"/>
              <a:cs typeface="Times New Roman"/>
              <a:sym typeface="Times New Roman"/>
            </a:endParaRPr>
          </a:p>
          <a:p>
            <a:pPr indent="0" lvl="0" marL="0" rtl="0" algn="l">
              <a:spcBef>
                <a:spcPts val="0"/>
              </a:spcBef>
              <a:spcAft>
                <a:spcPts val="0"/>
              </a:spcAft>
              <a:buNone/>
            </a:pPr>
            <a:br>
              <a:rPr lang="en" sz="1400">
                <a:solidFill>
                  <a:schemeClr val="accent2"/>
                </a:solidFill>
                <a:latin typeface="Times New Roman"/>
                <a:ea typeface="Times New Roman"/>
                <a:cs typeface="Times New Roman"/>
                <a:sym typeface="Times New Roman"/>
              </a:rPr>
            </a:br>
            <a:r>
              <a:rPr lang="en" sz="1400">
                <a:solidFill>
                  <a:schemeClr val="accent2"/>
                </a:solidFill>
                <a:latin typeface="Times New Roman"/>
                <a:ea typeface="Times New Roman"/>
                <a:cs typeface="Times New Roman"/>
                <a:sym typeface="Times New Roman"/>
              </a:rPr>
              <a:t>Newton was now free to study what interested him most, and spend his days in deep contemplation like he preferred, and use his amazing power of concentration</a:t>
            </a:r>
            <a:endParaRPr sz="1400">
              <a:solidFill>
                <a:schemeClr val="accent2"/>
              </a:solidFill>
              <a:latin typeface="Times New Roman"/>
              <a:ea typeface="Times New Roman"/>
              <a:cs typeface="Times New Roman"/>
              <a:sym typeface="Times New Roman"/>
            </a:endParaRPr>
          </a:p>
          <a:p>
            <a:pPr indent="0" lvl="0" marL="0" rtl="0" algn="l">
              <a:spcBef>
                <a:spcPts val="0"/>
              </a:spcBef>
              <a:spcAft>
                <a:spcPts val="1600"/>
              </a:spcAft>
              <a:buNone/>
            </a:pPr>
            <a:r>
              <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latin typeface="Times New Roman"/>
                <a:ea typeface="Times New Roman"/>
                <a:cs typeface="Times New Roman"/>
                <a:sym typeface="Times New Roman"/>
              </a:rPr>
              <a:t>Newton’s explanation for how he solved his problems, </a:t>
            </a:r>
            <a:endParaRPr sz="2400">
              <a:latin typeface="Times New Roman"/>
              <a:ea typeface="Times New Roman"/>
              <a:cs typeface="Times New Roman"/>
              <a:sym typeface="Times New Roman"/>
            </a:endParaRPr>
          </a:p>
        </p:txBody>
      </p:sp>
      <p:sp>
        <p:nvSpPr>
          <p:cNvPr id="85" name="Google Shape;85;p18"/>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Times New Roman"/>
                <a:ea typeface="Times New Roman"/>
                <a:cs typeface="Times New Roman"/>
                <a:sym typeface="Times New Roman"/>
              </a:rPr>
              <a:t>He really meant continuously, until he saw through them at every angle.</a:t>
            </a:r>
            <a:endParaRPr sz="1800">
              <a:latin typeface="Times New Roman"/>
              <a:ea typeface="Times New Roman"/>
              <a:cs typeface="Times New Roman"/>
              <a:sym typeface="Times New Roman"/>
            </a:endParaRPr>
          </a:p>
        </p:txBody>
      </p:sp>
      <p:sp>
        <p:nvSpPr>
          <p:cNvPr id="86" name="Google Shape;86;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i="1" lang="en" sz="4800">
                <a:latin typeface="Times New Roman"/>
                <a:ea typeface="Times New Roman"/>
                <a:cs typeface="Times New Roman"/>
                <a:sym typeface="Times New Roman"/>
              </a:rPr>
              <a:t>“by thinking on them continuously”</a:t>
            </a:r>
            <a:endParaRPr i="1" sz="4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 Few Contributions</a:t>
            </a:r>
            <a:endParaRPr>
              <a:latin typeface="Times New Roman"/>
              <a:ea typeface="Times New Roman"/>
              <a:cs typeface="Times New Roman"/>
              <a:sym typeface="Times New Roman"/>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latin typeface="Times New Roman"/>
                <a:ea typeface="Times New Roman"/>
                <a:cs typeface="Times New Roman"/>
                <a:sym typeface="Times New Roman"/>
              </a:rPr>
              <a:t>The next two years were the most productive of any thinker</a:t>
            </a:r>
            <a:br>
              <a:rPr lang="en" sz="1400">
                <a:latin typeface="Times New Roman"/>
                <a:ea typeface="Times New Roman"/>
                <a:cs typeface="Times New Roman"/>
                <a:sym typeface="Times New Roman"/>
              </a:rPr>
            </a:br>
            <a:r>
              <a:rPr lang="en" sz="1400">
                <a:latin typeface="Times New Roman"/>
                <a:ea typeface="Times New Roman"/>
                <a:cs typeface="Times New Roman"/>
                <a:sym typeface="Times New Roman"/>
              </a:rPr>
              <a:t>Most of which was spent in Cambridge, and the rest spent in Woolsthorpe due to the university closing from the dreaded plague</a:t>
            </a:r>
            <a:br>
              <a:rPr lang="en" sz="1400">
                <a:latin typeface="Times New Roman"/>
                <a:ea typeface="Times New Roman"/>
                <a:cs typeface="Times New Roman"/>
                <a:sym typeface="Times New Roman"/>
              </a:rPr>
            </a:br>
            <a:br>
              <a:rPr lang="en" sz="1400">
                <a:latin typeface="Times New Roman"/>
                <a:ea typeface="Times New Roman"/>
                <a:cs typeface="Times New Roman"/>
                <a:sym typeface="Times New Roman"/>
              </a:rPr>
            </a:br>
            <a:r>
              <a:rPr lang="en" sz="1400">
                <a:latin typeface="Times New Roman"/>
                <a:ea typeface="Times New Roman"/>
                <a:cs typeface="Times New Roman"/>
                <a:sym typeface="Times New Roman"/>
              </a:rPr>
              <a:t>Early in 1665 he discovered the generalized binomial theorem</a:t>
            </a:r>
            <a:br>
              <a:rPr lang="en" sz="1400">
                <a:latin typeface="Times New Roman"/>
                <a:ea typeface="Times New Roman"/>
                <a:cs typeface="Times New Roman"/>
                <a:sym typeface="Times New Roman"/>
              </a:rPr>
            </a:br>
            <a:r>
              <a:rPr lang="en" sz="1400">
                <a:latin typeface="Times New Roman"/>
                <a:ea typeface="Times New Roman"/>
                <a:cs typeface="Times New Roman"/>
                <a:sym typeface="Times New Roman"/>
              </a:rPr>
              <a:t>He came upon his “method of fluxions” today known as differential calculus</a:t>
            </a:r>
            <a:br>
              <a:rPr lang="en" sz="1400">
                <a:latin typeface="Times New Roman"/>
                <a:ea typeface="Times New Roman"/>
                <a:cs typeface="Times New Roman"/>
                <a:sym typeface="Times New Roman"/>
              </a:rPr>
            </a:br>
            <a:r>
              <a:rPr lang="en" sz="1400">
                <a:latin typeface="Times New Roman"/>
                <a:ea typeface="Times New Roman"/>
                <a:cs typeface="Times New Roman"/>
                <a:sym typeface="Times New Roman"/>
              </a:rPr>
              <a:t>And in 1666 he devised the inverse method of fluxions, today known as integral calculus</a:t>
            </a:r>
            <a:br>
              <a:rPr lang="en" sz="1400">
                <a:latin typeface="Times New Roman"/>
                <a:ea typeface="Times New Roman"/>
                <a:cs typeface="Times New Roman"/>
                <a:sym typeface="Times New Roman"/>
              </a:rPr>
            </a:br>
            <a:r>
              <a:rPr lang="en" sz="1400">
                <a:latin typeface="Times New Roman"/>
                <a:ea typeface="Times New Roman"/>
                <a:cs typeface="Times New Roman"/>
                <a:sym typeface="Times New Roman"/>
              </a:rPr>
              <a:t>He then formulated his theory of colors </a:t>
            </a:r>
            <a:br>
              <a:rPr lang="en" sz="1400">
                <a:latin typeface="Times New Roman"/>
                <a:ea typeface="Times New Roman"/>
                <a:cs typeface="Times New Roman"/>
                <a:sym typeface="Times New Roman"/>
              </a:rPr>
            </a:br>
            <a:br>
              <a:rPr lang="en" sz="1400">
                <a:latin typeface="Times New Roman"/>
                <a:ea typeface="Times New Roman"/>
                <a:cs typeface="Times New Roman"/>
                <a:sym typeface="Times New Roman"/>
              </a:rPr>
            </a:br>
            <a:r>
              <a:rPr lang="en" sz="1400">
                <a:latin typeface="Times New Roman"/>
                <a:ea typeface="Times New Roman"/>
                <a:cs typeface="Times New Roman"/>
                <a:sym typeface="Times New Roman"/>
              </a:rPr>
              <a:t>He follows with his embryonic theory of universal gravitation</a:t>
            </a:r>
            <a:br>
              <a:rPr lang="en" sz="1400">
                <a:latin typeface="Times New Roman"/>
                <a:ea typeface="Times New Roman"/>
                <a:cs typeface="Times New Roman"/>
                <a:sym typeface="Times New Roman"/>
              </a:rPr>
            </a:br>
            <a:r>
              <a:rPr lang="en" sz="1400">
                <a:latin typeface="Times New Roman"/>
                <a:ea typeface="Times New Roman"/>
                <a:cs typeface="Times New Roman"/>
                <a:sym typeface="Times New Roman"/>
              </a:rPr>
              <a:t>The two plagued years 1665-1666 are known as Newton’s “wonderful years”, legend has it all his theories emerged in these two years, and his later years he spent refining and editing them, During these two years he was nothing more than an anonymous university student</a:t>
            </a:r>
            <a:br>
              <a:rPr lang="en" sz="1400">
                <a:latin typeface="Times New Roman"/>
                <a:ea typeface="Times New Roman"/>
                <a:cs typeface="Times New Roman"/>
                <a:sym typeface="Times New Roman"/>
              </a:rPr>
            </a:br>
            <a:endParaRPr sz="14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1" lang="en" sz="6000">
                <a:latin typeface="Times New Roman"/>
                <a:ea typeface="Times New Roman"/>
                <a:cs typeface="Times New Roman"/>
                <a:sym typeface="Times New Roman"/>
              </a:rPr>
              <a:t>Newton’s Binomial Theorem</a:t>
            </a:r>
            <a:endParaRPr i="1" sz="60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Notes on Binomial Theorem</a:t>
            </a:r>
            <a:endParaRPr>
              <a:latin typeface="Times New Roman"/>
              <a:ea typeface="Times New Roman"/>
              <a:cs typeface="Times New Roman"/>
              <a:sym typeface="Times New Roman"/>
            </a:endParaRPr>
          </a:p>
        </p:txBody>
      </p:sp>
      <p:sp>
        <p:nvSpPr>
          <p:cNvPr id="103" name="Google Shape;103;p21"/>
          <p:cNvSpPr txBox="1"/>
          <p:nvPr>
            <p:ph idx="1" type="body"/>
          </p:nvPr>
        </p:nvSpPr>
        <p:spPr>
          <a:xfrm>
            <a:off x="311700" y="1152475"/>
            <a:ext cx="8520600" cy="3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Newton’s first great mathematical contribution</a:t>
            </a:r>
            <a:endParaRPr sz="1600">
              <a:latin typeface="Times New Roman"/>
              <a:ea typeface="Times New Roman"/>
              <a:cs typeface="Times New Roman"/>
              <a:sym typeface="Times New Roman"/>
            </a:endParaRPr>
          </a:p>
          <a:p>
            <a:pPr indent="0" lvl="0" marL="0" rtl="0" algn="l">
              <a:spcBef>
                <a:spcPts val="1600"/>
              </a:spcBef>
              <a:spcAft>
                <a:spcPts val="0"/>
              </a:spcAft>
              <a:buNone/>
            </a:pPr>
            <a:r>
              <a:rPr lang="en" sz="1600">
                <a:latin typeface="Times New Roman"/>
                <a:ea typeface="Times New Roman"/>
                <a:cs typeface="Times New Roman"/>
                <a:sym typeface="Times New Roman"/>
              </a:rPr>
              <a:t>Newton did not furnish a complete proof, so theorem is used loosely </a:t>
            </a:r>
            <a:endParaRPr sz="1600">
              <a:latin typeface="Times New Roman"/>
              <a:ea typeface="Times New Roman"/>
              <a:cs typeface="Times New Roman"/>
              <a:sym typeface="Times New Roman"/>
            </a:endParaRPr>
          </a:p>
          <a:p>
            <a:pPr indent="0" lvl="0" marL="0" rtl="0" algn="l">
              <a:spcBef>
                <a:spcPts val="1600"/>
              </a:spcBef>
              <a:spcAft>
                <a:spcPts val="1600"/>
              </a:spcAft>
              <a:buNone/>
            </a:pPr>
            <a:r>
              <a:rPr lang="en" sz="1600">
                <a:latin typeface="Times New Roman"/>
                <a:ea typeface="Times New Roman"/>
                <a:cs typeface="Times New Roman"/>
                <a:sym typeface="Times New Roman"/>
              </a:rPr>
              <a:t>The binomial theorem deals with the expansion of binomial equations to a high, nth degree</a:t>
            </a:r>
            <a:br>
              <a:rPr lang="en" sz="1600">
                <a:latin typeface="Times New Roman"/>
                <a:ea typeface="Times New Roman"/>
                <a:cs typeface="Times New Roman"/>
                <a:sym typeface="Times New Roman"/>
              </a:rPr>
            </a:br>
            <a:r>
              <a:rPr lang="en" sz="1600">
                <a:latin typeface="Times New Roman"/>
                <a:ea typeface="Times New Roman"/>
                <a:cs typeface="Times New Roman"/>
                <a:sym typeface="Times New Roman"/>
              </a:rPr>
              <a:t>The Chinese mathematician, Yang Hui knew this secret in the 13th century, but was unknown in Europe until relatively recent times</a:t>
            </a:r>
            <a:br>
              <a:rPr lang="en" sz="1600">
                <a:latin typeface="Times New Roman"/>
                <a:ea typeface="Times New Roman"/>
                <a:cs typeface="Times New Roman"/>
                <a:sym typeface="Times New Roman"/>
              </a:rPr>
            </a:br>
            <a:br>
              <a:rPr lang="en" sz="1600">
                <a:latin typeface="Times New Roman"/>
                <a:ea typeface="Times New Roman"/>
                <a:cs typeface="Times New Roman"/>
                <a:sym typeface="Times New Roman"/>
              </a:rPr>
            </a:br>
            <a:r>
              <a:rPr lang="en" sz="1600">
                <a:latin typeface="Times New Roman"/>
                <a:ea typeface="Times New Roman"/>
                <a:cs typeface="Times New Roman"/>
                <a:sym typeface="Times New Roman"/>
              </a:rPr>
              <a:t>Viete ran through binomial powers in his In Artem </a:t>
            </a:r>
            <a:br>
              <a:rPr lang="en" sz="1600">
                <a:latin typeface="Times New Roman"/>
                <a:ea typeface="Times New Roman"/>
                <a:cs typeface="Times New Roman"/>
                <a:sym typeface="Times New Roman"/>
              </a:rPr>
            </a:br>
            <a:br>
              <a:rPr lang="en" sz="1600">
                <a:latin typeface="Times New Roman"/>
                <a:ea typeface="Times New Roman"/>
                <a:cs typeface="Times New Roman"/>
                <a:sym typeface="Times New Roman"/>
              </a:rPr>
            </a:br>
            <a:r>
              <a:rPr lang="en" sz="1600">
                <a:latin typeface="Times New Roman"/>
                <a:ea typeface="Times New Roman"/>
                <a:cs typeface="Times New Roman"/>
                <a:sym typeface="Times New Roman"/>
              </a:rPr>
              <a:t>And Pascal was the first to dive deep into binomial expansion and is credited with Pascal’s Triangle, an easy pattern to calculate the coefficients of a binomial expansion of high degrees</a:t>
            </a:r>
            <a:br>
              <a:rPr lang="en" sz="1200">
                <a:latin typeface="Times New Roman"/>
                <a:ea typeface="Times New Roman"/>
                <a:cs typeface="Times New Roman"/>
                <a:sym typeface="Times New Roman"/>
              </a:rPr>
            </a:br>
            <a:r>
              <a:rPr lang="en" sz="1200">
                <a:latin typeface="Times New Roman"/>
                <a:ea typeface="Times New Roman"/>
                <a:cs typeface="Times New Roman"/>
                <a:sym typeface="Times New Roman"/>
              </a:rPr>
              <a:t>		*Newton </a:t>
            </a:r>
            <a:r>
              <a:rPr lang="en" sz="1200">
                <a:latin typeface="Times New Roman"/>
                <a:ea typeface="Times New Roman"/>
                <a:cs typeface="Times New Roman"/>
                <a:sym typeface="Times New Roman"/>
              </a:rPr>
              <a:t>wanted</a:t>
            </a:r>
            <a:r>
              <a:rPr lang="en" sz="1200">
                <a:latin typeface="Times New Roman"/>
                <a:ea typeface="Times New Roman"/>
                <a:cs typeface="Times New Roman"/>
                <a:sym typeface="Times New Roman"/>
              </a:rPr>
              <a:t> an expansion that worked for rational or negative powers, and wanted to be able to do a quick expansion without running through the terms of Pascal’s triangle</a:t>
            </a:r>
            <a:br>
              <a:rPr lang="en" sz="1600">
                <a:latin typeface="Times New Roman"/>
                <a:ea typeface="Times New Roman"/>
                <a:cs typeface="Times New Roman"/>
                <a:sym typeface="Times New Roman"/>
              </a:rPr>
            </a:br>
            <a:endParaRPr sz="16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